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358" r:id="rId2"/>
    <p:sldId id="360" r:id="rId3"/>
    <p:sldId id="278" r:id="rId4"/>
    <p:sldId id="257" r:id="rId5"/>
    <p:sldId id="279" r:id="rId6"/>
    <p:sldId id="280" r:id="rId7"/>
    <p:sldId id="258" r:id="rId8"/>
    <p:sldId id="282" r:id="rId9"/>
    <p:sldId id="260" r:id="rId10"/>
    <p:sldId id="261" r:id="rId11"/>
    <p:sldId id="263" r:id="rId12"/>
    <p:sldId id="264" r:id="rId13"/>
    <p:sldId id="289" r:id="rId14"/>
    <p:sldId id="265" r:id="rId15"/>
    <p:sldId id="266" r:id="rId16"/>
    <p:sldId id="267" r:id="rId17"/>
    <p:sldId id="268" r:id="rId18"/>
    <p:sldId id="286" r:id="rId19"/>
    <p:sldId id="272" r:id="rId20"/>
    <p:sldId id="269" r:id="rId21"/>
    <p:sldId id="270" r:id="rId22"/>
    <p:sldId id="271" r:id="rId23"/>
    <p:sldId id="273" r:id="rId24"/>
    <p:sldId id="274" r:id="rId25"/>
    <p:sldId id="275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338" r:id="rId71"/>
    <p:sldId id="339" r:id="rId72"/>
    <p:sldId id="340" r:id="rId73"/>
    <p:sldId id="341" r:id="rId74"/>
    <p:sldId id="342" r:id="rId75"/>
    <p:sldId id="343" r:id="rId76"/>
    <p:sldId id="344" r:id="rId77"/>
    <p:sldId id="345" r:id="rId78"/>
    <p:sldId id="346" r:id="rId79"/>
    <p:sldId id="347" r:id="rId80"/>
    <p:sldId id="348" r:id="rId81"/>
    <p:sldId id="349" r:id="rId82"/>
    <p:sldId id="350" r:id="rId83"/>
    <p:sldId id="351" r:id="rId84"/>
    <p:sldId id="352" r:id="rId85"/>
    <p:sldId id="353" r:id="rId86"/>
    <p:sldId id="354" r:id="rId87"/>
    <p:sldId id="355" r:id="rId88"/>
    <p:sldId id="356" r:id="rId89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BFB427"/>
    <a:srgbClr val="FDDF05"/>
    <a:srgbClr val="FB6A07"/>
    <a:srgbClr val="BFE51D"/>
    <a:srgbClr val="0033C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40" autoAdjust="0"/>
  </p:normalViewPr>
  <p:slideViewPr>
    <p:cSldViewPr>
      <p:cViewPr varScale="1">
        <p:scale>
          <a:sx n="115" d="100"/>
          <a:sy n="115" d="100"/>
        </p:scale>
        <p:origin x="-15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erékszögű háromszög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grpSp>
        <p:nvGrpSpPr>
          <p:cNvPr id="5" name="Csoportba foglalás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Szabadkézi sokszög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cxnSp>
          <p:nvCxnSpPr>
            <p:cNvPr id="10" name="Egyenes összekötő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1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2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3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9502FA7-2E6C-4E26-85EF-7A553141E2F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289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078C4-86F4-412B-88B3-3E0CEF0AB6D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993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ávnyíl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5" name="Sávnyíl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1236D6-D9A1-42C7-8F67-CC23683F9BA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7429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5C020A-E6DB-4EC2-B35D-7C37F672B7E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3985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A8359C-F16A-44C4-9BE2-09AA0D1F88C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9342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8A66BD-1655-49F1-8BBE-74D127BE53D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5034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989F3-EEE8-4AB3-A8AE-16967E98D99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5335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89C0BE-300C-4F8D-AA14-F85A92927D7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5671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abadkézi sokszög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zabadkézi sokszög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Derékszögű háromszög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ávnyíl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10" name="Sávnyíl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1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2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3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C440248-650E-4C0C-B543-877AC7312DD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4286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C1296-1C4D-4E68-AD57-F93EB9F2E0C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3497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3B11B-094C-47F6-903C-F60065CA161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8973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F1FDA-FE31-4EED-9ED1-BA77F1BD9F1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4367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Cím, szöveg és áb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ClipArt-elem helye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 lvl="0"/>
            <a:endParaRPr lang="hu-H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6E48B-104E-473F-901D-A44E40F64F1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530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3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30BAF62-A326-4062-89E6-6A5AB7B5309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5" r:id="rId2"/>
    <p:sldLayoutId id="2147483690" r:id="rId3"/>
    <p:sldLayoutId id="2147483691" r:id="rId4"/>
    <p:sldLayoutId id="2147483692" r:id="rId5"/>
    <p:sldLayoutId id="2147483693" r:id="rId6"/>
    <p:sldLayoutId id="2147483686" r:id="rId7"/>
    <p:sldLayoutId id="2147483694" r:id="rId8"/>
    <p:sldLayoutId id="2147483695" r:id="rId9"/>
    <p:sldLayoutId id="2147483687" r:id="rId10"/>
    <p:sldLayoutId id="2147483688" r:id="rId11"/>
    <p:sldLayoutId id="2147483696" r:id="rId12"/>
    <p:sldLayoutId id="2147483697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http://www.turulmadar.hu/Europa/images/germanok/CharleMagnemap.g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7" name="Picture 3" descr="országo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014413"/>
            <a:ext cx="7847012" cy="5546725"/>
          </a:xfrm>
        </p:spPr>
      </p:pic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chemeClr val="accent2"/>
                </a:solidFill>
                <a:latin typeface="Baskerville Old Face" pitchFamily="18" charset="0"/>
              </a:rPr>
              <a:t>Az Európai Unió tagországai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500063"/>
            <a:ext cx="6472237" cy="4657725"/>
          </a:xfrm>
          <a:solidFill>
            <a:srgbClr val="FDDF05"/>
          </a:solidFill>
        </p:spPr>
        <p:txBody>
          <a:bodyPr>
            <a:normAutofit/>
          </a:bodyPr>
          <a:lstStyle/>
          <a:p>
            <a:pPr marR="0" algn="ctr"/>
            <a:endParaRPr lang="hu-HU" b="1" smtClean="0">
              <a:solidFill>
                <a:srgbClr val="D60093"/>
              </a:solidFill>
              <a:latin typeface="Times New Roman" pitchFamily="18" charset="0"/>
            </a:endParaRPr>
          </a:p>
          <a:p>
            <a:pPr marR="0" algn="ctr"/>
            <a:endParaRPr lang="hu-HU" b="1" smtClean="0">
              <a:solidFill>
                <a:srgbClr val="D60093"/>
              </a:solidFill>
              <a:latin typeface="Times New Roman" pitchFamily="18" charset="0"/>
            </a:endParaRPr>
          </a:p>
          <a:p>
            <a:pPr marR="0" algn="ctr"/>
            <a:endParaRPr lang="hu-HU" b="1" smtClean="0">
              <a:solidFill>
                <a:srgbClr val="D60093"/>
              </a:solidFill>
              <a:latin typeface="Times New Roman" pitchFamily="18" charset="0"/>
            </a:endParaRPr>
          </a:p>
          <a:p>
            <a:pPr marR="0" algn="ctr"/>
            <a:r>
              <a:rPr lang="hu-HU" sz="4000" b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Európai Uniós Ismeretek</a:t>
            </a:r>
            <a:endParaRPr lang="hu-HU" sz="4000" b="1" smtClean="0">
              <a:solidFill>
                <a:srgbClr val="00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R="0"/>
            <a:endParaRPr lang="hu-HU" b="1" smtClean="0">
              <a:solidFill>
                <a:srgbClr val="0033CC"/>
              </a:solidFill>
              <a:latin typeface="Times New Roman" pitchFamily="18" charset="0"/>
            </a:endParaRPr>
          </a:p>
          <a:p>
            <a:pPr marR="0" algn="ctr"/>
            <a:r>
              <a:rPr lang="hu-HU" b="1" smtClean="0">
                <a:solidFill>
                  <a:srgbClr val="0033CC"/>
                </a:solidFill>
                <a:latin typeface="Times New Roman" pitchFamily="18" charset="0"/>
              </a:rPr>
              <a:t>	Dr. Kiss József </a:t>
            </a:r>
            <a:r>
              <a:rPr lang="hu-HU" smtClean="0">
                <a:solidFill>
                  <a:srgbClr val="0033CC"/>
                </a:solidFill>
                <a:latin typeface="Times New Roman" pitchFamily="18" charset="0"/>
              </a:rPr>
              <a:t>, főiskolai docens</a:t>
            </a:r>
          </a:p>
          <a:p>
            <a:pPr marR="0" algn="ctr"/>
            <a:r>
              <a:rPr lang="hu-HU" sz="2200" smtClean="0">
                <a:solidFill>
                  <a:srgbClr val="0033CC"/>
                </a:solidFill>
                <a:latin typeface="Times New Roman" pitchFamily="18" charset="0"/>
              </a:rPr>
              <a:t>DE MK Műszaki Menedzsment és Vállalkozási Tanszék</a:t>
            </a:r>
          </a:p>
          <a:p>
            <a:pPr marR="0" algn="ctr"/>
            <a:r>
              <a:rPr lang="hu-HU" b="1" smtClean="0">
                <a:solidFill>
                  <a:srgbClr val="0033CC"/>
                </a:solidFill>
                <a:latin typeface="Times New Roman" pitchFamily="18" charset="0"/>
              </a:rPr>
              <a:t>Debrecen, 2009.</a:t>
            </a:r>
            <a:endParaRPr lang="hu-HU" smtClean="0">
              <a:latin typeface="Times New Roman" pitchFamily="18" charset="0"/>
            </a:endParaRPr>
          </a:p>
          <a:p>
            <a:pPr marR="0"/>
            <a:endParaRPr lang="hu-HU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europ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1341438"/>
            <a:ext cx="3062287" cy="5068887"/>
          </a:xfrm>
          <a:noFill/>
        </p:spPr>
      </p:pic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 </a:t>
            </a:r>
            <a:br>
              <a:rPr lang="hu-HU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Sebastian Münster</a:t>
            </a:r>
            <a:r>
              <a:rPr lang="hu-HU" sz="3200" smtClean="0">
                <a:solidFill>
                  <a:srgbClr val="0033CC"/>
                </a:solidFill>
                <a:latin typeface="Baskerville Old Face" pitchFamily="18" charset="0"/>
              </a:rPr>
              <a:t>  </a:t>
            </a:r>
            <a:r>
              <a:rPr lang="hu-HU" sz="320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rajza</a:t>
            </a:r>
            <a:r>
              <a:rPr lang="hu-HU" sz="3200" smtClean="0">
                <a:solidFill>
                  <a:srgbClr val="0033CC"/>
                </a:solidFill>
                <a:latin typeface="Baskerville Old Face" pitchFamily="18" charset="0"/>
              </a:rPr>
              <a:t> (1588. k.)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214313"/>
            <a:ext cx="8229600" cy="5500687"/>
          </a:xfrm>
          <a:solidFill>
            <a:srgbClr val="CCECFF"/>
          </a:solidFill>
        </p:spPr>
        <p:txBody>
          <a:bodyPr>
            <a:normAutofit/>
          </a:bodyPr>
          <a:lstStyle/>
          <a:p>
            <a:pPr marL="609600" indent="-609600" algn="ctr" fontAlgn="auto">
              <a:lnSpc>
                <a:spcPct val="9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hu-HU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Tervek elképzelések az egységes Európa megteremtésére</a:t>
            </a:r>
          </a:p>
          <a:p>
            <a:pPr marL="609600" indent="-609600" algn="ctr" fontAlgn="auto">
              <a:lnSpc>
                <a:spcPct val="9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hu-HU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(Európa-gondolat)</a:t>
            </a:r>
            <a:endParaRPr lang="hu-HU" sz="2800" dirty="0" smtClean="0">
              <a:latin typeface="Baskerville Old Face" pitchFamily="18" charset="0"/>
            </a:endParaRPr>
          </a:p>
          <a:p>
            <a:pPr marL="609600" indent="-609600" algn="ctr" fontAlgn="auto">
              <a:lnSpc>
                <a:spcPct val="90000"/>
              </a:lnSpc>
              <a:spcAft>
                <a:spcPts val="0"/>
              </a:spcAft>
              <a:buFont typeface="Wingdings 3"/>
              <a:buNone/>
              <a:defRPr/>
            </a:pPr>
            <a:endParaRPr lang="hu-HU" sz="2800" dirty="0" smtClean="0">
              <a:latin typeface="Baskerville Old Face" pitchFamily="18" charset="0"/>
            </a:endParaRP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Európa és az európaiság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Európa fogalmak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Európa-gondolat a középkorban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„Visegrádi hármak” a középkorban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Európa-gondolat a kora újkorban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Európa gondolat a 18. században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Európa gondolat a 19. században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Tervek a közép-európai egység megteremtésére 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Európa gondolat a 20. sz. első felében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hu-HU" sz="2800" dirty="0" smtClean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dirty="0" smtClean="0">
              <a:solidFill>
                <a:srgbClr val="D600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FÉNY –ÉS SÖTÉTSÉG</a:t>
            </a:r>
            <a:r>
              <a:rPr lang="hu-HU" dirty="0" smtClean="0">
                <a:solidFill>
                  <a:srgbClr val="D60093"/>
                </a:solidFill>
                <a:latin typeface="Baskerville Old Face" pitchFamily="18" charset="0"/>
              </a:rPr>
              <a:t>, 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NAPKELET </a:t>
            </a:r>
            <a:r>
              <a:rPr lang="hu-HU" dirty="0" smtClean="0">
                <a:solidFill>
                  <a:srgbClr val="D60093"/>
                </a:solidFill>
                <a:latin typeface="Baskerville Old Face" pitchFamily="18" charset="0"/>
              </a:rPr>
              <a:t>ÉS</a:t>
            </a:r>
            <a:r>
              <a:rPr lang="hu-HU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 NAPNYUGAT</a:t>
            </a:r>
            <a:r>
              <a:rPr lang="hu-HU" dirty="0" smtClean="0">
                <a:solidFill>
                  <a:srgbClr val="D60093"/>
                </a:solidFill>
                <a:latin typeface="Baskerville Old Face" pitchFamily="18" charset="0"/>
              </a:rPr>
              <a:t> SZEMBE-ÁLLÍTÁSA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ASZU</a:t>
            </a:r>
            <a:r>
              <a:rPr lang="hu-HU" dirty="0" smtClean="0">
                <a:solidFill>
                  <a:srgbClr val="D60093"/>
                </a:solidFill>
                <a:latin typeface="Baskerville Old Face" pitchFamily="18" charset="0"/>
              </a:rPr>
              <a:t> – kelet, fényes világos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EREB</a:t>
            </a:r>
            <a:r>
              <a:rPr lang="hu-HU" dirty="0" smtClean="0">
                <a:solidFill>
                  <a:srgbClr val="D60093"/>
                </a:solidFill>
                <a:latin typeface="Baskerville Old Face" pitchFamily="18" charset="0"/>
              </a:rPr>
              <a:t> – nyugat, sötét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dirty="0" smtClean="0">
                <a:solidFill>
                  <a:srgbClr val="D60093"/>
                </a:solidFill>
                <a:latin typeface="Baskerville Old Face" pitchFamily="18" charset="0"/>
              </a:rPr>
              <a:t>Sémi eredetű.</a:t>
            </a:r>
            <a:endParaRPr lang="hu-HU" dirty="0" smtClean="0">
              <a:latin typeface="Baskerville Old Face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dirty="0" smtClean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B6A07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latin typeface="Baskerville Old Face" pitchFamily="18" charset="0"/>
              </a:rPr>
              <a:t>EURÓPA FOGALMA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DDF05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D60093"/>
                </a:solidFill>
                <a:latin typeface="Baskerville Old Face" pitchFamily="18" charset="0"/>
              </a:rPr>
              <a:t>EURÓPA ELRABLÁSA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484313"/>
            <a:ext cx="3095625" cy="4392612"/>
          </a:xfrm>
          <a:solidFill>
            <a:schemeClr val="accent1"/>
          </a:solidFill>
        </p:spPr>
        <p:txBody>
          <a:bodyPr/>
          <a:lstStyle/>
          <a:p>
            <a:pPr algn="ctr">
              <a:buFontTx/>
              <a:buNone/>
            </a:pPr>
            <a:endParaRPr lang="hu-HU" sz="2800" smtClean="0"/>
          </a:p>
          <a:p>
            <a:pPr algn="ctr">
              <a:buFontTx/>
              <a:buNone/>
            </a:pPr>
            <a:endParaRPr lang="hu-HU" sz="2800" smtClean="0"/>
          </a:p>
          <a:p>
            <a:pPr algn="ctr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Görög mitológia</a:t>
            </a:r>
          </a:p>
          <a:p>
            <a:pPr algn="ctr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EURÓPÉ – föníciai királylány nevéből ered.</a:t>
            </a:r>
          </a:p>
          <a:p>
            <a:pPr algn="ctr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Európa elrablása</a:t>
            </a:r>
          </a:p>
          <a:p>
            <a:pPr algn="ctr">
              <a:buFontTx/>
              <a:buNone/>
            </a:pPr>
            <a:endParaRPr lang="hu-HU" sz="2800" smtClean="0"/>
          </a:p>
          <a:p>
            <a:pPr algn="ctr">
              <a:buFontTx/>
              <a:buNone/>
            </a:pPr>
            <a:endParaRPr lang="hu-HU" sz="2800" smtClean="0"/>
          </a:p>
        </p:txBody>
      </p:sp>
      <p:pic>
        <p:nvPicPr>
          <p:cNvPr id="16388" name="Picture 4" descr="Europa~rubriques~c~maized~transpOval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1700213"/>
            <a:ext cx="3865562" cy="4335462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mtClean="0">
                <a:latin typeface="Baskerville Old Face" pitchFamily="18" charset="0"/>
              </a:rPr>
              <a:t>Európa az ókori görögök mitológiában: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mítosz és valóság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Európé elrablása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i="1" smtClean="0">
                <a:latin typeface="Baskerville Old Face" pitchFamily="18" charset="0"/>
              </a:rPr>
              <a:t>		</a:t>
            </a:r>
            <a:r>
              <a:rPr lang="hu-HU" sz="2400" i="1" smtClean="0">
                <a:latin typeface="Baskerville Old Face" pitchFamily="18" charset="0"/>
              </a:rPr>
              <a:t>* Dürer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latin typeface="Baskerville Old Face" pitchFamily="18" charset="0"/>
              </a:rPr>
              <a:t>		* Tiepoló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latin typeface="Baskerville Old Face" pitchFamily="18" charset="0"/>
              </a:rPr>
              <a:t>		* Tiziano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latin typeface="Baskerville Old Face" pitchFamily="18" charset="0"/>
              </a:rPr>
              <a:t>		* Veronese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latin typeface="Baskerville Old Face" pitchFamily="18" charset="0"/>
              </a:rPr>
              <a:t>		* Rembrandt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latin typeface="Baskerville Old Face" pitchFamily="18" charset="0"/>
              </a:rPr>
              <a:t>		* Rubens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sz="2400" i="1" smtClean="0">
              <a:latin typeface="Baskerville Old Face" pitchFamily="18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elrablása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Giovanni Domenico Cerrini (1609-1681): Europa elrablás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484313"/>
            <a:ext cx="5859462" cy="4687887"/>
          </a:xfrm>
          <a:noFill/>
        </p:spPr>
      </p:pic>
      <p:sp>
        <p:nvSpPr>
          <p:cNvPr id="10242" name="Rectangle 5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latin typeface="Baskerville Old Face" pitchFamily="18" charset="0"/>
              </a:rPr>
              <a:t>Európa elrablása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Európa - történetileg változó képződmény.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Középkor: 	Respublica Christianum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			– keresztény nemzetek közössége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Újkor: 	Vallásos összefogást felváltja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			világias európaiság gondolata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Európa fogalom: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			</a:t>
            </a:r>
            <a:r>
              <a:rPr lang="hu-HU" sz="2800" i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földrajzi, kulturális, politikai</a:t>
            </a:r>
            <a:r>
              <a:rPr lang="hu-HU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 ismérveiről a 			mai napig vitatkozik a tudomány.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fogalma</a:t>
            </a:r>
            <a:r>
              <a:rPr lang="hu-HU" dirty="0" smtClean="0">
                <a:latin typeface="Baskerville Old Face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hu-HU" sz="3600" smtClean="0">
                <a:latin typeface="Baskerville Old Face" pitchFamily="18" charset="0"/>
              </a:rPr>
              <a:t>Európa, mint földrajzi fogalom: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Kora középkor: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- volt Nyugat-Római birodalom /K-i határ: Rajna-Duna/</a:t>
            </a:r>
            <a:endParaRPr lang="hu-HU" sz="2800" smtClean="0">
              <a:latin typeface="Baskerville Old Face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 - mai Nyugat-Európa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14. századi meghatározás szerint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hu-HU" sz="2400" i="1" smtClean="0">
                <a:solidFill>
                  <a:srgbClr val="D60093"/>
                </a:solidFill>
                <a:latin typeface="Baskerville Old Face" pitchFamily="18" charset="0"/>
                <a:cs typeface="Arial" charset="0"/>
              </a:rPr>
              <a:t>„Európa állítólag a világ egyharmadát teszi ki. (…) Európa A Tanay /Don/ folyónál kezdődik, s az Északi Óceán mentén elnyúlva Spanyolország végénél ér véget. Keleti és déli vidékei a Pontusnak nevezett tengerből /Fekete-tenger/ emelkedik ki és a Nagy Tengerben /Földközi-tenger/ folytatódnak, egész Cádiz szigetéig /Gibraltárig/.”</a:t>
            </a:r>
            <a:endParaRPr lang="en-US" sz="2400" smtClean="0">
              <a:solidFill>
                <a:srgbClr val="D60093"/>
              </a:solidFill>
              <a:latin typeface="Baskerville Old Face" pitchFamily="18" charset="0"/>
              <a:cs typeface="Arial" charset="0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fogalma - középkor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428750"/>
            <a:ext cx="8229600" cy="4525963"/>
          </a:xfrm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dirty="0" smtClean="0">
                <a:latin typeface="Baskerville Old Face" pitchFamily="18" charset="0"/>
              </a:rPr>
              <a:t>Kora újkor: Európa földrajzi határai kitágulnak</a:t>
            </a:r>
            <a:endParaRPr lang="hu-HU" sz="2800" dirty="0" smtClean="0">
              <a:latin typeface="Baskerville Old Face" pitchFamily="18" charset="0"/>
            </a:endParaRP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II. Pius </a:t>
            </a:r>
            <a:r>
              <a:rPr lang="hu-HU" sz="2800" dirty="0" smtClean="0">
                <a:latin typeface="Baskerville Old Face" pitchFamily="18" charset="0"/>
              </a:rPr>
              <a:t>pápa</a:t>
            </a:r>
            <a:r>
              <a:rPr lang="hu-H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 (Aeneas Silvio </a:t>
            </a:r>
            <a:r>
              <a:rPr lang="hu-HU" sz="2800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Piccolomini</a:t>
            </a:r>
            <a:r>
              <a:rPr lang="hu-HU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)</a:t>
            </a: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: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Értekezés Európa helyzetéről (1458)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latin typeface="Baskerville Old Face" pitchFamily="18" charset="0"/>
              </a:rPr>
              <a:t>		* Közép-Európa része Európának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latin typeface="Baskerville Old Face" pitchFamily="18" charset="0"/>
              </a:rPr>
              <a:t>Európa keleti határa: a török veszéllyel szembenálló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latin typeface="Baskerville Old Face" pitchFamily="18" charset="0"/>
              </a:rPr>
              <a:t>közép-európai államok: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latin typeface="Baskerville Old Face" pitchFamily="18" charset="0"/>
              </a:rPr>
              <a:t>		* Lengyelország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latin typeface="Baskerville Old Face" pitchFamily="18" charset="0"/>
              </a:rPr>
              <a:t>		* Magyarország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Közép-Európa </a:t>
            </a:r>
            <a:r>
              <a:rPr lang="hu-HU" sz="2800" dirty="0" smtClean="0">
                <a:latin typeface="Baskerville Old Face" pitchFamily="18" charset="0"/>
              </a:rPr>
              <a:t>önmagáról: a 10. század közepe óta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solidFill>
                  <a:srgbClr val="C00000"/>
                </a:solidFill>
                <a:latin typeface="Baskerville Old Face" pitchFamily="18" charset="0"/>
              </a:rPr>
              <a:t>Európa szerves és elidegeníthetetlen </a:t>
            </a:r>
            <a:r>
              <a:rPr lang="hu-HU" sz="2800" dirty="0" smtClean="0">
                <a:latin typeface="Baskerville Old Face" pitchFamily="18" charset="0"/>
              </a:rPr>
              <a:t>része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latin typeface="Baskerville Old Face" pitchFamily="18" charset="0"/>
              </a:rPr>
              <a:t>Európa fogalma – kora újkor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4000" dirty="0" smtClean="0">
                <a:latin typeface="Baskerville Old Face" pitchFamily="18" charset="0"/>
              </a:rPr>
              <a:t>Földrajzi Európa: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dirty="0" smtClean="0">
                <a:latin typeface="Baskerville Old Face" pitchFamily="18" charset="0"/>
              </a:rPr>
              <a:t>Európa nem önálló kontinens – Eurázsia része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„</a:t>
            </a: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Keleten nincs Európának természetes határa, hanem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lassan belevész Ázsiába. Sem hegységek, sem folyók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nem választják el az európai félszigetet Ázsiától. Így a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földrajz tudósok, hogy biztosítsák Európa földrajzi létét,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kénytelenek elismerni határként az Urált…”</a:t>
            </a:r>
          </a:p>
          <a:p>
            <a:pPr marL="365760" indent="-256032" algn="r" fontAlgn="auto">
              <a:spcAft>
                <a:spcPts val="0"/>
              </a:spcAft>
              <a:buFontTx/>
              <a:buNone/>
              <a:defRPr/>
            </a:pPr>
            <a:r>
              <a:rPr lang="hu-HU" sz="2400" dirty="0" smtClean="0">
                <a:latin typeface="Baskerville Old Face" pitchFamily="18" charset="0"/>
              </a:rPr>
              <a:t>/Coudenhove-Kalergi/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fogalma – földrajzi Európa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CCECFF"/>
          </a:solidFill>
        </p:spPr>
        <p:txBody>
          <a:bodyPr/>
          <a:lstStyle/>
          <a:p>
            <a:pPr>
              <a:buFontTx/>
              <a:buNone/>
            </a:pPr>
            <a:r>
              <a:rPr lang="hu-HU" sz="4000" smtClean="0">
                <a:latin typeface="Baskerville Old Face" pitchFamily="18" charset="0"/>
              </a:rPr>
              <a:t>Európa - politikai fogalom</a:t>
            </a:r>
          </a:p>
          <a:p>
            <a:pPr>
              <a:buFontTx/>
              <a:buNone/>
            </a:pPr>
            <a:r>
              <a:rPr lang="hu-HU" i="1" smtClean="0">
                <a:solidFill>
                  <a:srgbClr val="D60093"/>
                </a:solidFill>
                <a:latin typeface="Baskerville Old Face" pitchFamily="18" charset="0"/>
              </a:rPr>
              <a:t>Európa az Atlanti-óceántól az Urálig terjed,  vagyis „egyik végétől a másikig”.</a:t>
            </a:r>
          </a:p>
          <a:p>
            <a:pPr algn="r">
              <a:buFontTx/>
              <a:buNone/>
            </a:pPr>
            <a:r>
              <a:rPr lang="hu-HU" sz="2400" b="1" i="1" u="sng" smtClean="0">
                <a:latin typeface="Baskerville Old Face" pitchFamily="18" charset="0"/>
              </a:rPr>
              <a:t>Charles De Gaulle (1890- 1970)</a:t>
            </a: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fogalma – politikai Európa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sz="2400" b="1" i="1" u="sng" dirty="0" smtClean="0">
              <a:latin typeface="Baskerville Old Face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b="1" dirty="0" smtClean="0">
                <a:latin typeface="Baskerville Old Face" pitchFamily="18" charset="0"/>
              </a:rPr>
              <a:t>Kulturális Európa fogalom</a:t>
            </a:r>
            <a:r>
              <a:rPr lang="hu-HU" dirty="0" smtClean="0">
                <a:latin typeface="Baskerville Old Face" pitchFamily="18" charset="0"/>
              </a:rPr>
              <a:t>			</a:t>
            </a:r>
            <a:r>
              <a:rPr lang="hu-HU" sz="2400" dirty="0" smtClean="0">
                <a:latin typeface="Baskerville Old Face" pitchFamily="18" charset="0"/>
              </a:rPr>
              <a:t>	</a:t>
            </a:r>
            <a:endParaRPr lang="hu-HU" sz="2400" b="1" i="1" u="sng" dirty="0" smtClean="0"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i="1" dirty="0" smtClean="0">
                <a:latin typeface="Baskerville Old Face" pitchFamily="18" charset="0"/>
              </a:rPr>
              <a:t>Európa határai – kulturális határok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Európai kulturális identitás</a:t>
            </a:r>
            <a:r>
              <a:rPr lang="hu-HU" dirty="0" smtClean="0">
                <a:latin typeface="Baskerville Old Face" pitchFamily="18" charset="0"/>
              </a:rPr>
              <a:t> - lényege a </a:t>
            </a:r>
            <a:r>
              <a:rPr lang="hu-HU" b="1" dirty="0" smtClean="0">
                <a:solidFill>
                  <a:srgbClr val="FF0000"/>
                </a:solidFill>
                <a:latin typeface="Baskerville Old Face" pitchFamily="18" charset="0"/>
              </a:rPr>
              <a:t>sokszínűség</a:t>
            </a:r>
            <a:r>
              <a:rPr lang="hu-HU" dirty="0" smtClean="0">
                <a:latin typeface="Baskerville Old Face" pitchFamily="18" charset="0"/>
              </a:rPr>
              <a:t>. 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dirty="0" smtClean="0">
                <a:latin typeface="Baskerville Old Face" pitchFamily="18" charset="0"/>
              </a:rPr>
              <a:t>Azon történelmi tények összessége, amelyek a Földnek ebben a térségében történtek. 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fogalma – kulturális Európa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A kulturális megközelítésben a </a:t>
            </a:r>
          </a:p>
          <a:p>
            <a:pPr marL="609600" indent="-609600" algn="ctr">
              <a:buFontTx/>
              <a:buNone/>
            </a:pPr>
            <a:r>
              <a:rPr lang="hu-HU" sz="2800" b="1" i="1" u="sng" smtClean="0">
                <a:latin typeface="Baskerville Old Face" pitchFamily="18" charset="0"/>
              </a:rPr>
              <a:t>kereszténység </a:t>
            </a:r>
          </a:p>
          <a:p>
            <a:pPr marL="609600" indent="-609600" algn="ctr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döntő szerepet kap.</a:t>
            </a:r>
          </a:p>
          <a:p>
            <a:pPr marL="609600" indent="-609600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Európa egységét</a:t>
            </a:r>
            <a:r>
              <a:rPr lang="hu-HU" sz="3600" smtClean="0">
                <a:latin typeface="Baskerville Old Face" pitchFamily="18" charset="0"/>
              </a:rPr>
              <a:t> </a:t>
            </a:r>
          </a:p>
          <a:p>
            <a:pPr marL="609600" indent="-609600">
              <a:buFontTx/>
              <a:buAutoNum type="arabicPeriod"/>
            </a:pPr>
            <a:r>
              <a:rPr lang="hu-HU" sz="2800" smtClean="0">
                <a:latin typeface="Baskerville Old Face" pitchFamily="18" charset="0"/>
              </a:rPr>
              <a:t>Zsidó és keresztény,</a:t>
            </a:r>
          </a:p>
          <a:p>
            <a:pPr marL="609600" indent="-609600">
              <a:buFontTx/>
              <a:buAutoNum type="arabicPeriod"/>
            </a:pPr>
            <a:r>
              <a:rPr lang="hu-HU" sz="2800" smtClean="0">
                <a:latin typeface="Baskerville Old Face" pitchFamily="18" charset="0"/>
              </a:rPr>
              <a:t>Görög és római hagyomány együttélése fejezi ki.</a:t>
            </a:r>
          </a:p>
          <a:p>
            <a:pPr marL="609600" indent="-609600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A két elem belső dinamizmusa tartja fenn Európát. </a:t>
            </a:r>
          </a:p>
          <a:p>
            <a:pPr marL="609600" indent="-609600"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Az antik Róma  által közvetített  két elem él és hat</a:t>
            </a:r>
            <a:r>
              <a:rPr lang="hu-HU" sz="2800" smtClean="0"/>
              <a:t>.</a:t>
            </a:r>
            <a:endParaRPr lang="hu-HU" sz="3600" smtClean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fogalma – kereszténység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/>
          <a:lstStyle/>
          <a:p>
            <a:pPr>
              <a:buFontTx/>
              <a:buNone/>
            </a:pPr>
            <a:r>
              <a:rPr lang="hu-HU" sz="3600" smtClean="0">
                <a:latin typeface="Baskerville Old Face" pitchFamily="18" charset="0"/>
              </a:rPr>
              <a:t>Antik Róma: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először egyesítette Európa különböző térségeit,</a:t>
            </a:r>
          </a:p>
          <a:p>
            <a:pPr>
              <a:buFontTx/>
              <a:buChar char="-"/>
            </a:pPr>
            <a:r>
              <a:rPr lang="hu-HU" sz="2800" i="1" smtClean="0">
                <a:latin typeface="Baskerville Old Face" pitchFamily="18" charset="0"/>
              </a:rPr>
              <a:t>romanizáció</a:t>
            </a:r>
            <a:r>
              <a:rPr lang="hu-HU" sz="2800" smtClean="0">
                <a:latin typeface="Baskerville Old Face" pitchFamily="18" charset="0"/>
              </a:rPr>
              <a:t> biztosította az antik kulturális értékek szabad áramlását az eltérő tájak és népek között,</a:t>
            </a:r>
            <a:endParaRPr lang="hu-HU" sz="3600" smtClean="0">
              <a:latin typeface="Baskerville Old Face" pitchFamily="18" charset="0"/>
            </a:endParaRPr>
          </a:p>
          <a:p>
            <a:pPr>
              <a:buFontTx/>
              <a:buNone/>
            </a:pPr>
            <a:r>
              <a:rPr lang="hu-HU" sz="3600" smtClean="0">
                <a:latin typeface="Baskerville Old Face" pitchFamily="18" charset="0"/>
              </a:rPr>
              <a:t>Kora középkori</a:t>
            </a:r>
            <a:r>
              <a:rPr lang="hu-HU" sz="2800" smtClean="0">
                <a:latin typeface="Baskerville Old Face" pitchFamily="18" charset="0"/>
              </a:rPr>
              <a:t> </a:t>
            </a:r>
            <a:r>
              <a:rPr lang="hu-HU" sz="3600" smtClean="0">
                <a:latin typeface="Baskerville Old Face" pitchFamily="18" charset="0"/>
              </a:rPr>
              <a:t>civilizációk</a:t>
            </a:r>
          </a:p>
          <a:p>
            <a:pPr>
              <a:buFontTx/>
              <a:buNone/>
            </a:pPr>
            <a:r>
              <a:rPr lang="hu-HU" smtClean="0">
                <a:latin typeface="Baskerville Old Face" pitchFamily="18" charset="0"/>
              </a:rPr>
              <a:t>- </a:t>
            </a:r>
            <a:r>
              <a:rPr lang="hu-HU" sz="2800" smtClean="0">
                <a:latin typeface="Baskerville Old Face" pitchFamily="18" charset="0"/>
              </a:rPr>
              <a:t>barbár királyságok  és a Frank Birodalom,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- fokozatosan elgörögösödött Bizánc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- arab-iszlám világ.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gondolat</a:t>
            </a:r>
            <a:r>
              <a:rPr lang="hu-HU" dirty="0" smtClean="0">
                <a:latin typeface="Baskerville Old Face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Európa-gondolat a középkorban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00200"/>
            <a:ext cx="2808288" cy="4525963"/>
          </a:xfrm>
          <a:solidFill>
            <a:srgbClr val="FDDF05"/>
          </a:solidFill>
        </p:spPr>
        <p:txBody>
          <a:bodyPr/>
          <a:lstStyle/>
          <a:p>
            <a:pPr>
              <a:buFontTx/>
              <a:buNone/>
            </a:pPr>
            <a:endParaRPr lang="hu-HU" sz="2000" i="1" smtClean="0"/>
          </a:p>
          <a:p>
            <a:pPr>
              <a:buFontTx/>
              <a:buNone/>
            </a:pPr>
            <a:endParaRPr lang="hu-HU" sz="2000" i="1" smtClean="0"/>
          </a:p>
          <a:p>
            <a:pPr algn="ctr">
              <a:buFontTx/>
              <a:buNone/>
            </a:pPr>
            <a:r>
              <a:rPr lang="hu-HU" sz="2000" i="1" smtClean="0"/>
              <a:t>Nagy Károly </a:t>
            </a:r>
          </a:p>
          <a:p>
            <a:pPr algn="ctr">
              <a:buFontTx/>
              <a:buNone/>
            </a:pPr>
            <a:r>
              <a:rPr lang="hu-HU" sz="2000" i="1" smtClean="0"/>
              <a:t> „Európa atyja</a:t>
            </a:r>
          </a:p>
          <a:p>
            <a:pPr algn="ctr">
              <a:buFontTx/>
              <a:buNone/>
            </a:pPr>
            <a:endParaRPr lang="hu-HU" sz="2000" i="1" smtClean="0"/>
          </a:p>
          <a:p>
            <a:pPr algn="ctr">
              <a:buFontTx/>
              <a:buNone/>
            </a:pPr>
            <a:r>
              <a:rPr lang="hu-HU" sz="1800" b="1" i="1" smtClean="0"/>
              <a:t>/Einhardt/</a:t>
            </a:r>
          </a:p>
          <a:p>
            <a:pPr algn="ctr">
              <a:buFontTx/>
              <a:buNone/>
            </a:pPr>
            <a:endParaRPr lang="hu-HU" sz="2800" i="1" smtClean="0"/>
          </a:p>
        </p:txBody>
      </p:sp>
      <p:pic>
        <p:nvPicPr>
          <p:cNvPr id="27652" name="Picture 7" descr="http://www.turulmadar.hu/Europa/images/germanok/CharleMagnemap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1700213"/>
            <a:ext cx="5205413" cy="4273550"/>
          </a:xfrm>
          <a:noFill/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sz="3200" dirty="0" smtClean="0">
                <a:solidFill>
                  <a:srgbClr val="D60093"/>
                </a:solidFill>
              </a:rPr>
              <a:t>CAROLUS MAGNUS – „EURÓPA ATYJA”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989138"/>
            <a:ext cx="3384550" cy="3240087"/>
          </a:xfrm>
          <a:solidFill>
            <a:srgbClr val="FDDF05"/>
          </a:solidFill>
        </p:spPr>
        <p:txBody>
          <a:bodyPr/>
          <a:lstStyle/>
          <a:p>
            <a:pPr>
              <a:buFontTx/>
              <a:buNone/>
            </a:pPr>
            <a:endParaRPr lang="hu-HU" sz="2800" smtClean="0"/>
          </a:p>
          <a:p>
            <a:pPr>
              <a:buFontTx/>
              <a:buNone/>
            </a:pPr>
            <a:endParaRPr lang="hu-HU" sz="2800" smtClean="0"/>
          </a:p>
          <a:p>
            <a:pPr algn="ctr">
              <a:buFontTx/>
              <a:buNone/>
            </a:pPr>
            <a:r>
              <a:rPr lang="hu-HU" sz="2800" smtClean="0"/>
              <a:t>Nagy Károly</a:t>
            </a:r>
          </a:p>
          <a:p>
            <a:pPr algn="ctr">
              <a:buFontTx/>
              <a:buNone/>
            </a:pPr>
            <a:r>
              <a:rPr lang="hu-HU" sz="2800" smtClean="0"/>
              <a:t>lovasszobra</a:t>
            </a:r>
          </a:p>
          <a:p>
            <a:pPr algn="ctr">
              <a:buFontTx/>
              <a:buNone/>
            </a:pPr>
            <a:r>
              <a:rPr lang="hu-HU" sz="2800" smtClean="0"/>
              <a:t>(VIII. század)</a:t>
            </a:r>
          </a:p>
          <a:p>
            <a:pPr>
              <a:buFontTx/>
              <a:buNone/>
            </a:pPr>
            <a:endParaRPr lang="hu-HU" sz="2800" smtClean="0"/>
          </a:p>
          <a:p>
            <a:endParaRPr lang="hu-HU" sz="2800" smtClean="0"/>
          </a:p>
          <a:p>
            <a:endParaRPr lang="hu-HU" sz="2800" smtClean="0"/>
          </a:p>
        </p:txBody>
      </p:sp>
      <p:pic>
        <p:nvPicPr>
          <p:cNvPr id="28676" name="Picture 8" descr="13-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1484313"/>
            <a:ext cx="3810000" cy="4392612"/>
          </a:xfr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76250"/>
            <a:ext cx="2890838" cy="5649913"/>
          </a:xfrm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2000" b="1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2000" b="1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2000" b="1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2000" b="1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2000" b="1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000" b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Nagy Károly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000" b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Megkoronázása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000" b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800 karácsony</a:t>
            </a:r>
          </a:p>
        </p:txBody>
      </p:sp>
      <p:pic>
        <p:nvPicPr>
          <p:cNvPr id="29699" name="Picture 10" descr="cikkek_429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476250"/>
            <a:ext cx="3722687" cy="5957888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hu-HU" sz="3600" smtClean="0">
                <a:latin typeface="Baskerville Old Face" pitchFamily="18" charset="0"/>
              </a:rPr>
              <a:t>Európai identitás a középkorban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Kereszténységhez való kötődést jelent</a:t>
            </a:r>
          </a:p>
          <a:p>
            <a:pPr>
              <a:lnSpc>
                <a:spcPct val="90000"/>
              </a:lnSpc>
              <a:buFontTx/>
              <a:buNone/>
            </a:pPr>
            <a:endParaRPr lang="hu-HU" sz="2800" smtClean="0">
              <a:latin typeface="Baskerville Old Face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hu-HU" sz="3600" smtClean="0">
                <a:latin typeface="Baskerville Old Face" pitchFamily="18" charset="0"/>
              </a:rPr>
              <a:t>1054 -</a:t>
            </a:r>
            <a:r>
              <a:rPr lang="hu-HU" sz="2800" smtClean="0">
                <a:latin typeface="Baskerville Old Face" pitchFamily="18" charset="0"/>
              </a:rPr>
              <a:t> egyházszakadás /szkizma/ - két részre szakítja Európát:</a:t>
            </a:r>
          </a:p>
          <a:p>
            <a:pPr>
              <a:lnSpc>
                <a:spcPct val="90000"/>
              </a:lnSpc>
            </a:pPr>
            <a:r>
              <a:rPr lang="hu-HU" sz="2800" smtClean="0">
                <a:latin typeface="Baskerville Old Face" pitchFamily="18" charset="0"/>
              </a:rPr>
              <a:t>Nyugat-Európa (Occidens) -Róma központú latin kereszténység</a:t>
            </a:r>
          </a:p>
          <a:p>
            <a:pPr>
              <a:lnSpc>
                <a:spcPct val="90000"/>
              </a:lnSpc>
            </a:pPr>
            <a:r>
              <a:rPr lang="hu-HU" sz="2800" smtClean="0">
                <a:latin typeface="Baskerville Old Face" pitchFamily="18" charset="0"/>
              </a:rPr>
              <a:t>Kelet Európa (Oriens) -Konstantinápoly (Bizánc) központú ortodox kereszténység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accent1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Európa-gondolat a középkorban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b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Europa Christianum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-10. századtól a pápák is igényt formáltak a kereszténység átfogó kormányzására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VII. Gergely és utódai az európai „fejedelmek fejedelmei”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kísérlet a Szentföld visszahódítására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Szilveszter – III. Ottó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III. Ince megkérdőjelezhetetlen hatalmú egyházfő – dönt a francia, angol, magyar, portugál, aragóniai királyság ügyeiben,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kolostorok – egyetemek – </a:t>
            </a:r>
            <a:r>
              <a:rPr lang="hu-HU" sz="2400" u="sng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Europa</a:t>
            </a:r>
            <a:r>
              <a:rPr lang="hu-HU" sz="2400" u="sng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 </a:t>
            </a:r>
            <a:r>
              <a:rPr lang="hu-HU" sz="2400" u="sng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Christianum</a:t>
            </a:r>
            <a:r>
              <a:rPr lang="hu-HU" sz="2400" smtClean="0">
                <a:latin typeface="Baskerville Old Face" pitchFamily="18" charset="0"/>
              </a:rPr>
              <a:t> – eszmei alakítói.</a:t>
            </a:r>
            <a:endParaRPr lang="en-US" sz="2400" smtClean="0">
              <a:latin typeface="Baskerville Old Face" pitchFamily="18" charset="0"/>
              <a:cs typeface="Arial" charset="0"/>
            </a:endParaRP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endParaRPr lang="hu-HU" sz="2400" smtClean="0">
              <a:latin typeface="Baskerville Old Face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Európa-gondolat a középkorban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Pierre Dubois</a:t>
            </a:r>
            <a:r>
              <a:rPr lang="hu-HU" sz="240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: A Szentföld visszaszerzéséről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Általános európai béke megteremtése.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Keresztény európai országok összefogása egy államban 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Népek Ligája – nemzetek, országok felett álló nemzetközi szervezet: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</a:rPr>
              <a:t>	</a:t>
            </a:r>
            <a:r>
              <a:rPr lang="hu-HU" sz="2000" u="sng" smtClean="0">
                <a:latin typeface="Baskerville Old Face" pitchFamily="18" charset="0"/>
              </a:rPr>
              <a:t>Feladata</a:t>
            </a:r>
            <a:r>
              <a:rPr lang="hu-HU" sz="2000" smtClean="0">
                <a:latin typeface="Baskerville Old Face" pitchFamily="18" charset="0"/>
              </a:rPr>
              <a:t> 	- Török előrenyomulás visszaszorítása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</a:rPr>
              <a:t>			- Szentföld felszabadítása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Nemzetközi döntőbíróság – államok közötti vitás kérdések eldöntése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Szentszék – fellebbviteli fórum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</a:rPr>
              <a:t>	</a:t>
            </a:r>
            <a:r>
              <a:rPr lang="hu-HU" sz="2000" u="sng" smtClean="0">
                <a:latin typeface="Baskerville Old Face" pitchFamily="18" charset="0"/>
              </a:rPr>
              <a:t>Jelentősége</a:t>
            </a:r>
            <a:r>
              <a:rPr lang="hu-HU" sz="2000" smtClean="0">
                <a:latin typeface="Baskerville Old Face" pitchFamily="18" charset="0"/>
              </a:rPr>
              <a:t>: - levantei kereskedelem megélénkülése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</a:rPr>
              <a:t>			- Nyugat-Európai pénzügyi helyzete stabilizálódik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</a:rPr>
              <a:t>			- </a:t>
            </a:r>
            <a:r>
              <a:rPr lang="hu-HU" sz="2000" i="1" u="sng" smtClean="0">
                <a:latin typeface="Baskerville Old Face" pitchFamily="18" charset="0"/>
              </a:rPr>
              <a:t>Európát átfogó nemzetközi szervezet, minta későbbi </a:t>
            </a:r>
            <a:r>
              <a:rPr lang="hu-HU" sz="2000" i="1" smtClean="0">
                <a:latin typeface="Baskerville Old Face" pitchFamily="18" charset="0"/>
              </a:rPr>
              <a:t>		</a:t>
            </a:r>
            <a:r>
              <a:rPr lang="hu-HU" sz="2000" i="1" u="sng" smtClean="0">
                <a:latin typeface="Baskerville Old Face" pitchFamily="18" charset="0"/>
              </a:rPr>
              <a:t>hasonló elképzelésekhez.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Európa-gondolat a középkorban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Európa-gondolat a középkorban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92275" y="1412875"/>
            <a:ext cx="5543550" cy="4895850"/>
          </a:xfrm>
          <a:solidFill>
            <a:srgbClr val="FDDF05"/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b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Dante Alighieri (1256-1321)</a:t>
            </a:r>
            <a:endParaRPr lang="hu-HU" sz="2800" b="1" smtClean="0">
              <a:solidFill>
                <a:srgbClr val="D600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</a:endParaRPr>
          </a:p>
        </p:txBody>
      </p:sp>
      <p:pic>
        <p:nvPicPr>
          <p:cNvPr id="33796" name="Picture 4" descr="fa0001x5-dant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2133600"/>
            <a:ext cx="2703512" cy="3811588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</p:spPr>
        <p:txBody>
          <a:bodyPr/>
          <a:lstStyle/>
          <a:p>
            <a:pPr>
              <a:buFontTx/>
              <a:buNone/>
            </a:pPr>
            <a:endParaRPr lang="hu-HU" sz="2800" smtClean="0"/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világi hatalom híve (egyház és állam – császári és pápai hatalom teljes elválasztása)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Általános béke,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Nagy, egységes birodalom, valamint az emberek közötti testvériség szilárdíthatja meg az európai politikai helyzetet.</a:t>
            </a:r>
          </a:p>
          <a:p>
            <a:pPr>
              <a:buFontTx/>
              <a:buChar char="-"/>
            </a:pPr>
            <a:endParaRPr lang="hu-HU" sz="2800" smtClean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Dante: A Monarchiáról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DDF05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Az emberiség szoros együttműködésben valósíthatja meg Isten céljait.</a:t>
            </a:r>
            <a:r>
              <a:rPr lang="hu-HU" smtClean="0">
                <a:latin typeface="Baskerville Old Face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A birodalmi döntéseknek tükröznie kell a nemzeti sajátosságokat.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A császár mutasson irányt az alattvalóinak és az alatta álló uralkodóknak.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Nemzeti identitás – föderáció (szövetségi állam) alapja.</a:t>
            </a:r>
            <a:endParaRPr lang="hu-HU" sz="2800" i="1" smtClean="0">
              <a:latin typeface="Baskerville Old Face" pitchFamily="18" charset="0"/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rgbClr val="D60093"/>
                </a:solidFill>
                <a:latin typeface="Baskerville Old Face" pitchFamily="18" charset="0"/>
              </a:rPr>
              <a:t>Dante: A nép nyelvén való ékesszólásról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476250"/>
            <a:ext cx="7772400" cy="1470025"/>
          </a:xfrm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Középkori „visegrádi hármak</a:t>
            </a:r>
            <a:r>
              <a:rPr lang="hu-HU" sz="4000" smtClean="0">
                <a:latin typeface="Baskerville Old Face" pitchFamily="18" charset="0"/>
              </a:rPr>
              <a:t>”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2708275"/>
            <a:ext cx="6985000" cy="3552825"/>
          </a:xfrm>
          <a:solidFill>
            <a:srgbClr val="FAEAA4"/>
          </a:solidFill>
        </p:spPr>
        <p:txBody>
          <a:bodyPr/>
          <a:lstStyle/>
          <a:p>
            <a:pPr marR="0" algn="l"/>
            <a:r>
              <a:rPr lang="hu-HU" sz="2800" smtClean="0">
                <a:latin typeface="Baskerville Old Face" pitchFamily="18" charset="0"/>
              </a:rPr>
              <a:t>14-15. század a közép-európai fejlődés virágzó szakasza.</a:t>
            </a:r>
          </a:p>
          <a:p>
            <a:pPr marR="0" algn="l"/>
            <a:r>
              <a:rPr lang="hu-HU" sz="2800" smtClean="0">
                <a:latin typeface="Baskerville Old Face" pitchFamily="18" charset="0"/>
              </a:rPr>
              <a:t>Török  - balkáni hódítás.</a:t>
            </a:r>
          </a:p>
          <a:p>
            <a:pPr marR="0" algn="l"/>
            <a:r>
              <a:rPr lang="hu-HU" sz="2800" smtClean="0">
                <a:latin typeface="Baskerville Old Face" pitchFamily="18" charset="0"/>
              </a:rPr>
              <a:t>Visegrádi hármak: 	Magyarország</a:t>
            </a:r>
          </a:p>
          <a:p>
            <a:pPr marR="0" algn="l"/>
            <a:r>
              <a:rPr lang="hu-HU" sz="2800" smtClean="0">
                <a:latin typeface="Baskerville Old Face" pitchFamily="18" charset="0"/>
              </a:rPr>
              <a:t>			Csehország</a:t>
            </a:r>
          </a:p>
          <a:p>
            <a:pPr marR="0" algn="l"/>
            <a:r>
              <a:rPr lang="hu-HU" sz="2800" smtClean="0">
                <a:latin typeface="Baskerville Old Face" pitchFamily="18" charset="0"/>
              </a:rPr>
              <a:t>			Lengyelország</a:t>
            </a:r>
          </a:p>
          <a:p>
            <a:pPr marR="0" algn="l"/>
            <a:r>
              <a:rPr lang="hu-HU" sz="2800" smtClean="0">
                <a:latin typeface="Baskerville Old Face" pitchFamily="18" charset="0"/>
              </a:rPr>
              <a:t>Tervezet az európai egység megteremtésére.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Hunyadi Mátyás képmás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0913" y="1481138"/>
            <a:ext cx="2162175" cy="4525962"/>
          </a:xfrm>
          <a:noFill/>
        </p:spPr>
      </p:pic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Lotz Károly: Hunyadi Mátyás képmása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AEAA4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b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Antoine Marini /1424-1479/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francia üzletember,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bejáratos az európai királyi udvarokba,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Követ és tanácsadó, 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jártas a nyelvekben,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nemzetközi jogi ismeretek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1456-1465: egyidejűleg a cseh és francia király titkos tanácsosa,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eljár a magyar és lengyel király, velencei főtanács nevében.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hu-HU" smtClean="0">
              <a:latin typeface="Baskerville Old Face" pitchFamily="18" charset="0"/>
            </a:endParaRP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Középkori „visegrádi hármak”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25963"/>
          </a:xfrm>
          <a:solidFill>
            <a:srgbClr val="FAEAA4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hu-HU" sz="2800" b="1" smtClean="0">
                <a:solidFill>
                  <a:srgbClr val="CC3399"/>
                </a:solidFill>
                <a:latin typeface="Baskerville Old Face" pitchFamily="18" charset="0"/>
              </a:rPr>
              <a:t>Marini ljavaslata Podjebrád György cseh királynak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Vezető európai hatalmak – Franciaország, Spanyol-ország, Német-Római Császárság, Burgundia, Velence, </a:t>
            </a:r>
            <a:r>
              <a:rPr lang="hu-HU" sz="2800" u="sng" smtClean="0">
                <a:latin typeface="Baskerville Old Face" pitchFamily="18" charset="0"/>
              </a:rPr>
              <a:t>Magyarország</a:t>
            </a:r>
            <a:r>
              <a:rPr lang="hu-HU" sz="2800" smtClean="0">
                <a:latin typeface="Baskerville Old Face" pitchFamily="18" charset="0"/>
              </a:rPr>
              <a:t> - fegyveres összefogása a török ellen és Konstantinápoly visszafoglalására.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Nemzetközi döntőbíróság: Szövetségek közötti vitás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kérdések rendezésére.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Később továbbfejleszti a tervezetet: </a:t>
            </a:r>
            <a:r>
              <a:rPr lang="hu-HU" sz="2800" i="1" u="sng" smtClean="0">
                <a:latin typeface="Baskerville Old Face" pitchFamily="18" charset="0"/>
              </a:rPr>
              <a:t>nemzetek szövetsége</a:t>
            </a:r>
            <a:r>
              <a:rPr lang="hu-HU" sz="2800" smtClean="0">
                <a:latin typeface="Baskerville Old Face" pitchFamily="18" charset="0"/>
              </a:rPr>
              <a:t> - független, egyenrangú, azonos jogokkal rendelkező államok szövetségére tesz javaslatot.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Középkori „visegrádi hármak</a:t>
            </a:r>
            <a:r>
              <a:rPr lang="hu-HU" sz="4000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”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AEAA4"/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8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Szerződés az egész kereszténység békéjének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8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biztosítására</a:t>
            </a:r>
            <a:r>
              <a:rPr lang="hu-HU" sz="2800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: 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megismertette a cseh, lengyel, magyar királlyal,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A közép-európai uralkodók nevében IX. Lajos francia király elé terjeszti,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összeurópai kongresszus összehívását javasolja (Basel)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világi szövetségi állam, de fellép a hit védelmében 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pápa szerep másodlagos</a:t>
            </a:r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Középkori „visegrádi hármak</a:t>
            </a:r>
            <a:r>
              <a:rPr lang="hu-HU" sz="4000" smtClean="0">
                <a:latin typeface="Baskerville Old Face" pitchFamily="18" charset="0"/>
              </a:rPr>
              <a:t>”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AEAA4"/>
          </a:solidFill>
        </p:spPr>
        <p:txBody>
          <a:bodyPr/>
          <a:lstStyle/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Konföderáció szervezete: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Uralkodókból álló államtanács – Consilium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Küldöttek közgyűlése - Congregatio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Nemzetközi döntőbíróság – Parlamentum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Tagállamok által befizetett tagdíjból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		*levéltár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		* központi adminisztratív szervezet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		* pénzügyi szervezet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		* főtitkár</a:t>
            </a:r>
            <a:endParaRPr lang="hu-HU" smtClean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Középkori „visegrádi hármak”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pope0210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2060575"/>
            <a:ext cx="3105150" cy="3968750"/>
          </a:xfrm>
          <a:noFill/>
        </p:spPr>
      </p:pic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II. Pius pápa</a:t>
            </a:r>
            <a:r>
              <a:rPr lang="hu-HU" smtClean="0">
                <a:latin typeface="Baskerville Old Face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AEAA4"/>
          </a:solidFill>
        </p:spPr>
        <p:txBody>
          <a:bodyPr/>
          <a:lstStyle/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Aeneas Silvio Piccolimini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Széles látókörű európai gondolkodó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Törökellenes összefogást tervez egyházi – pápai – irányítás alatt</a:t>
            </a:r>
          </a:p>
          <a:p>
            <a:pPr>
              <a:buFontTx/>
              <a:buNone/>
            </a:pPr>
            <a:endParaRPr lang="hu-HU" sz="2800" smtClean="0">
              <a:latin typeface="Baskerville Old Face" pitchFamily="18" charset="0"/>
            </a:endParaRP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Európai országok államszövetség: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létrehozásának feltételei hiányoztak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biztonsági és együttműködési szerződések korai elődje</a:t>
            </a:r>
            <a:r>
              <a:rPr lang="hu-HU" sz="2400" smtClean="0"/>
              <a:t>.</a:t>
            </a:r>
            <a:r>
              <a:rPr lang="hu-HU" sz="2400" u="sng" smtClean="0"/>
              <a:t> </a:t>
            </a:r>
            <a:endParaRPr lang="hu-HU" sz="2400" smtClean="0"/>
          </a:p>
          <a:p>
            <a:pPr>
              <a:buFontTx/>
              <a:buNone/>
            </a:pPr>
            <a:endParaRPr lang="hu-HU" sz="2400" u="sng" smtClean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latin typeface="Baskerville Old Face" pitchFamily="18" charset="0"/>
              </a:rPr>
              <a:t>II. Pius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76250"/>
            <a:ext cx="7772400" cy="1081088"/>
          </a:xfrm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2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Johan Amos Comensky (Comenius) </a:t>
            </a:r>
            <a:br>
              <a:rPr lang="hu-HU" sz="32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28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(1592-1670)</a:t>
            </a:r>
            <a:r>
              <a:rPr lang="hu-HU" sz="3200" smtClean="0"/>
              <a:t> </a:t>
            </a:r>
          </a:p>
        </p:txBody>
      </p:sp>
      <p:pic>
        <p:nvPicPr>
          <p:cNvPr id="45059" name="Picture 3" descr="k_ref_portre_comenius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5163" y="1989138"/>
            <a:ext cx="2590800" cy="3960812"/>
          </a:xfr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138"/>
            <a:ext cx="8229600" cy="4376737"/>
          </a:xfrm>
          <a:solidFill>
            <a:srgbClr val="E6ECB2"/>
          </a:solidFill>
        </p:spPr>
        <p:txBody>
          <a:bodyPr>
            <a:normAutofit/>
          </a:bodyPr>
          <a:lstStyle/>
          <a:p>
            <a:pPr marL="621792" lvl="1" fontAlgn="auto">
              <a:spcBef>
                <a:spcPts val="324"/>
              </a:spcBef>
              <a:spcAft>
                <a:spcPts val="0"/>
              </a:spcAft>
              <a:buFontTx/>
              <a:buNone/>
              <a:defRPr/>
            </a:pPr>
            <a:r>
              <a:rPr lang="hu-HU" b="1" dirty="0" err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Panegirsia</a:t>
            </a:r>
            <a:r>
              <a:rPr lang="hu-HU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 (</a:t>
            </a:r>
            <a:r>
              <a:rPr lang="hu-HU" b="1" dirty="0" smtClean="0">
                <a:solidFill>
                  <a:srgbClr val="D60093"/>
                </a:solidFill>
                <a:latin typeface="Baskerville Old Face" pitchFamily="18" charset="0"/>
              </a:rPr>
              <a:t>Általános ébresztő)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dirty="0" smtClean="0">
                <a:latin typeface="Baskerville Old Face" pitchFamily="18" charset="0"/>
              </a:rPr>
              <a:t>Keresztény világszövetség: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u-HU" sz="2400" dirty="0" smtClean="0">
                <a:latin typeface="Baskerville Old Face" pitchFamily="18" charset="0"/>
              </a:rPr>
              <a:t>Alapja: 	</a:t>
            </a:r>
          </a:p>
          <a:p>
            <a:pPr marL="859536" lvl="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hu-HU" dirty="0" smtClean="0">
                <a:latin typeface="Baskerville Old Face" pitchFamily="18" charset="0"/>
              </a:rPr>
              <a:t> kultúra, </a:t>
            </a:r>
          </a:p>
          <a:p>
            <a:pPr marL="859536" lvl="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hu-HU" dirty="0" smtClean="0">
                <a:latin typeface="Baskerville Old Face" pitchFamily="18" charset="0"/>
              </a:rPr>
              <a:t> vallás, </a:t>
            </a:r>
          </a:p>
          <a:p>
            <a:pPr marL="859536" lvl="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hu-HU" dirty="0" smtClean="0">
                <a:latin typeface="Baskerville Old Face" pitchFamily="18" charset="0"/>
              </a:rPr>
              <a:t> politik</a:t>
            </a:r>
            <a:r>
              <a:rPr lang="hu-HU" sz="1600" dirty="0" smtClean="0">
                <a:latin typeface="Baskerville Old Face" pitchFamily="18" charset="0"/>
              </a:rPr>
              <a:t>a,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dirty="0" smtClean="0">
                <a:latin typeface="Baskerville Old Face" pitchFamily="18" charset="0"/>
              </a:rPr>
              <a:t>Közigazgatás alapja: 	</a:t>
            </a:r>
          </a:p>
          <a:p>
            <a:pPr marL="859536" lvl="2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hu-HU" dirty="0" smtClean="0">
                <a:latin typeface="Baskerville Old Face" pitchFamily="18" charset="0"/>
              </a:rPr>
              <a:t>Tudás Tanácsa</a:t>
            </a:r>
          </a:p>
          <a:p>
            <a:pPr marL="859536" lvl="2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hu-HU" dirty="0" smtClean="0">
                <a:latin typeface="Baskerville Old Face" pitchFamily="18" charset="0"/>
              </a:rPr>
              <a:t>Egyháztanács</a:t>
            </a:r>
          </a:p>
          <a:p>
            <a:pPr marL="859536" lvl="2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hu-HU" dirty="0" smtClean="0">
                <a:latin typeface="Baskerville Old Face" pitchFamily="18" charset="0"/>
              </a:rPr>
              <a:t>Béketanács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hu-HU" dirty="0" smtClean="0">
              <a:latin typeface="Baskerville Old Face" pitchFamily="18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u-HU" dirty="0" smtClean="0">
                <a:latin typeface="Baskerville Old Face" pitchFamily="18" charset="0"/>
              </a:rPr>
              <a:t>Európa gondolat a kora újkorban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William Penn's Treaty with the Indians when he founded the Province of Pennsylvania in North America in 168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3713" y="1481138"/>
            <a:ext cx="3076575" cy="4525962"/>
          </a:xfrm>
          <a:noFill/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William Penn (1644-1718)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ECB2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Európa jelenlegi és jövendő békéjéről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Az állam belső törvénye védelmet nyújt a polgárháború ellen.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Igazságosság megvéd a külső háborútól.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Az államközi kapcsolatokat jogilag kell szabályozni.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Európai föderáció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u-HU" sz="2800" dirty="0" smtClean="0">
                <a:latin typeface="Baskerville Old Face" pitchFamily="18" charset="0"/>
              </a:rPr>
              <a:t>Alkotmányos modell Hollandia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hu-HU" sz="2800" dirty="0" smtClean="0">
              <a:latin typeface="Baskerville Old Face" pitchFamily="18" charset="0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gondolat a kora újkorban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ECB2"/>
          </a:solidFill>
        </p:spPr>
        <p:txBody>
          <a:bodyPr/>
          <a:lstStyle/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A 18. század a felvilágosodás százada.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a kor híres gondolkodói a béke megteremtése érdekében léptek fel,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sürgették az európai államok gazdasági, politikai és védelmi integrációját,</a:t>
            </a:r>
          </a:p>
          <a:p>
            <a:pPr>
              <a:buFontTx/>
              <a:buChar char="-"/>
            </a:pPr>
            <a:r>
              <a:rPr lang="hu-HU" sz="2800" smtClean="0">
                <a:latin typeface="Baskerville Old Face" pitchFamily="18" charset="0"/>
              </a:rPr>
              <a:t>Ezek a gondolatok a a 20. század második felében és napjainkban váltak/válnak valóra és változtatják meg Európa gazdasági és politikai kapcsolatait.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gondolat a 18. században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dsc0275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4788" y="2997200"/>
            <a:ext cx="1114425" cy="1493838"/>
          </a:xfrm>
          <a:noFill/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2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Saint-Pierre, Charles Irénée de Castel, abbé (1658-1743)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ECB2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Memoires pour rendre le Paix perpetuelle en Europa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(örökbéke tervezet)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nemzetek feletti intézményrendszert vázol fel,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Vitás kérdések tárgyalásos rendezését irányozza elő.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Modell a Nemzetek Szövetsége, ESZAK, EGK létrehozásához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latin typeface="Baskerville Old Face" pitchFamily="18" charset="0"/>
              </a:rPr>
              <a:t>Általános Szerződés: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12 pontban foglalja össze az együttműködés alapelveit.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Voltaire, Leibnitz</a:t>
            </a:r>
            <a:r>
              <a:rPr lang="hu-HU" sz="2400" smtClean="0">
                <a:latin typeface="Baskerville Old Face" pitchFamily="18" charset="0"/>
              </a:rPr>
              <a:t> kigúnyolták. A bírálatoknak köszönhetően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vált népszerűvé (öt kiadás).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sz="2400" smtClean="0">
              <a:latin typeface="Baskerville Old Face" pitchFamily="18" charset="0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gondolat a 18. században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jjrbo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0000" y="1484313"/>
            <a:ext cx="3627438" cy="5040312"/>
          </a:xfrm>
          <a:noFill/>
        </p:spPr>
      </p:pic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Rousseau Jean-Jacques (1712-1778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ECB2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i="1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Ítélet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5 pontban foglalja össze saját örökbéke tervezetét.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A nemzetközi béke feltétele: erkölcsi alapon áll állam megszervezése.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Az igazságot ki kell kényszeríteni.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Forradalmi úton teremthető meg az erkölcsös állam.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18. században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Immanuel Ka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8763" y="1700213"/>
            <a:ext cx="3489325" cy="4824412"/>
          </a:xfrm>
          <a:noFill/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Immanuel Kant (1772-1804)</a:t>
            </a:r>
            <a:r>
              <a:rPr lang="hu-HU" smtClean="0">
                <a:latin typeface="Baskerville Old Face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ECB2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hu-HU" sz="2400" i="1" smtClean="0">
                <a:latin typeface="Baskerville Old Face" pitchFamily="18" charset="0"/>
              </a:rPr>
              <a:t>Jogelmélet. </a:t>
            </a:r>
            <a:endParaRPr lang="hu-HU" sz="2400" smtClean="0">
              <a:latin typeface="Baskerville Old Face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Örök békét csak republikánus államszövetség teremthet.</a:t>
            </a:r>
            <a:endParaRPr lang="hu-HU" sz="2400" i="1" smtClean="0">
              <a:latin typeface="Baskerville Old Face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i="1" smtClean="0">
                <a:solidFill>
                  <a:srgbClr val="D60093"/>
                </a:solidFill>
                <a:latin typeface="Baskerville Old Face" pitchFamily="18" charset="0"/>
              </a:rPr>
              <a:t>Az örök béke</a:t>
            </a:r>
            <a:endParaRPr lang="hu-HU" sz="2400" i="1" smtClean="0">
              <a:latin typeface="Baskerville Old Face" pitchFamily="18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Államközi kapcsolatokat olyan szereződésben kell szabályozni, amely megtiltja az erőszakos hódítást,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Tiltja, hogy a tagállamok erőszakos eszközökkel lépjenek fel egymás ellen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		* nem módosíthatják egymás alkotmányát,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		* önkényesen nem ragadhatnak el másoktól területet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Elképzelése ötvözi 	a nemzetközi jogot és az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				erkölcsi maximákat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Európa gondolat a 18. században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333375"/>
            <a:ext cx="7772400" cy="1470025"/>
          </a:xfrm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gondolat a 19. században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777163" cy="4752975"/>
          </a:xfrm>
          <a:solidFill>
            <a:srgbClr val="ECEDB1"/>
          </a:solidFill>
        </p:spPr>
        <p:txBody>
          <a:bodyPr/>
          <a:lstStyle/>
          <a:p>
            <a:pPr marR="0" algn="l">
              <a:lnSpc>
                <a:spcPct val="90000"/>
              </a:lnSpc>
            </a:pPr>
            <a:r>
              <a:rPr lang="hu-HU" sz="2400" smtClean="0">
                <a:latin typeface="Baskerville Old Face" pitchFamily="18" charset="0"/>
              </a:rPr>
              <a:t>Európa helye a világban:</a:t>
            </a:r>
          </a:p>
          <a:p>
            <a:pPr marR="0" algn="l">
              <a:lnSpc>
                <a:spcPct val="90000"/>
              </a:lnSpc>
            </a:pPr>
            <a:r>
              <a:rPr lang="hu-HU" sz="2400" smtClean="0">
                <a:latin typeface="Baskerville Old Face" pitchFamily="18" charset="0"/>
              </a:rPr>
              <a:t>Felvilágosult gondolkodók: Európa a világ fölé kerekedett, megszabja a világ fejlődésének irányát. </a:t>
            </a:r>
          </a:p>
          <a:p>
            <a:pPr marR="0" algn="l">
              <a:lnSpc>
                <a:spcPct val="90000"/>
              </a:lnSpc>
            </a:pPr>
            <a:endParaRPr lang="hu-HU" sz="2400" smtClean="0">
              <a:latin typeface="Baskerville Old Face" pitchFamily="18" charset="0"/>
            </a:endParaRPr>
          </a:p>
          <a:p>
            <a:pPr marR="0">
              <a:lnSpc>
                <a:spcPct val="90000"/>
              </a:lnSpc>
            </a:pPr>
            <a:r>
              <a:rPr lang="hu-HU" sz="2000" i="1" smtClean="0">
                <a:solidFill>
                  <a:srgbClr val="CC0099"/>
                </a:solidFill>
                <a:latin typeface="Baskerville Old Face" pitchFamily="18" charset="0"/>
              </a:rPr>
              <a:t>„Európa teljesítménye olyan magas fokára</a:t>
            </a:r>
          </a:p>
          <a:p>
            <a:pPr marR="0">
              <a:lnSpc>
                <a:spcPct val="90000"/>
              </a:lnSpc>
            </a:pPr>
            <a:r>
              <a:rPr lang="hu-HU" sz="2000" i="1" smtClean="0">
                <a:solidFill>
                  <a:srgbClr val="CC0099"/>
                </a:solidFill>
                <a:latin typeface="Baskerville Old Face" pitchFamily="18" charset="0"/>
              </a:rPr>
              <a:t>ért, hogy a történelem hozzá mérhetőt nem talál.” A világ</a:t>
            </a:r>
          </a:p>
          <a:p>
            <a:pPr marR="0">
              <a:lnSpc>
                <a:spcPct val="90000"/>
              </a:lnSpc>
            </a:pPr>
            <a:r>
              <a:rPr lang="hu-HU" sz="2000" i="1" smtClean="0">
                <a:solidFill>
                  <a:srgbClr val="CC0099"/>
                </a:solidFill>
                <a:latin typeface="Baskerville Old Face" pitchFamily="18" charset="0"/>
              </a:rPr>
              <a:t>többi része „rabszolgaságban és nyomorban sínylődik…</a:t>
            </a:r>
          </a:p>
          <a:p>
            <a:pPr marR="0">
              <a:lnSpc>
                <a:spcPct val="90000"/>
              </a:lnSpc>
            </a:pPr>
            <a:r>
              <a:rPr lang="hu-HU" sz="2000" i="1" smtClean="0">
                <a:solidFill>
                  <a:srgbClr val="CC0099"/>
                </a:solidFill>
                <a:latin typeface="Baskerville Old Face" pitchFamily="18" charset="0"/>
              </a:rPr>
              <a:t>Sötét éjszakába temetkezik, ha Európára tekintünk, azt</a:t>
            </a:r>
          </a:p>
          <a:p>
            <a:pPr marR="0">
              <a:lnSpc>
                <a:spcPct val="90000"/>
              </a:lnSpc>
            </a:pPr>
            <a:r>
              <a:rPr lang="hu-HU" sz="2000" i="1" smtClean="0">
                <a:solidFill>
                  <a:srgbClr val="CC0099"/>
                </a:solidFill>
                <a:latin typeface="Baskerville Old Face" pitchFamily="18" charset="0"/>
              </a:rPr>
              <a:t>látjuk, hogy azoknak az államoknak, ahol az irodalmat</a:t>
            </a:r>
          </a:p>
          <a:p>
            <a:pPr marR="0">
              <a:lnSpc>
                <a:spcPct val="90000"/>
              </a:lnSpc>
            </a:pPr>
            <a:r>
              <a:rPr lang="hu-HU" sz="2000" i="1" smtClean="0">
                <a:solidFill>
                  <a:srgbClr val="CC0099"/>
                </a:solidFill>
                <a:latin typeface="Baskerville Old Face" pitchFamily="18" charset="0"/>
              </a:rPr>
              <a:t>leginkább művelik – ennek arányában nagyobb a hatalma:”</a:t>
            </a:r>
          </a:p>
          <a:p>
            <a:pPr marR="0">
              <a:lnSpc>
                <a:spcPct val="90000"/>
              </a:lnSpc>
            </a:pPr>
            <a:endParaRPr lang="hu-HU" sz="2000" i="1" smtClean="0">
              <a:solidFill>
                <a:srgbClr val="CC0099"/>
              </a:solidFill>
              <a:latin typeface="Baskerville Old Face" pitchFamily="18" charset="0"/>
            </a:endParaRPr>
          </a:p>
          <a:p>
            <a:pPr marR="0">
              <a:lnSpc>
                <a:spcPct val="90000"/>
              </a:lnSpc>
            </a:pPr>
            <a:r>
              <a:rPr lang="hu-HU" sz="2000" i="1" smtClean="0">
                <a:solidFill>
                  <a:srgbClr val="CC0099"/>
                </a:solidFill>
                <a:latin typeface="Baskerville Old Face" pitchFamily="18" charset="0"/>
              </a:rPr>
              <a:t>Montesquieu</a:t>
            </a:r>
            <a:endParaRPr lang="hu-HU" sz="2800" i="1" smtClean="0">
              <a:solidFill>
                <a:srgbClr val="CC0099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z="2800" smtClean="0">
                <a:latin typeface="Baskerville Old Face" pitchFamily="18" charset="0"/>
              </a:rPr>
              <a:t>Európa a legműveltebb földrész.</a:t>
            </a:r>
          </a:p>
          <a:p>
            <a:pPr>
              <a:lnSpc>
                <a:spcPct val="90000"/>
              </a:lnSpc>
            </a:pPr>
            <a:r>
              <a:rPr lang="hu-HU" sz="2800" smtClean="0">
                <a:latin typeface="Baskerville Old Face" pitchFamily="18" charset="0"/>
              </a:rPr>
              <a:t>Az európai modell terjesztése tudatosan vállalt misszió – első terjesztője a francia forradalom (1789). </a:t>
            </a:r>
          </a:p>
          <a:p>
            <a:pPr>
              <a:lnSpc>
                <a:spcPct val="90000"/>
              </a:lnSpc>
            </a:pPr>
            <a:r>
              <a:rPr lang="hu-HU" sz="2800" smtClean="0">
                <a:latin typeface="Baskerville Old Face" pitchFamily="18" charset="0"/>
              </a:rPr>
              <a:t>Francia forradalom, napóleoni háborúk lezárása – bécsi kongresszus.</a:t>
            </a:r>
          </a:p>
          <a:p>
            <a:pPr>
              <a:lnSpc>
                <a:spcPct val="90000"/>
              </a:lnSpc>
            </a:pPr>
            <a:r>
              <a:rPr lang="hu-HU" sz="2800" smtClean="0">
                <a:latin typeface="Baskerville Old Face" pitchFamily="18" charset="0"/>
              </a:rPr>
              <a:t>Szent Szövetség a hagyományos dinasztikus rend megőrzését tűzte ki célul.</a:t>
            </a:r>
            <a:r>
              <a:rPr lang="hu-HU" sz="3600" smtClean="0">
                <a:latin typeface="Baskerville Old Face" pitchFamily="18" charset="0"/>
              </a:rPr>
              <a:t> </a:t>
            </a:r>
            <a:r>
              <a:rPr lang="hu-HU" sz="3600" smtClean="0">
                <a:latin typeface="Baskerville Old Face" pitchFamily="18" charset="0"/>
                <a:cs typeface="Arial" charset="0"/>
              </a:rPr>
              <a:t>→ </a:t>
            </a:r>
            <a:r>
              <a:rPr lang="hu-HU" sz="2800" smtClean="0">
                <a:latin typeface="Baskerville Old Face" pitchFamily="18" charset="0"/>
                <a:cs typeface="Arial" charset="0"/>
              </a:rPr>
              <a:t>Nacionalizmus és romantika térhódítása következett be.</a:t>
            </a:r>
          </a:p>
          <a:p>
            <a:pPr>
              <a:lnSpc>
                <a:spcPct val="90000"/>
              </a:lnSpc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Romantika jelentős lépés volt a nemzeti Európa születésében. </a:t>
            </a:r>
          </a:p>
          <a:p>
            <a:pPr>
              <a:lnSpc>
                <a:spcPct val="90000"/>
              </a:lnSpc>
              <a:buFontTx/>
              <a:buNone/>
            </a:pPr>
            <a:endParaRPr lang="hu-HU" sz="2800" smtClean="0">
              <a:latin typeface="Baskerville Old Face" pitchFamily="18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endParaRPr lang="hu-HU" sz="2800" smtClean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19. században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 descr="g258354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5738" y="2887663"/>
            <a:ext cx="1152525" cy="1714500"/>
          </a:xfrm>
          <a:noFill/>
        </p:spPr>
      </p:pic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1570037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Friedrich von Gentz (1764-1832)</a:t>
            </a:r>
            <a:b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középkori katolikus mintára akarta megteremteni az európai rendet.</a:t>
            </a:r>
            <a:r>
              <a:rPr lang="hu-HU" sz="4000" smtClean="0"/>
              <a:t>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 descr="krau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2100" y="3154363"/>
            <a:ext cx="939800" cy="1181100"/>
          </a:xfrm>
          <a:noFill/>
        </p:spPr>
      </p:pic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Karl Christian Friedrich Krause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sz="2400" smtClean="0"/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Az európai államszövetség tervezete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Elképzelése a Szent Szövetség restaurációs érdekeit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szolgálta.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Ausztria, Oroszország, Poroszország, Anglia összefogását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Javasolta. </a:t>
            </a:r>
            <a:r>
              <a:rPr lang="hu-HU" smtClean="0">
                <a:latin typeface="Baskerville Old Face" pitchFamily="18" charset="0"/>
                <a:cs typeface="Arial" charset="0"/>
              </a:rPr>
              <a:t>→ </a:t>
            </a:r>
            <a:r>
              <a:rPr lang="hu-HU" sz="2400" smtClean="0">
                <a:latin typeface="Baskerville Old Face" pitchFamily="18" charset="0"/>
                <a:cs typeface="Arial" charset="0"/>
              </a:rPr>
              <a:t>Védelmet nyújt a francia törekvések ellen.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19. században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57338"/>
            <a:ext cx="8229600" cy="4525962"/>
          </a:xfrm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Casimir Wilhelm von Gayl</a:t>
            </a:r>
            <a:r>
              <a:rPr lang="hu-HU" sz="2800" i="1" smtClean="0">
                <a:latin typeface="Baskerville Old Face" pitchFamily="18" charset="0"/>
              </a:rPr>
              <a:t> </a:t>
            </a:r>
            <a:endParaRPr lang="hu-HU" sz="2800" smtClean="0">
              <a:latin typeface="Baskerville Old Face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sz="2800" smtClean="0">
              <a:latin typeface="Baskerville Old Face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A nyelv a legerősebb nemzeti összekötő kapocs. Minden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Német nyelvet beszélő népet fel akart venni a Német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Szövetségbe.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Német vezetéssel akarta egyesíteni Európát.</a:t>
            </a:r>
            <a:r>
              <a:rPr lang="hu-HU" sz="2400" smtClean="0"/>
              <a:t> </a:t>
            </a:r>
            <a:endParaRPr lang="hu-HU" sz="2400" i="1" smtClean="0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19. században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 descr="A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1844675"/>
            <a:ext cx="3178175" cy="3989388"/>
          </a:xfrm>
          <a:noFill/>
        </p:spPr>
      </p:pic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Henry de Rouvroy Saint-Simon (1760-1852)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Francia társadalomfilozófus, a kibontakozó tőkés iparosítás</a:t>
            </a:r>
          </a:p>
          <a:p>
            <a:pPr marL="365760" indent="-256032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válságjelenségeinek felszámolására nagyszabású</a:t>
            </a:r>
          </a:p>
          <a:p>
            <a:pPr marL="365760" indent="-256032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társadalom-átalakító programot dolgozott.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Az európai államok újjászületéséről</a:t>
            </a:r>
            <a:endParaRPr lang="hu-HU" sz="2800" b="1" smtClean="0">
              <a:solidFill>
                <a:srgbClr val="CC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</a:endParaRP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Példaképe, az angol parlamentizmus mintájára láttam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Megvalósíthatónak az európai békét és stabilitást.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Ennek előfeltétele: angol-francia szövetség és közös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parlament kialakítása.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Az angol-francia konföderációhoz csatlakozhat a német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</a:rPr>
              <a:t>nemzet.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19. században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mazzin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5750" y="1484313"/>
            <a:ext cx="3478213" cy="4824412"/>
          </a:xfrm>
          <a:noFill/>
        </p:spPr>
      </p:pic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Guiseppe Mazzini (1805-1872)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19. század 30-as éveitől a nemzeti és állami integritás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van napirenden Európában.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Mazzini az olasz egység megteremtéséért szállt síkra.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Nemzetek Szent Szövetsége</a:t>
            </a:r>
            <a:r>
              <a:rPr lang="hu-HU" sz="2400" smtClean="0">
                <a:latin typeface="Baskerville Old Face" pitchFamily="18" charset="0"/>
              </a:rPr>
              <a:t> megalakítását hirdeti.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→ Ifjú Itália szervezet megalakítása</a:t>
            </a:r>
            <a:endParaRPr lang="hu-HU" sz="2400" smtClean="0">
              <a:latin typeface="Baskerville Old Face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résztvevők a </a:t>
            </a:r>
            <a:r>
              <a:rPr lang="hu-HU" sz="2400" i="1" u="sng" smtClean="0">
                <a:solidFill>
                  <a:srgbClr val="CC0099"/>
                </a:solidFill>
                <a:latin typeface="Baskerville Old Face" pitchFamily="18" charset="0"/>
              </a:rPr>
              <a:t>„Szabadság, Egyenlőség, Haladás elvén”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nyugvó egységokmányt írnak alá, ebben a demokratikus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akaraton nyugvó demokratikus összeurópai szervezet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hoznak létre.</a:t>
            </a: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19. században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 descr="Victor Hug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1538" y="1773238"/>
            <a:ext cx="4338637" cy="4608512"/>
          </a:xfrm>
          <a:noFill/>
        </p:spPr>
      </p:pic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Victor Marie Hugo (1802-1885)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Népek tavasza (1848) – elsöpri a Szent Szövetséget.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Az események az európai konföderáció születésének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illúzióját keltik.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1849. augusztus – Párizs Béke Kongresszus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liberális pacifisták és az „Európa pártiak” szervezik.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Victor Hugo - </a:t>
            </a:r>
            <a:r>
              <a:rPr lang="hu-HU" sz="24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Európai Egyesült Államok</a:t>
            </a:r>
            <a:r>
              <a:rPr lang="hu-HU" sz="2400" smtClean="0">
                <a:latin typeface="Baskerville Old Face" pitchFamily="18" charset="0"/>
              </a:rPr>
              <a:t> gondolat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- európai közös piac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- kulturális közösség,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- regionális együttműködés lehetőségét vázolja fel.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Az elképzelést a radikálisok karolták fel.</a:t>
            </a: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19. században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Az egységgondolat sajátos megjelenítését jelentik az ún.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közép-európai konföderációs tervek.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19. század közepén a közép-európai és a balkáni népek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Habsburg, illetve török fennhatóság alatt éltek.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Az egyes nemzeti mozgalmak külön-külön nem képviseltek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számottevő politikai és katonai erőt, amely képes lett volna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független nemzeti állam megteremtésére.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→ a különféle konföderációs elképzelések  jelentős szerepet kaptak a térségben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Czartoryski, Kossuth, Teleki, Wesselényi</a:t>
            </a:r>
            <a:r>
              <a:rPr lang="hu-HU" sz="2400" smtClean="0">
                <a:latin typeface="Baskerville Old Face" pitchFamily="18" charset="0"/>
                <a:cs typeface="Arial" charset="0"/>
              </a:rPr>
              <a:t> </a:t>
            </a:r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Adam_Czartorysk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9500" y="2525713"/>
            <a:ext cx="1905000" cy="2438400"/>
          </a:xfrm>
          <a:noFill/>
        </p:spPr>
      </p:pic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Adam Jerzy Czartorisky </a:t>
            </a:r>
            <a:b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(1770-1861)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Célja: önálló Lengyelország visszaállítása: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lengyel egység a Habsburg Birodalom felosztása árán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valósítható meg </a:t>
            </a:r>
            <a:r>
              <a:rPr lang="hu-HU" sz="2400" smtClean="0">
                <a:latin typeface="Baskerville Old Face" pitchFamily="18" charset="0"/>
                <a:cs typeface="Arial" charset="0"/>
              </a:rPr>
              <a:t>→ </a:t>
            </a:r>
            <a:r>
              <a:rPr lang="hu-HU" sz="2400" smtClean="0">
                <a:latin typeface="Baskerville Old Face" pitchFamily="18" charset="0"/>
              </a:rPr>
              <a:t>a Habsburg Birodalom konföderációvá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alakul.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1848-1849-ben </a:t>
            </a:r>
            <a:r>
              <a:rPr lang="hu-HU" sz="2400" b="1" i="1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Bem</a:t>
            </a:r>
            <a:r>
              <a:rPr lang="hu-HU" sz="2400" smtClean="0">
                <a:latin typeface="Baskerville Old Face" pitchFamily="18" charset="0"/>
              </a:rPr>
              <a:t>mel azon az állásponton van, hogy a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konföderációhoz csatlakozó Magyarország támogatja a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lengyel egységet.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1849 tavasza: A Habsburg Birodalom osztrák-német és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olasz területei a születő Német és Olasz országhoz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csatlakoznak. A Duna menti népek föderatív államot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hoznak létre.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hu-HU" sz="2400" smtClean="0">
              <a:latin typeface="Baskerville Old Face" pitchFamily="18" charset="0"/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mtClean="0">
                <a:latin typeface="Baskerville Old Face" pitchFamily="18" charset="0"/>
              </a:rPr>
              <a:t>A történelmi Magyarország területén a nemzeti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mtClean="0">
                <a:latin typeface="Baskerville Old Face" pitchFamily="18" charset="0"/>
              </a:rPr>
              <a:t>kisebbségek számára „különleges területek szervezését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mtClean="0">
                <a:latin typeface="Baskerville Old Face" pitchFamily="18" charset="0"/>
              </a:rPr>
              <a:t>javasolta.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b="1" i="1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Teleki</a:t>
            </a:r>
            <a:r>
              <a:rPr lang="hu-HU" smtClean="0">
                <a:latin typeface="Baskerville Old Face" pitchFamily="18" charset="0"/>
              </a:rPr>
              <a:t> László egyetért a javaslattal.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b="1" i="1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Batthyány</a:t>
            </a:r>
            <a:r>
              <a:rPr lang="hu-HU" smtClean="0">
                <a:latin typeface="Baskerville Old Face" pitchFamily="18" charset="0"/>
              </a:rPr>
              <a:t> és </a:t>
            </a:r>
            <a:r>
              <a:rPr lang="hu-HU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Kossuth</a:t>
            </a:r>
            <a:r>
              <a:rPr lang="hu-HU" smtClean="0">
                <a:latin typeface="Baskerville Old Face" pitchFamily="18" charset="0"/>
              </a:rPr>
              <a:t> elutasították: </a:t>
            </a:r>
            <a:r>
              <a:rPr lang="hu-HU" smtClean="0">
                <a:latin typeface="Baskerville Old Face" pitchFamily="18" charset="0"/>
                <a:cs typeface="Arial" charset="0"/>
              </a:rPr>
              <a:t>→</a:t>
            </a:r>
            <a:r>
              <a:rPr lang="hu-HU" smtClean="0">
                <a:latin typeface="Baskerville Old Face" pitchFamily="18" charset="0"/>
              </a:rPr>
              <a:t> nem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mtClean="0">
                <a:latin typeface="Baskerville Old Face" pitchFamily="18" charset="0"/>
              </a:rPr>
              <a:t>Szabad kockára tenni a magyar integrációt.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mtClean="0">
                <a:latin typeface="Baskerville Old Face" pitchFamily="18" charset="0"/>
              </a:rPr>
              <a:t>Magyarország nem föderalizálható</a:t>
            </a:r>
            <a:r>
              <a:rPr lang="hu-HU" sz="2800" smtClean="0">
                <a:latin typeface="Baskerville Old Face" pitchFamily="18" charset="0"/>
              </a:rPr>
              <a:t>. </a:t>
            </a:r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Teleki László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02000" y="2157413"/>
            <a:ext cx="2540000" cy="3175000"/>
          </a:xfrm>
          <a:noFill/>
        </p:spPr>
      </p:pic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Gróf Teleki László (1811-1861</a:t>
            </a:r>
            <a:r>
              <a:rPr lang="hu-HU" smtClean="0">
                <a:latin typeface="Baskerville Old Face" pitchFamily="18" charset="0"/>
              </a:rPr>
              <a:t>)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i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Bem József </a:t>
            </a:r>
            <a:br>
              <a:rPr lang="hu-HU" sz="4000" i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2400" i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Sigmond Olivér (Balatonfüred, 1992)</a:t>
            </a:r>
          </a:p>
        </p:txBody>
      </p:sp>
      <p:pic>
        <p:nvPicPr>
          <p:cNvPr id="73731" name="Picture 3" descr="02604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0338" y="2276475"/>
            <a:ext cx="4041775" cy="3973513"/>
          </a:xfr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 descr="wes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1916113"/>
            <a:ext cx="3843337" cy="3971925"/>
          </a:xfrm>
          <a:noFill/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latin typeface="Baskerville Old Face" pitchFamily="18" charset="0"/>
              </a:rPr>
              <a:t>Wesselényi Miklós (1796-1850)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229600" cy="4525962"/>
          </a:xfrm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Szózat a magyar és a szláv nemzetiségek ügyében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→ magyar-szláv viszony tisztázására törekedett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Habsburg Birodalmat szövetségi állammá kell alakítani.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A föderáció alkotmánya rögzíti az egymás mellett élő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népek szabadságjogait. 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hu-HU" sz="2800" smtClean="0">
              <a:latin typeface="Baskerville Old Face" pitchFamily="18" charset="0"/>
              <a:cs typeface="Arial" charset="0"/>
            </a:endParaRP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Szövetséges Szabad Észak-Keleti Államok</a:t>
            </a:r>
            <a:r>
              <a:rPr lang="hu-HU" sz="2800" smtClean="0">
                <a:latin typeface="Baskerville Old Face" pitchFamily="18" charset="0"/>
              </a:rPr>
              <a:t> terve (1851)</a:t>
            </a:r>
            <a:endParaRPr lang="hu-HU" sz="2800" smtClean="0">
              <a:latin typeface="Baskerville Old Face" pitchFamily="18" charset="0"/>
              <a:cs typeface="Arial" charset="0"/>
            </a:endParaRP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1848-1849 hatására Magyarország központú közép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európai államszövetség tervét vázolja fel. A terv őrzi a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magyar állami integritást. </a:t>
            </a:r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/>
          <a:lstStyle/>
          <a:p>
            <a:pPr algn="ctr">
              <a:buFontTx/>
              <a:buNone/>
            </a:pPr>
            <a:endParaRPr lang="hu-HU" sz="2400" i="1" smtClean="0"/>
          </a:p>
          <a:p>
            <a:pPr algn="ctr">
              <a:buFontTx/>
              <a:buNone/>
            </a:pPr>
            <a:r>
              <a:rPr lang="hu-HU" sz="2400" i="1" smtClean="0">
                <a:solidFill>
                  <a:srgbClr val="CC0099"/>
                </a:solidFill>
                <a:latin typeface="Baskerville Old Face" pitchFamily="18" charset="0"/>
              </a:rPr>
              <a:t>„Egy föderációs dunai köztársaságot óhajtok a különböző államokból álló köztársaságra jellemző minden rugalmasságával együtt, amely teret enged minden nemzetiségnek. Keleten a dákorománokkal, délen a délszlávokkal, nyugaton a német államokkal további szövetségben föderalizálódnánk.  Magyarország így a központi államot alkotja, és Budapest Közép-Európa metropolisza lehetne…”</a:t>
            </a:r>
          </a:p>
          <a:p>
            <a:pPr algn="ctr">
              <a:buFontTx/>
              <a:buNone/>
            </a:pPr>
            <a:endParaRPr lang="hu-HU" sz="2400" i="1" smtClean="0">
              <a:solidFill>
                <a:srgbClr val="CC0099"/>
              </a:solidFill>
              <a:latin typeface="Baskerville Old Face" pitchFamily="18" charset="0"/>
            </a:endParaRPr>
          </a:p>
          <a:p>
            <a:pPr algn="r">
              <a:buFontTx/>
              <a:buNone/>
            </a:pPr>
            <a:r>
              <a:rPr lang="hu-HU" sz="2400" smtClean="0">
                <a:solidFill>
                  <a:srgbClr val="CC0099"/>
                </a:solidFill>
                <a:latin typeface="Baskerville Old Face" pitchFamily="18" charset="0"/>
              </a:rPr>
              <a:t>Wesselényi Miklós</a:t>
            </a: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25963"/>
          </a:xfrm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Kossuth elképzelései a dunai népek összefogására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szabadságharc bukása után az elképzelései </a:t>
            </a:r>
            <a:r>
              <a:rPr lang="hu-HU" sz="2400" i="1" smtClean="0">
                <a:solidFill>
                  <a:srgbClr val="CC0099"/>
                </a:solidFill>
                <a:latin typeface="Baskerville Old Face" pitchFamily="18" charset="0"/>
              </a:rPr>
              <a:t>Czartoryski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terveihez hasonlóak.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A szultán fennhatósága alatt kívánja egyesíteni az orosz és osztrák (német) fenyegetéssel szemben a dunai népeket és Magyarországot. 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Mereven ragaszkodik a történelmi Magyarország integritásához. Magyarországot és a vele egységes Erdélyt tekinti a közép-európai konföderáció központjának: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→</a:t>
            </a:r>
            <a:r>
              <a:rPr lang="hu-HU" sz="2400" smtClean="0">
                <a:latin typeface="Baskerville Old Face" pitchFamily="18" charset="0"/>
              </a:rPr>
              <a:t> csatakoznak: lengyelek, csehek, románok, horvátok</a:t>
            </a:r>
            <a:endParaRPr lang="hu-HU" smtClean="0">
              <a:latin typeface="Baskerville Old Face" pitchFamily="18" charset="0"/>
            </a:endParaRP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Dunai államszövetség terve (1862):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hu-HU" sz="2400" smtClean="0">
                <a:latin typeface="Baskerville Old Face" pitchFamily="18" charset="0"/>
              </a:rPr>
              <a:t>számol a török balkáni hegemóniájának összeomlásával.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hu-HU" sz="2400" smtClean="0">
                <a:latin typeface="Baskerville Old Face" pitchFamily="18" charset="0"/>
              </a:rPr>
              <a:t>Egységes olasz állam a magyar emigráció mellett a szerb és román fejedelemséget is szövetségesnek tekinti.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hu-HU" sz="2400" smtClean="0">
                <a:latin typeface="Baskerville Old Face" pitchFamily="18" charset="0"/>
              </a:rPr>
              <a:t>Dunai államszövetség tagjai: Magyarország (+ Erdély),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			Horvátország,							Románia,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			Szerbia.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4. Erdély saját közigazgatással rendelkezik. 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hu-HU" sz="2400" smtClean="0">
              <a:latin typeface="Baskerville Old Face" pitchFamily="18" charset="0"/>
            </a:endParaRP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Dunai államszövetség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Megoldotta volna Magyarország nemzetiségi problémáit.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Szerepet biztosít az európai egyensúly megteremtésében.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Garantálja a magyar függetlenséget.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A keleti – török – kérdést a dunai népek összefogása oldja meg.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i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„Pestet azzá tenné, amivé a természettől hívatva van, de amivé az osztrák uralom alatt sohasem leszen: Nyugat és Kelet közti kereskedés nagy entróp-jává.”</a:t>
            </a: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i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CEDB1"/>
          </a:solidFill>
        </p:spPr>
        <p:txBody>
          <a:bodyPr/>
          <a:lstStyle/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Kossuth helyzetértékelése nem pontos.</a:t>
            </a:r>
          </a:p>
          <a:p>
            <a:pPr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Ausztria nem áll a fölbomlás előtt.</a:t>
            </a:r>
          </a:p>
          <a:p>
            <a:pPr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A nagyhatalmak a Habsburg Birodalomra alapozzák a közép-európai kérdés megoldását.</a:t>
            </a:r>
          </a:p>
          <a:p>
            <a:pPr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Lengyel emigráció bírálja Kossuthot </a:t>
            </a:r>
          </a:p>
          <a:p>
            <a:pPr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A terv hazai fogadtatása ellentmondásos.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→ a hazai politikusok többsége szerint a nemzetiségekkel való kiegyezés Magyarország végleges bukásához vezet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→ A Habsburgokkal akar kiegyezést.</a:t>
            </a:r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i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Közép-Európa tervek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3" descr="Ismeretlen_festo_Kossuth_Lajos_a_turini_remet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5075" y="1628775"/>
            <a:ext cx="3657600" cy="4494213"/>
          </a:xfrm>
          <a:noFill/>
        </p:spPr>
      </p:pic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Kossuth Lajos</a:t>
            </a:r>
            <a:b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4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 </a:t>
            </a:r>
            <a:r>
              <a:rPr lang="hu-HU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Ismeretlen festő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B6A07"/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4000" smtClean="0"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4000" smtClean="0"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gondolat 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 20. században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476250"/>
            <a:ext cx="7772400" cy="1512888"/>
          </a:xfrm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2060575"/>
            <a:ext cx="7632700" cy="4248150"/>
          </a:xfrm>
          <a:solidFill>
            <a:srgbClr val="E6F2AC"/>
          </a:solidFill>
        </p:spPr>
        <p:txBody>
          <a:bodyPr/>
          <a:lstStyle/>
          <a:p>
            <a:pPr marR="0" algn="l"/>
            <a:r>
              <a:rPr lang="hu-HU" sz="2400" smtClean="0">
                <a:latin typeface="Baskerville Old Face" pitchFamily="18" charset="0"/>
              </a:rPr>
              <a:t>Egységtörekvések a 19-20. század fordulóján:</a:t>
            </a:r>
          </a:p>
          <a:p>
            <a:pPr marR="0" algn="l"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 Nemzetállamok születésének kora.</a:t>
            </a:r>
          </a:p>
          <a:p>
            <a:pPr marR="0" algn="l"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Monopolkapitalizmus kora.</a:t>
            </a:r>
          </a:p>
          <a:p>
            <a:pPr marR="0" algn="l"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Lendületes világgazdasági fejlődés kora. </a:t>
            </a:r>
          </a:p>
          <a:p>
            <a:pPr marR="0" algn="l"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Európai kíméletlen erőfölény kora (gyarmatosítás).</a:t>
            </a:r>
          </a:p>
          <a:p>
            <a:pPr marR="0" algn="l"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Pozitivizmus: A Föld töretlen fejlődésébe vetett hit megfogalmazása</a:t>
            </a:r>
          </a:p>
          <a:p>
            <a:pPr marR="0" algn="l"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Egyenlőtlenen nagyhatalmi fejlődés kora.</a:t>
            </a:r>
          </a:p>
          <a:p>
            <a:pPr marR="0" algn="l"/>
            <a:r>
              <a:rPr lang="hu-HU" sz="2400" smtClean="0">
                <a:latin typeface="Baskerville Old Face" pitchFamily="18" charset="0"/>
                <a:cs typeface="Arial" charset="0"/>
              </a:rPr>
              <a:t>→ világháborús konfliktussá mélyülő ellentétek kora.</a:t>
            </a:r>
            <a:endParaRPr lang="hu-HU" sz="2400" smtClean="0">
              <a:latin typeface="Baskerville Old Face" pitchFamily="18" charset="0"/>
            </a:endParaRPr>
          </a:p>
          <a:p>
            <a:pPr marR="0" algn="l">
              <a:buFontTx/>
              <a:buChar char="-"/>
            </a:pPr>
            <a:endParaRPr lang="hu-HU" sz="2400" smtClean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/>
          <a:lstStyle/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Békemozgalom bontakozott ki a háborús törekvésekkel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szemben.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A pacifizmus elveti a háborút, a konfliktusok megoldásának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egyedüli eszközét a politikai megoldásban – békés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</a:rPr>
              <a:t>rendezés – látja. 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→ békekonferenciákon meddő tanácsozás folyik.</a:t>
            </a:r>
          </a:p>
          <a:p>
            <a:pPr>
              <a:buFontTx/>
              <a:buNone/>
            </a:pPr>
            <a:r>
              <a:rPr lang="hu-HU" sz="2800" smtClean="0">
                <a:latin typeface="Baskerville Old Face" pitchFamily="18" charset="0"/>
                <a:cs typeface="Arial" charset="0"/>
              </a:rPr>
              <a:t>→ alkalmas az „európai érzés” megfogalmazására.</a:t>
            </a:r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I. világháború súlyos megrázkódtatást hozott az emberiség számára.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 A liberalizmus válsága, a rombolás nyomán az európai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értelmiség széles köreiben a hanyatlás érzése erősödött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meg.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</a:t>
            </a: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* André Gide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	* Paul Valéry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	* Oswald Spengler</a:t>
            </a:r>
            <a:r>
              <a:rPr lang="hu-HU" sz="2400" smtClean="0">
                <a:latin typeface="Baskerville Old Face" pitchFamily="18" charset="0"/>
              </a:rPr>
              <a:t> (A Nyugat alkonya)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Más csoportok  a nemzetközi összefogás mellett szálltak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síkra: </a:t>
            </a: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Joseph Caillaux</a:t>
            </a:r>
            <a:r>
              <a:rPr lang="hu-HU" sz="2400" smtClean="0">
                <a:latin typeface="Baskerville Old Face" pitchFamily="18" charset="0"/>
              </a:rPr>
              <a:t>,</a:t>
            </a:r>
            <a:r>
              <a:rPr lang="hu-HU" sz="2400" smtClean="0"/>
              <a:t> </a:t>
            </a:r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hu-HU" i="1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hu-HU" i="1" smtClean="0">
                <a:latin typeface="Baskerville Old Face" pitchFamily="18" charset="0"/>
              </a:rPr>
              <a:t>„</a:t>
            </a:r>
            <a:r>
              <a:rPr lang="hu-HU" i="1" smtClean="0">
                <a:solidFill>
                  <a:srgbClr val="CC3399"/>
                </a:solidFill>
                <a:latin typeface="Baskerville Old Face" pitchFamily="18" charset="0"/>
              </a:rPr>
              <a:t>Európának egyesülnie kell, különben a világbirodalmak elnyelik. Ez nem a kozmopolita ábrándozások vagy a kocsmai törzsasztalok elméletének témája. Ez olyan sürgető szükségszerűség, amikor életről-halálról van szó.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hu-HU" i="1" smtClean="0">
              <a:solidFill>
                <a:srgbClr val="CC3399"/>
              </a:solidFill>
              <a:latin typeface="Baskerville Old Face" pitchFamily="18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r>
              <a:rPr lang="hu-HU" sz="2800" smtClean="0">
                <a:solidFill>
                  <a:schemeClr val="accent2"/>
                </a:solidFill>
                <a:latin typeface="Baskerville Old Face" pitchFamily="18" charset="0"/>
              </a:rPr>
              <a:t>Pierre Drieu de Rochelle</a:t>
            </a:r>
          </a:p>
          <a:p>
            <a:pPr algn="r">
              <a:lnSpc>
                <a:spcPct val="90000"/>
              </a:lnSpc>
              <a:buFontTx/>
              <a:buNone/>
            </a:pPr>
            <a:endParaRPr lang="hu-HU" sz="2800" i="1" smtClean="0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3" descr="coudenhove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3163888"/>
            <a:ext cx="914400" cy="1160462"/>
          </a:xfrm>
          <a:noFill/>
        </p:spPr>
      </p:pic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Richard Coudenhove-Kalergi </a:t>
            </a:r>
            <a:b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(1894-1972)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Cudenhove-Kalergi</a:t>
            </a:r>
            <a:r>
              <a:rPr lang="hu-HU" sz="2400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 </a:t>
            </a:r>
            <a:r>
              <a:rPr lang="hu-HU" sz="2400" smtClean="0">
                <a:latin typeface="Baskerville Old Face" pitchFamily="18" charset="0"/>
              </a:rPr>
              <a:t>– az európai egységgondolat egyik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legkiemelkedőbb képviselője.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páneurópai egység megteremtése érdekében mozgalmat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Szervezett.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Páneurópa (1923)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Páneurópa Unió (1922)</a:t>
            </a:r>
            <a:endParaRPr lang="hu-HU" sz="2400" smtClean="0">
              <a:solidFill>
                <a:srgbClr val="CC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Munkássága nagy hatással volt az európai értelmiségre: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000" i="1" smtClean="0">
                <a:solidFill>
                  <a:srgbClr val="CC3399"/>
                </a:solidFill>
                <a:latin typeface="Baskerville Old Face" pitchFamily="18" charset="0"/>
              </a:rPr>
              <a:t>Hauptman, S. Langerlöff, H. Mann. P. Valéry, Rilke, Churchill, Masaryk,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000" i="1" smtClean="0">
                <a:solidFill>
                  <a:srgbClr val="CC3399"/>
                </a:solidFill>
                <a:latin typeface="Baskerville Old Face" pitchFamily="18" charset="0"/>
              </a:rPr>
              <a:t>Benes, A. Briand</a:t>
            </a:r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/>
          <a:lstStyle/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Igyekezett feltérni a 19. század végi hanyatlás okait.</a:t>
            </a:r>
          </a:p>
          <a:p>
            <a:pPr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Nem gazdasági tényezőkkel magyarázza,</a:t>
            </a:r>
          </a:p>
          <a:p>
            <a:pPr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A hanyatlás politikai okokra vezethető vissza.</a:t>
            </a:r>
          </a:p>
          <a:p>
            <a:pPr>
              <a:buFontTx/>
              <a:buChar char="-"/>
            </a:pPr>
            <a:r>
              <a:rPr lang="hu-HU" sz="2400" smtClean="0">
                <a:latin typeface="Baskerville Old Face" pitchFamily="18" charset="0"/>
              </a:rPr>
              <a:t>Európai politikai rendszerek válsága idézte elő.</a:t>
            </a:r>
          </a:p>
          <a:p>
            <a:pPr>
              <a:buFontTx/>
              <a:buNone/>
            </a:pPr>
            <a:endParaRPr lang="hu-HU" sz="2400" smtClean="0">
              <a:latin typeface="Baskerville Old Face" pitchFamily="18" charset="0"/>
            </a:endParaRPr>
          </a:p>
          <a:p>
            <a:pPr algn="ctr">
              <a:buFontTx/>
              <a:buNone/>
            </a:pPr>
            <a:r>
              <a:rPr lang="hu-HU" sz="2400" i="1" smtClean="0">
                <a:solidFill>
                  <a:srgbClr val="CC3399"/>
                </a:solidFill>
                <a:latin typeface="Baskerville Old Face" pitchFamily="18" charset="0"/>
              </a:rPr>
              <a:t>„Nem a népek öregednek el, hanem a politikai rendszerek. E rendszer radikális átalakításának lehet és kell a kontinens gyógyulására vezetnie.”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A nacionalizmus következménye a világháború.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Németország és Oroszország rivalizálása robbantotta ki.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81550"/>
          </a:xfrm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Kiút: európai politikai egység. 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Hatalmi egyensúlyon alapuló föderális berendezkedés /szupranacionális politikai közösség/.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Az elképzelés a nemzetek közötti szolidaritáson alapul.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endParaRPr lang="hu-HU" sz="2400" i="1" smtClean="0">
              <a:solidFill>
                <a:srgbClr val="CC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</a:endParaRP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„Az európai kérdés így hangzik? 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Megőrizheti-e Európa politikai és gazdasági szétforgácsoltságában békéjét és önállóságát a növekvő, Európán kívüli világhatalmakkal szemben, vagy arra kényszerül, hogy létezésének megmentése érdekében  államszövetséggé szerveződjön?”</a:t>
            </a:r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Páneurópai Unió: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Azokat az államokat fogja össze, melyek elismerik 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nemzetek önrendelkezési jogát.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Az unió a francia-német együttműködésen alapul.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Kirekeszti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	* Nagy-Britanniát (interkontinentális birodalom),		*  Szovjetuniót (szélsőséges bolsevik hatalom, 	szakított a demokráciával)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sz="2400" smtClean="0">
              <a:latin typeface="Baskerville Old Face" pitchFamily="18" charset="0"/>
            </a:endParaRP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endParaRPr lang="hu-HU" sz="2400" smtClean="0">
              <a:latin typeface="Baskerville Old Face" pitchFamily="18" charset="0"/>
            </a:endParaRPr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/>
          <a:lstStyle/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Az unió a  nagyhatalmak viszonyainak új alapokon történő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újjárendezésének motorja. 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USA: 	megszerezte a világgazdasági vezető szerepet.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		politikai világuralomra törekszik. 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A világháború után Japán és Kína kiléptek a nagyhatalmi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politika színterére.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Európa világuralma nem állítható vissza. 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Páneurópai Unió esély, hogy a kontinens beilleszkedjen az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új világpolitikai rendbe.</a:t>
            </a:r>
          </a:p>
          <a:p>
            <a:pPr>
              <a:buFontTx/>
              <a:buNone/>
            </a:pPr>
            <a:r>
              <a:rPr lang="hu-HU" sz="2400" smtClean="0">
                <a:latin typeface="Baskerville Old Face" pitchFamily="18" charset="0"/>
              </a:rPr>
              <a:t>Páneurópai egység megoldja a közép-európai kérdést.</a:t>
            </a: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000" b="1" i="1" smtClean="0">
                <a:solidFill>
                  <a:srgbClr val="CC3399"/>
                </a:solidFill>
                <a:latin typeface="Baskerville Old Face" pitchFamily="18" charset="0"/>
              </a:rPr>
              <a:t>Páneurópai Unió: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Alkalmas a nemzeti kisebbségi kérdés rendezésére.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Felvázolja az európai identitás, az „európai nemzet” megteremtésének a gondolatát.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Az állam és nemzet szétválasztásával a nemzeti hovatartozás a magánszféra kérdései közé kerül.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000" smtClean="0">
                <a:latin typeface="Baskerville Old Face" pitchFamily="18" charset="0"/>
              </a:rPr>
              <a:t>Az európai összefogás a nemzeti szuverenitás részleges feladásával valósul meg.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  <a:cs typeface="Arial" charset="0"/>
              </a:rPr>
              <a:t>→ vámunió → személyek, áruk szabad mozgása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  <a:cs typeface="Arial" charset="0"/>
              </a:rPr>
              <a:t>→ kétkamarás, 	 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  <a:cs typeface="Arial" charset="0"/>
              </a:rPr>
              <a:t>→</a:t>
            </a:r>
            <a:r>
              <a:rPr lang="hu-HU" sz="20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Népek háza:</a:t>
            </a:r>
            <a:r>
              <a:rPr lang="hu-HU" sz="2000" smtClean="0">
                <a:latin typeface="Baskerville Old Face" pitchFamily="18" charset="0"/>
                <a:cs typeface="Arial" charset="0"/>
              </a:rPr>
              <a:t>  polgárok által választott képviselőkből álló törvényhozás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000" smtClean="0">
                <a:latin typeface="Baskerville Old Face" pitchFamily="18" charset="0"/>
                <a:cs typeface="Arial" charset="0"/>
              </a:rPr>
              <a:t>→</a:t>
            </a:r>
            <a:r>
              <a:rPr lang="hu-HU" sz="20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Államok Háza</a:t>
            </a:r>
            <a:r>
              <a:rPr lang="hu-HU" sz="2000" smtClean="0">
                <a:latin typeface="Baskerville Old Face" pitchFamily="18" charset="0"/>
                <a:cs typeface="Arial" charset="0"/>
              </a:rPr>
              <a:t>: tagállamok által delegált képviselőkből áll</a:t>
            </a:r>
            <a:endParaRPr lang="hu-HU" sz="2000" smtClean="0">
              <a:latin typeface="Baskerville Old Face" pitchFamily="18" charset="0"/>
            </a:endParaRP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b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Páneurópa mozgalom: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A két világháború között széleskörű akció mozgalom ki.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Pártok fölötti tömegmozgalmat akart szervezni.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A bolsevisták és fasiszták kivételével bárki csatlakozhatott a mozgalomhoz.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Pacifista mozgalom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Magyarországon 1926-ban alakult meg a Páneurópa Bizottság 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Lukács György, Auer Pál</a:t>
            </a:r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3" descr="360-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792288"/>
            <a:ext cx="7200900" cy="4479925"/>
          </a:xfrm>
          <a:noFill/>
        </p:spPr>
      </p:pic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1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 Páneurópa Unió Központi Tanácsa Briand-nál 1927-ben.</a:t>
            </a:r>
            <a:br>
              <a:rPr lang="hu-HU" sz="16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</a:b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Balról jobbra áll: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Auer Pál, Louis Loucheur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(Franciao.),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C. R. Pusta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(Észto.),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H. Holma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(Finno.),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A. Watts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(Anglia),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Francis Delaisi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(Franciao.),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A. Grünberger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(Ausztria). Ül: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E. Koch-Weser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(Németo.),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Coudenhove-Kalergi, Aristide Briand,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N. Politis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(Görögo.), </a:t>
            </a:r>
            <a:r>
              <a:rPr lang="hu-HU" sz="1600" smtClean="0">
                <a:solidFill>
                  <a:srgbClr val="CC3399"/>
                </a:solidFill>
                <a:latin typeface="Baskerville Old Face" pitchFamily="18" charset="0"/>
              </a:rPr>
              <a:t>A. Lednicki</a:t>
            </a:r>
            <a:r>
              <a:rPr lang="hu-HU" sz="1600" smtClean="0">
                <a:solidFill>
                  <a:schemeClr val="accent2"/>
                </a:solidFill>
                <a:latin typeface="Baskerville Old Face" pitchFamily="18" charset="0"/>
              </a:rPr>
              <a:t> (Lengyelo.)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A Páneurópa mozgalom egyik legjelenmtősebb támogatója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Volt </a:t>
            </a:r>
            <a:r>
              <a:rPr lang="hu-HU" sz="24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Aristide Briand</a:t>
            </a:r>
            <a:r>
              <a:rPr lang="hu-HU" sz="2400" smtClean="0">
                <a:latin typeface="Baskerville Old Face" pitchFamily="18" charset="0"/>
              </a:rPr>
              <a:t> (1862-1932) francia politikus és</a:t>
            </a:r>
          </a:p>
          <a:p>
            <a:pPr marL="365760" indent="-256032" algn="ctr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államférfi.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Briand-Kellog paktum</a:t>
            </a:r>
            <a:r>
              <a:rPr lang="hu-HU" sz="2400" smtClean="0">
                <a:latin typeface="Baskerville Old Face" pitchFamily="18" charset="0"/>
              </a:rPr>
              <a:t> (1928):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mint a „nemzeti politika eszközét”, törvényen kívül helyezte a háborút. 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Memorandum (1930, népszövetség, Genf)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Síkra szállt az európai államok gazdasági összefogása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Mellett: politikai és gazdasági együttműködést sürgetett.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Európa államai nem tartották időszerűnek a javaslatot.</a:t>
            </a:r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Briand Memorandum alapelvei: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</a:rPr>
              <a:t>Az összetartozás jegyében képzeli el az európai összefogást </a:t>
            </a:r>
            <a:r>
              <a:rPr lang="hu-HU" sz="2400" smtClean="0">
                <a:latin typeface="Baskerville Old Face" pitchFamily="18" charset="0"/>
                <a:cs typeface="Arial" charset="0"/>
              </a:rPr>
              <a:t>→nem sérti az állami szuverenitást.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Gazdasági, szociális célja: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	 </a:t>
            </a:r>
            <a:r>
              <a:rPr lang="hu-HU" sz="2400" smtClean="0">
                <a:latin typeface="Baskerville Old Face" pitchFamily="18" charset="0"/>
                <a:cs typeface="Arial" charset="0"/>
              </a:rPr>
              <a:t>→ európai közös piac megvalósítása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		 → lakosság életszínvonalának emelése.</a:t>
            </a:r>
          </a:p>
          <a:p>
            <a:pPr marL="365760" indent="-256032" fontAlgn="auto">
              <a:spcAft>
                <a:spcPts val="0"/>
              </a:spcAft>
              <a:buFontTx/>
              <a:buChar char="-"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Három intézmény irányítaná: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</a:rPr>
              <a:t>	 </a:t>
            </a:r>
            <a:r>
              <a:rPr lang="hu-HU" sz="2400" smtClean="0">
                <a:latin typeface="Baskerville Old Face" pitchFamily="18" charset="0"/>
                <a:cs typeface="Arial" charset="0"/>
              </a:rPr>
              <a:t>→ Európai Értekezlet: unió delegáltjaiból áll.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	 → Politikai Intézőbizottság: végrehajtó testület.</a:t>
            </a:r>
          </a:p>
          <a:p>
            <a:pPr marL="365760" indent="-256032" fontAlgn="auto">
              <a:spcAft>
                <a:spcPts val="0"/>
              </a:spcAft>
              <a:buFontTx/>
              <a:buNone/>
              <a:defRPr/>
            </a:pPr>
            <a:r>
              <a:rPr lang="hu-HU" sz="2400" smtClean="0">
                <a:latin typeface="Baskerville Old Face" pitchFamily="18" charset="0"/>
                <a:cs typeface="Arial" charset="0"/>
              </a:rPr>
              <a:t>	 → Titkárság: adminisztratív állandó testület.</a:t>
            </a: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3" descr="bria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8363" y="1844675"/>
            <a:ext cx="4348162" cy="4608513"/>
          </a:xfrm>
          <a:noFill/>
        </p:spPr>
      </p:pic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Aristide Briand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E6F2AC"/>
          </a:solidFill>
        </p:spPr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hu-HU" sz="2800" b="1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Páneurópa mozgalom hanyatlása: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1929-1933 – gazdasági világválság elsöpörte az egységtörekvéseket.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Politikai életben a totalitárius rendszerek előretörésével jár együtt.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1936: Olaszország elutasítja Coudenhove-Kalergi javaslatait: </a:t>
            </a:r>
            <a:r>
              <a:rPr lang="hu-HU" sz="2800" i="1" smtClean="0">
                <a:solidFill>
                  <a:srgbClr val="CC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</a:rPr>
              <a:t>„Az Ön politikája geometrikus, logikus, de sajnos megvalósíthatatlan.”</a:t>
            </a:r>
            <a:r>
              <a:rPr lang="hu-HU" sz="2800" smtClean="0">
                <a:latin typeface="Baskerville Old Face" pitchFamily="18" charset="0"/>
              </a:rPr>
              <a:t> (Mussolini)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r>
              <a:rPr lang="hu-HU" sz="2800" smtClean="0">
                <a:latin typeface="Baskerville Old Face" pitchFamily="18" charset="0"/>
              </a:rPr>
              <a:t>Képviselőinek a többsége a második világháború alatt elhagyják Európát vagy visszavonulnak a politikától. </a:t>
            </a:r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36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Európa gondolat a 20. században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741</TotalTime>
  <Words>2878</Words>
  <Application>Microsoft Office PowerPoint</Application>
  <PresentationFormat>Diavetítés a képernyőre (4:3 oldalarány)</PresentationFormat>
  <Paragraphs>550</Paragraphs>
  <Slides>88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88</vt:i4>
      </vt:variant>
    </vt:vector>
  </HeadingPairs>
  <TitlesOfParts>
    <vt:vector size="98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Baskerville Old Face</vt:lpstr>
      <vt:lpstr>Wingdings</vt:lpstr>
      <vt:lpstr>Sétatér</vt:lpstr>
      <vt:lpstr>Az Európai Unió tagországai</vt:lpstr>
      <vt:lpstr>PowerPoint bemutató</vt:lpstr>
      <vt:lpstr>Európa   Sebastian Münster  rajza (1588. k.)</vt:lpstr>
      <vt:lpstr>PowerPoint bemutató</vt:lpstr>
      <vt:lpstr>EURÓPA FOGALMA</vt:lpstr>
      <vt:lpstr>EURÓPA ELRABLÁSA</vt:lpstr>
      <vt:lpstr>Európa elrablása</vt:lpstr>
      <vt:lpstr>Európa elrablása</vt:lpstr>
      <vt:lpstr>Európa fogalma </vt:lpstr>
      <vt:lpstr>Európa fogalma - középkor</vt:lpstr>
      <vt:lpstr>Európa fogalma – kora újkor</vt:lpstr>
      <vt:lpstr>Európa fogalma – földrajzi Európa</vt:lpstr>
      <vt:lpstr>Európa fogalma – politikai Európa</vt:lpstr>
      <vt:lpstr>Európa fogalma – kulturális Európa</vt:lpstr>
      <vt:lpstr>Európa fogalma – kereszténység</vt:lpstr>
      <vt:lpstr>Európa gondolat </vt:lpstr>
      <vt:lpstr>Európa-gondolat a középkorban</vt:lpstr>
      <vt:lpstr>CAROLUS MAGNUS – „EURÓPA ATYJA”</vt:lpstr>
      <vt:lpstr>PowerPoint bemutató</vt:lpstr>
      <vt:lpstr>Európa-gondolat a középkorban</vt:lpstr>
      <vt:lpstr>Európa-gondolat a középkorban</vt:lpstr>
      <vt:lpstr>Európa-gondolat a középkorban</vt:lpstr>
      <vt:lpstr>Európa-gondolat a középkorban</vt:lpstr>
      <vt:lpstr>Dante: A Monarchiáról</vt:lpstr>
      <vt:lpstr>Dante: A nép nyelvén való ékesszólásról</vt:lpstr>
      <vt:lpstr>Középkori „visegrádi hármak”</vt:lpstr>
      <vt:lpstr>Lotz Károly: Hunyadi Mátyás képmása</vt:lpstr>
      <vt:lpstr>Középkori „visegrádi hármak”</vt:lpstr>
      <vt:lpstr>Középkori „visegrádi hármak”</vt:lpstr>
      <vt:lpstr>Középkori „visegrádi hármak”</vt:lpstr>
      <vt:lpstr>Középkori „visegrádi hármak”</vt:lpstr>
      <vt:lpstr>II. Pius pápa </vt:lpstr>
      <vt:lpstr>II. Pius</vt:lpstr>
      <vt:lpstr>Johan Amos Comensky (Comenius)  (1592-1670) </vt:lpstr>
      <vt:lpstr>Európa gondolat a kora újkorban</vt:lpstr>
      <vt:lpstr>William Penn (1644-1718)</vt:lpstr>
      <vt:lpstr>Európa gondolat a kora újkorban</vt:lpstr>
      <vt:lpstr>Európa gondolat a 18. században</vt:lpstr>
      <vt:lpstr>Saint-Pierre, Charles Irénée de Castel, abbé (1658-1743)</vt:lpstr>
      <vt:lpstr>Európa gondolat a 18. században</vt:lpstr>
      <vt:lpstr>Rousseau Jean-Jacques (1712-1778</vt:lpstr>
      <vt:lpstr>Európa gondolat a 18. században</vt:lpstr>
      <vt:lpstr>Immanuel Kant (1772-1804) </vt:lpstr>
      <vt:lpstr>Európa gondolat a 18. században</vt:lpstr>
      <vt:lpstr>Európa gondolat a 19. században</vt:lpstr>
      <vt:lpstr>Európa gondolat a 19. században</vt:lpstr>
      <vt:lpstr>Friedrich von Gentz (1764-1832) középkori katolikus mintára akarta megteremteni az európai rendet. </vt:lpstr>
      <vt:lpstr>Karl Christian Friedrich Krause</vt:lpstr>
      <vt:lpstr>Európa gondolat a 19. században</vt:lpstr>
      <vt:lpstr>Európa gondolat a 19. században</vt:lpstr>
      <vt:lpstr>Henry de Rouvroy Saint-Simon (1760-1852)</vt:lpstr>
      <vt:lpstr>Európa gondolat a 19. században</vt:lpstr>
      <vt:lpstr>Guiseppe Mazzini (1805-1872)</vt:lpstr>
      <vt:lpstr>Európa gondolat a 19. században</vt:lpstr>
      <vt:lpstr>Victor Marie Hugo (1802-1885)</vt:lpstr>
      <vt:lpstr>Európa gondolat a 19. században</vt:lpstr>
      <vt:lpstr>Közép-Európa tervek</vt:lpstr>
      <vt:lpstr>Adam Jerzy Czartorisky  (1770-1861)</vt:lpstr>
      <vt:lpstr>Közép-Európa tervek</vt:lpstr>
      <vt:lpstr>Közép-Európa tervek</vt:lpstr>
      <vt:lpstr>Gróf Teleki László (1811-1861) </vt:lpstr>
      <vt:lpstr>Bem József  Sigmond Olivér (Balatonfüred, 1992)</vt:lpstr>
      <vt:lpstr>Wesselényi Miklós (1796-1850)</vt:lpstr>
      <vt:lpstr>Közép-Európa tervek</vt:lpstr>
      <vt:lpstr>Közép-Európa tervek</vt:lpstr>
      <vt:lpstr>Közép-Európa tervek</vt:lpstr>
      <vt:lpstr>Közép-Európa tervek</vt:lpstr>
      <vt:lpstr>Közép-Európa tervek</vt:lpstr>
      <vt:lpstr>Közép-Európa tervek</vt:lpstr>
      <vt:lpstr>Kossuth Lajos  Ismeretlen festő</vt:lpstr>
      <vt:lpstr>PowerPoint bemutató</vt:lpstr>
      <vt:lpstr>Európa gondolat a 20. században</vt:lpstr>
      <vt:lpstr>Európa gondolat a 20. században</vt:lpstr>
      <vt:lpstr>Európa gondolat a 20. században</vt:lpstr>
      <vt:lpstr>Európa gondolat a 20. században</vt:lpstr>
      <vt:lpstr>Richard Coudenhove-Kalergi  (1894-1972)</vt:lpstr>
      <vt:lpstr>Európa gondolat a 20. században</vt:lpstr>
      <vt:lpstr>Európa gondolat a 20. században</vt:lpstr>
      <vt:lpstr>Európa gondolat a 20. században</vt:lpstr>
      <vt:lpstr>Európa gondolat a 20. században</vt:lpstr>
      <vt:lpstr>Európa gondolat a 20. században</vt:lpstr>
      <vt:lpstr>Európa gondolat a 20. században</vt:lpstr>
      <vt:lpstr>Európa gondolat a 20. században</vt:lpstr>
      <vt:lpstr>A Páneurópa Unió Központi Tanácsa Briand-nál 1927-ben.  Balról jobbra áll: Auer Pál, Louis Loucheur (Franciao.), C. R. Pusta (Észto.), H. Holma (Finno.), A. Watts (Anglia), Francis Delaisi (Franciao.), A. Grünberger (Ausztria). Ül: E. Koch-Weser (Németo.), Coudenhove-Kalergi, Aristide Briand, N. Politis (Görögo.), A. Lednicki (Lengyelo.)</vt:lpstr>
      <vt:lpstr>Európa gondolat a 20. században</vt:lpstr>
      <vt:lpstr>Európa gondolat a 20. században</vt:lpstr>
      <vt:lpstr>Aristide Briand</vt:lpstr>
      <vt:lpstr>Európa gondolat a 20. században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Kiss József</dc:creator>
  <cp:lastModifiedBy>GIGABYTE</cp:lastModifiedBy>
  <cp:revision>36</cp:revision>
  <dcterms:created xsi:type="dcterms:W3CDTF">2005-01-18T14:14:51Z</dcterms:created>
  <dcterms:modified xsi:type="dcterms:W3CDTF">2011-09-27T18:50:30Z</dcterms:modified>
</cp:coreProperties>
</file>