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7" r:id="rId4"/>
    <p:sldId id="258" r:id="rId5"/>
    <p:sldId id="264" r:id="rId6"/>
    <p:sldId id="265" r:id="rId7"/>
    <p:sldId id="267" r:id="rId8"/>
    <p:sldId id="268" r:id="rId9"/>
    <p:sldId id="269" r:id="rId10"/>
    <p:sldId id="270" r:id="rId11"/>
    <p:sldId id="260" r:id="rId12"/>
    <p:sldId id="261" r:id="rId13"/>
    <p:sldId id="262" r:id="rId14"/>
    <p:sldId id="271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Cím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5" name="Alcím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1" name="Dátum helye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18" name="Élőláb helye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Kép hely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Cím helye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1" name="Szöveg helye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27" name="Dátum helye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7472DF4-EF94-4DEA-B568-22706E5C93AD}" type="datetimeFigureOut">
              <a:rPr lang="hu-HU" smtClean="0"/>
              <a:t>2011.04.20.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ACF2276-8C2B-496B-9FB4-20698536CA57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59632" y="1916832"/>
            <a:ext cx="7704856" cy="2868168"/>
          </a:xfrm>
        </p:spPr>
        <p:txBody>
          <a:bodyPr>
            <a:noAutofit/>
          </a:bodyPr>
          <a:lstStyle/>
          <a:p>
            <a:r>
              <a:rPr lang="hu-HU" sz="4000" dirty="0" smtClean="0"/>
              <a:t>Új Uniós koordinációs szabályok a szociális biztonsági rendszert illetően</a:t>
            </a:r>
            <a:endParaRPr lang="hu-H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Az új rendeletek hatálya az uniós </a:t>
            </a:r>
            <a:r>
              <a:rPr lang="hu-HU" dirty="0" smtClean="0"/>
              <a:t>tagállamokra</a:t>
            </a:r>
            <a:endParaRPr lang="hu-H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02340" y="1609725"/>
            <a:ext cx="614872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dirty="0"/>
              <a:t>A szociális biztonsági rendszerek európai koordinációjára vonatkozó szabályok 2010. május 1-jétől módosultak. 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276872"/>
            <a:ext cx="7228656" cy="3240360"/>
          </a:xfrm>
        </p:spPr>
        <p:txBody>
          <a:bodyPr/>
          <a:lstStyle/>
          <a:p>
            <a:r>
              <a:rPr lang="hu-HU" b="1" dirty="0" smtClean="0"/>
              <a:t>Betegségi juttatások</a:t>
            </a:r>
          </a:p>
          <a:p>
            <a:r>
              <a:rPr lang="hu-HU" b="1" dirty="0"/>
              <a:t>A</a:t>
            </a:r>
            <a:r>
              <a:rPr lang="hu-HU" b="1" dirty="0" smtClean="0"/>
              <a:t>nyasági juttatások</a:t>
            </a:r>
          </a:p>
          <a:p>
            <a:r>
              <a:rPr lang="hu-HU" b="1" dirty="0" smtClean="0"/>
              <a:t>Nyugdíjak</a:t>
            </a:r>
          </a:p>
          <a:p>
            <a:r>
              <a:rPr lang="hu-HU" b="1" dirty="0" smtClean="0"/>
              <a:t>Munkanélküli ellátások</a:t>
            </a:r>
          </a:p>
          <a:p>
            <a:r>
              <a:rPr lang="hu-HU" b="1" dirty="0" smtClean="0"/>
              <a:t>Családtámogatási </a:t>
            </a:r>
            <a:r>
              <a:rPr lang="hu-HU" b="1" dirty="0"/>
              <a:t>ellátások</a:t>
            </a:r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564904"/>
            <a:ext cx="7228656" cy="389083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hu-HU" dirty="0" smtClean="0"/>
              <a:t>A korábban </a:t>
            </a:r>
            <a:r>
              <a:rPr lang="hu-HU" dirty="0"/>
              <a:t>szabályozó 1408/71/EGK </a:t>
            </a:r>
            <a:r>
              <a:rPr lang="hu-HU" dirty="0" smtClean="0"/>
              <a:t>(Európai Gazdasági Közösség)és </a:t>
            </a:r>
            <a:r>
              <a:rPr lang="hu-HU" dirty="0"/>
              <a:t>574/72/EGK rendeleteket felváltotta a 883/04/EK </a:t>
            </a:r>
            <a:r>
              <a:rPr lang="hu-HU" dirty="0" smtClean="0"/>
              <a:t>(Európai Közösség) rendelet</a:t>
            </a:r>
            <a:r>
              <a:rPr lang="hu-HU" dirty="0"/>
              <a:t>, valamint a végrehajtására kiadott 987/2009/EK rendelet</a:t>
            </a:r>
          </a:p>
        </p:txBody>
      </p:sp>
      <p:sp>
        <p:nvSpPr>
          <p:cNvPr id="4" name="Téglalap 3"/>
          <p:cNvSpPr/>
          <p:nvPr/>
        </p:nvSpPr>
        <p:spPr>
          <a:xfrm>
            <a:off x="2051720" y="62068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hu-HU" sz="38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Szabályozás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algn="ctr"/>
            <a:r>
              <a:rPr lang="hu-HU" dirty="0" smtClean="0"/>
              <a:t>Változás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hu-HU" dirty="0" smtClean="0"/>
              <a:t>Az alapvető szabályok nem változnak, így például a rendelet hatálya alá tartozó személyeket bármely tagállam jogszabályai szerint ugyanolyan jogok illetik meg, és ugyanolyan kötelezettségek terhelik.</a:t>
            </a:r>
            <a:endParaRPr lang="hu-HU" dirty="0" smtClean="0"/>
          </a:p>
          <a:p>
            <a:pPr algn="just">
              <a:lnSpc>
                <a:spcPct val="150000"/>
              </a:lnSpc>
            </a:pPr>
            <a:r>
              <a:rPr lang="hu-HU" dirty="0" smtClean="0"/>
              <a:t>A </a:t>
            </a:r>
            <a:r>
              <a:rPr lang="hu-HU" dirty="0"/>
              <a:t>változások egyik fontos eleme, hogy az új jogszabály kizárja a kettős </a:t>
            </a:r>
            <a:r>
              <a:rPr lang="hu-HU" dirty="0" smtClean="0"/>
              <a:t>járulékfizetést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/>
              <a:t>Családtámogatási ellátások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hu-HU" sz="2800" dirty="0" smtClean="0"/>
              <a:t>Főszabály </a:t>
            </a:r>
            <a:r>
              <a:rPr lang="hu-HU" sz="2800" dirty="0"/>
              <a:t>az, hogy abban a tagállamban vagyunk jogosultak a családtámogatások igénylésére, ahol a járulékokat fizetjük, illetve </a:t>
            </a:r>
            <a:r>
              <a:rPr lang="hu-HU" sz="2800" dirty="0" smtClean="0"/>
              <a:t>fizettük</a:t>
            </a:r>
          </a:p>
          <a:p>
            <a:pPr algn="just">
              <a:lnSpc>
                <a:spcPct val="150000"/>
              </a:lnSpc>
            </a:pPr>
            <a:r>
              <a:rPr lang="hu-HU" sz="2800" dirty="0" smtClean="0"/>
              <a:t>Nem </a:t>
            </a:r>
            <a:r>
              <a:rPr lang="hu-HU" sz="2800" dirty="0"/>
              <a:t>lehetséges, hogy ugyanazon kötelező biztosítási idő alatt több, azonos jellegű ellátásban részesüljünk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u="sng" dirty="0"/>
              <a:t>Családi pótlék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hu-HU" dirty="0" smtClean="0"/>
              <a:t>Minden </a:t>
            </a:r>
            <a:r>
              <a:rPr lang="hu-HU" dirty="0"/>
              <a:t>EU tagországban igényelhető </a:t>
            </a:r>
            <a:r>
              <a:rPr lang="hu-HU" dirty="0" smtClean="0"/>
              <a:t>családi pótlék</a:t>
            </a:r>
            <a:r>
              <a:rPr lang="hu-HU" dirty="0"/>
              <a:t>, eltérő formában, elnevezéssel és </a:t>
            </a:r>
            <a:r>
              <a:rPr lang="hu-HU" dirty="0" smtClean="0"/>
              <a:t>összeggel</a:t>
            </a:r>
          </a:p>
          <a:p>
            <a:pPr algn="just">
              <a:lnSpc>
                <a:spcPct val="150000"/>
              </a:lnSpc>
            </a:pPr>
            <a:r>
              <a:rPr lang="hu-HU" dirty="0" smtClean="0"/>
              <a:t>A </a:t>
            </a:r>
            <a:r>
              <a:rPr lang="hu-HU" dirty="0"/>
              <a:t>családi ellátások megállapításánál elsősorban a biztosítási elv érvényesül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052736"/>
            <a:ext cx="8229600" cy="868958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Munkanélküli ellátás változásai 2010. május 1-jétől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hu-HU" dirty="0" smtClean="0"/>
              <a:t>A szociális biztonsági rendszerek európai koordinációjára vonatkozó szabályok 2010. május 1-jétől módosultak. </a:t>
            </a:r>
          </a:p>
          <a:p>
            <a:pPr algn="just">
              <a:lnSpc>
                <a:spcPct val="150000"/>
              </a:lnSpc>
            </a:pPr>
            <a:r>
              <a:rPr lang="hu-HU" dirty="0"/>
              <a:t>A szociális biztonsági rendszerek koordinációja a tagállamok eltérő jogszabályi hátteréből adódó és a gyakorlatban tényleges hátrányt előidéző akadályok elhárítását szolgálja.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7239000" cy="1143000"/>
          </a:xfrm>
        </p:spPr>
        <p:txBody>
          <a:bodyPr/>
          <a:lstStyle/>
          <a:p>
            <a:pPr algn="ctr"/>
            <a:r>
              <a:rPr lang="hu-HU" b="1" dirty="0" smtClean="0"/>
              <a:t>Munkanélküli ellátás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hu-HU" dirty="0"/>
              <a:t>A koordinációs </a:t>
            </a:r>
            <a:r>
              <a:rPr lang="hu-HU" dirty="0" smtClean="0"/>
              <a:t>rendeletek a </a:t>
            </a:r>
            <a:r>
              <a:rPr lang="hu-HU" dirty="0"/>
              <a:t>következő szabályokat tartalmazzák: </a:t>
            </a:r>
            <a:endParaRPr lang="hu-HU" dirty="0" smtClean="0"/>
          </a:p>
          <a:p>
            <a:pPr lvl="1" algn="just">
              <a:lnSpc>
                <a:spcPct val="150000"/>
              </a:lnSpc>
            </a:pPr>
            <a:r>
              <a:rPr lang="hu-HU" dirty="0" smtClean="0"/>
              <a:t>Főszabályként </a:t>
            </a:r>
            <a:r>
              <a:rPr lang="hu-HU" dirty="0"/>
              <a:t>a migráns munkanélküli a munkanélkülivé válás helye szerinti tagállamban igényelhet munkanélküli ellátást</a:t>
            </a:r>
            <a:r>
              <a:rPr lang="hu-HU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hu-HU" dirty="0"/>
              <a:t>A tagállam a munkanélküli ellátást a saját állampolgáraira irányadó szabályozás szerint nyújtja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algn="ctr"/>
            <a:r>
              <a:rPr lang="hu-HU" b="1" u="sng" dirty="0"/>
              <a:t>Anyasági támogatás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hu-HU" dirty="0"/>
              <a:t>Az anyasági támogatás sem tartozik bele a családi ellátások </a:t>
            </a:r>
            <a:r>
              <a:rPr lang="hu-HU" dirty="0" smtClean="0"/>
              <a:t>körébe</a:t>
            </a:r>
          </a:p>
          <a:p>
            <a:pPr algn="just">
              <a:lnSpc>
                <a:spcPct val="150000"/>
              </a:lnSpc>
            </a:pPr>
            <a:r>
              <a:rPr lang="hu-HU" dirty="0"/>
              <a:t>Anyasági támogatásra az  a nő jogosult, aki terhessége alatt legalább négyszer részt vett </a:t>
            </a:r>
            <a:r>
              <a:rPr lang="hu-HU" dirty="0" smtClean="0"/>
              <a:t>terhes-gondozáson</a:t>
            </a:r>
            <a:r>
              <a:rPr lang="hu-HU" dirty="0"/>
              <a:t>.  </a:t>
            </a:r>
            <a:endParaRPr lang="hu-HU" dirty="0" smtClean="0"/>
          </a:p>
          <a:p>
            <a:pPr algn="just">
              <a:lnSpc>
                <a:spcPct val="150000"/>
              </a:lnSpc>
            </a:pPr>
            <a:r>
              <a:rPr lang="hu-HU" dirty="0" smtClean="0"/>
              <a:t>Ha </a:t>
            </a:r>
            <a:r>
              <a:rPr lang="hu-HU" dirty="0"/>
              <a:t>az illető legalább öt hónapig külföldön tartózkodott - és ezt dokumentálni tudja -, a </a:t>
            </a:r>
            <a:r>
              <a:rPr lang="hu-HU" dirty="0" smtClean="0"/>
              <a:t>terhes-gondozó </a:t>
            </a:r>
            <a:r>
              <a:rPr lang="hu-HU" dirty="0"/>
              <a:t>igazolása nélkül is részesülhet anyasági támogatásban.</a:t>
            </a:r>
          </a:p>
          <a:p>
            <a:pPr algn="just">
              <a:lnSpc>
                <a:spcPct val="150000"/>
              </a:lnSpc>
            </a:pPr>
            <a:r>
              <a:rPr lang="hu-HU" dirty="0"/>
              <a:t>Az anyasági támogatás azonban nem "exportálható", azaz nem utalható külföldre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52776"/>
          </a:xfrm>
        </p:spPr>
        <p:txBody>
          <a:bodyPr>
            <a:noAutofit/>
          </a:bodyPr>
          <a:lstStyle/>
          <a:p>
            <a:pPr algn="ctr"/>
            <a:r>
              <a:rPr lang="hu-HU" sz="2800" dirty="0"/>
              <a:t>A </a:t>
            </a:r>
            <a:r>
              <a:rPr lang="hu-HU" sz="2800" dirty="0" smtClean="0"/>
              <a:t>nyugdíjrendszer változtatásának </a:t>
            </a:r>
            <a:r>
              <a:rPr lang="hu-HU" sz="2800" dirty="0"/>
              <a:t>kiemelt </a:t>
            </a:r>
            <a:r>
              <a:rPr lang="hu-HU" sz="2800" dirty="0" smtClean="0"/>
              <a:t>szerepe </a:t>
            </a:r>
            <a:r>
              <a:rPr lang="hu-HU" sz="2800" dirty="0"/>
              <a:t>az EU Szociális Védelmi </a:t>
            </a:r>
            <a:r>
              <a:rPr lang="hu-HU" sz="2800" dirty="0" smtClean="0"/>
              <a:t>Bizottságában 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88840"/>
            <a:ext cx="7239000" cy="446689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hu-HU" dirty="0"/>
              <a:t>A nyugdíjasok és eltartott hozzátartozóik biztonságos és megfelelő jövedelmének </a:t>
            </a:r>
            <a:r>
              <a:rPr lang="hu-HU" dirty="0" smtClean="0"/>
              <a:t>biztosítása az </a:t>
            </a:r>
            <a:r>
              <a:rPr lang="hu-HU" dirty="0"/>
              <a:t>egészségügyi és tartós gondozást nyújtó rendszerekkel együtt; tisztességes életfeltételek megteremtése az idősebb személyek részére. 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308760"/>
          </a:xfrm>
        </p:spPr>
        <p:txBody>
          <a:bodyPr>
            <a:noAutofit/>
          </a:bodyPr>
          <a:lstStyle/>
          <a:p>
            <a:pPr algn="ctr"/>
            <a:r>
              <a:rPr lang="hu-HU" sz="2800" dirty="0" smtClean="0"/>
              <a:t>A nyugdíjrendszer változtatásának kiemelt szerepe az EU Szociális Védelmi Bizottságában 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44824"/>
            <a:ext cx="7283152" cy="4610912"/>
          </a:xfrm>
        </p:spPr>
        <p:txBody>
          <a:bodyPr/>
          <a:lstStyle/>
          <a:p>
            <a:pPr lvl="0" algn="just">
              <a:lnSpc>
                <a:spcPct val="150000"/>
              </a:lnSpc>
            </a:pPr>
            <a:r>
              <a:rPr lang="hu-HU" dirty="0"/>
              <a:t>A nyugdíjrendszerek finanszírozhatóságának garantálása oly módon, hogy a társadalom öregedésének az állami finanszírozásra gyakorolt jövőbeli hatása ne veszélyeztesse a költségvetés stabilitását, és ne eredményezze a pénzügyi források generációk közötti igazságtalan elosztását. 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380768"/>
          </a:xfrm>
        </p:spPr>
        <p:txBody>
          <a:bodyPr>
            <a:noAutofit/>
          </a:bodyPr>
          <a:lstStyle/>
          <a:p>
            <a:pPr algn="ctr"/>
            <a:r>
              <a:rPr lang="hu-HU" sz="2800" dirty="0" smtClean="0"/>
              <a:t>A nyugdíjrendszer változtatásának kiemelt szerepe az EU Szociális Védelmi Bizottságában 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844824"/>
            <a:ext cx="7228656" cy="461091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hu-HU" dirty="0"/>
              <a:t>Biztosítani kell, hogy a nyugdíjrendszerek a változó társadalmi és egyéni szükségletekhez igazodjanak, hozzájárulva a munkaerő-piaci flexibilitás növeléséhez, a férfiak és a nők közötti, valamint a szociális biztonsági esélyegyenlőség megteremtéséhez.  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2348880"/>
            <a:ext cx="8229600" cy="1143000"/>
          </a:xfrm>
        </p:spPr>
        <p:txBody>
          <a:bodyPr/>
          <a:lstStyle/>
          <a:p>
            <a:pPr algn="ctr"/>
            <a:r>
              <a:rPr lang="hu-HU" dirty="0" smtClean="0"/>
              <a:t>Köszönöm szépen a figyelmet!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1979712" y="5373216"/>
            <a:ext cx="6192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800" dirty="0" smtClean="0"/>
              <a:t>Készítette: Albert Tímea Ildikó</a:t>
            </a:r>
          </a:p>
          <a:p>
            <a:pPr algn="r"/>
            <a:r>
              <a:rPr lang="hu-HU" sz="2800" dirty="0" smtClean="0"/>
              <a:t>YFKJ14</a:t>
            </a:r>
            <a:endParaRPr lang="hu-HU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ényűző">
  <a:themeElements>
    <a:clrScheme name="Fényűző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Fényűző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ényűző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70</TotalTime>
  <Words>377</Words>
  <Application>Microsoft Office PowerPoint</Application>
  <PresentationFormat>Diavetítés a képernyőre (4:3 oldalarány)</PresentationFormat>
  <Paragraphs>40</Paragraphs>
  <Slides>14</Slides>
  <Notes>0</Notes>
  <HiddenSlides>1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Fényűző</vt:lpstr>
      <vt:lpstr>Új Uniós koordinációs szabályok a szociális biztonsági rendszert illetően</vt:lpstr>
      <vt:lpstr>Az új rendeletek hatálya az uniós tagállamokra</vt:lpstr>
      <vt:lpstr>A szociális biztonsági rendszerek európai koordinációjára vonatkozó szabályok 2010. május 1-jétől módosultak. </vt:lpstr>
      <vt:lpstr>4. dia</vt:lpstr>
      <vt:lpstr>Változás</vt:lpstr>
      <vt:lpstr>Családtámogatási ellátások </vt:lpstr>
      <vt:lpstr>Családi pótlék</vt:lpstr>
      <vt:lpstr>Munkanélküli ellátás változásai 2010. május 1-jétől </vt:lpstr>
      <vt:lpstr>Munkanélküli ellátás</vt:lpstr>
      <vt:lpstr>Anyasági támogatás</vt:lpstr>
      <vt:lpstr>A nyugdíjrendszer változtatásának kiemelt szerepe az EU Szociális Védelmi Bizottságában </vt:lpstr>
      <vt:lpstr>A nyugdíjrendszer változtatásának kiemelt szerepe az EU Szociális Védelmi Bizottságában </vt:lpstr>
      <vt:lpstr>A nyugdíjrendszer változtatásának kiemelt szerepe az EU Szociális Védelmi Bizottságában </vt:lpstr>
      <vt:lpstr>Köszönöm szépen a figyelmet!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Új Uniós koordinációs szabályok a szociális biztonsági rendszert illetően</dc:title>
  <dc:creator>Timike</dc:creator>
  <cp:lastModifiedBy>Timike</cp:lastModifiedBy>
  <cp:revision>8</cp:revision>
  <dcterms:created xsi:type="dcterms:W3CDTF">2011-04-20T18:58:19Z</dcterms:created>
  <dcterms:modified xsi:type="dcterms:W3CDTF">2011-04-20T20:08:50Z</dcterms:modified>
</cp:coreProperties>
</file>