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3" r:id="rId12"/>
    <p:sldId id="264" r:id="rId13"/>
    <p:sldId id="267" r:id="rId14"/>
    <p:sldId id="268" r:id="rId15"/>
    <p:sldId id="269" r:id="rId16"/>
    <p:sldId id="273" r:id="rId17"/>
    <p:sldId id="270" r:id="rId18"/>
    <p:sldId id="272" r:id="rId19"/>
    <p:sldId id="271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74" d="100"/>
          <a:sy n="74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munkalap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009836992583035"/>
          <c:y val="0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A Linux felhasználók asztali munkakörnyezete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5"/>
          <c:cat>
            <c:strRef>
              <c:f>Munka1!$A$2:$A$5</c:f>
              <c:strCache>
                <c:ptCount val="4"/>
                <c:pt idx="0">
                  <c:v>GNOME</c:v>
                </c:pt>
                <c:pt idx="1">
                  <c:v>KDE</c:v>
                </c:pt>
                <c:pt idx="2">
                  <c:v>Xfce</c:v>
                </c:pt>
                <c:pt idx="3">
                  <c:v>más</c:v>
                </c:pt>
              </c:strCache>
            </c:strRef>
          </c:cat>
          <c:val>
            <c:numRef>
              <c:f>Munka1!$B$2:$B$5</c:f>
              <c:numCache>
                <c:formatCode>0%</c:formatCode>
                <c:ptCount val="4"/>
                <c:pt idx="0">
                  <c:v>0.46</c:v>
                </c:pt>
                <c:pt idx="1">
                  <c:v>0.35</c:v>
                </c:pt>
                <c:pt idx="2">
                  <c:v>0.08</c:v>
                </c:pt>
                <c:pt idx="3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407108676069278"/>
          <c:y val="0.36447869959217377"/>
          <c:w val="0.13603710791226539"/>
          <c:h val="0.3626047723092495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A75D1-7356-491C-82DA-CCBC2B09E9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57581748-0910-4AE5-89C1-3C0FB3246FAD}">
      <dgm:prSet/>
      <dgm:spPr/>
      <dgm:t>
        <a:bodyPr/>
        <a:lstStyle/>
        <a:p>
          <a:pPr rtl="0"/>
          <a:r>
            <a:rPr lang="hu-HU" dirty="0" smtClean="0"/>
            <a:t>1969 : AT&amp;T Unix megjelenése</a:t>
          </a:r>
          <a:endParaRPr lang="hu-HU" dirty="0"/>
        </a:p>
      </dgm:t>
    </dgm:pt>
    <dgm:pt modelId="{430BC253-82F5-4D54-BF0A-347433BBB871}" type="parTrans" cxnId="{17AF3C43-79E2-4B58-832A-AC3B71C6FEB6}">
      <dgm:prSet/>
      <dgm:spPr/>
      <dgm:t>
        <a:bodyPr/>
        <a:lstStyle/>
        <a:p>
          <a:endParaRPr lang="hu-HU"/>
        </a:p>
      </dgm:t>
    </dgm:pt>
    <dgm:pt modelId="{316B0BB9-0043-4B1D-B3B7-9A988EE64D53}" type="sibTrans" cxnId="{17AF3C43-79E2-4B58-832A-AC3B71C6FEB6}">
      <dgm:prSet/>
      <dgm:spPr/>
      <dgm:t>
        <a:bodyPr/>
        <a:lstStyle/>
        <a:p>
          <a:endParaRPr lang="hu-HU"/>
        </a:p>
      </dgm:t>
    </dgm:pt>
    <dgm:pt modelId="{9DDFA9F4-C81A-4257-A53B-5B4954984227}">
      <dgm:prSet/>
      <dgm:spPr/>
      <dgm:t>
        <a:bodyPr/>
        <a:lstStyle/>
        <a:p>
          <a:pPr rtl="0"/>
          <a:r>
            <a:rPr lang="hu-HU" smtClean="0"/>
            <a:t>1969-től : Unix környezetének kialakulása</a:t>
          </a:r>
          <a:endParaRPr lang="hu-HU"/>
        </a:p>
      </dgm:t>
    </dgm:pt>
    <dgm:pt modelId="{D8832C4D-5F00-47BF-BE59-E1403DE3F08D}" type="parTrans" cxnId="{EC64F439-7FB7-45B4-94C9-B5EAE706C6F7}">
      <dgm:prSet/>
      <dgm:spPr/>
      <dgm:t>
        <a:bodyPr/>
        <a:lstStyle/>
        <a:p>
          <a:endParaRPr lang="hu-HU"/>
        </a:p>
      </dgm:t>
    </dgm:pt>
    <dgm:pt modelId="{90359D7B-6961-488D-BE2D-E8C44ED83028}" type="sibTrans" cxnId="{EC64F439-7FB7-45B4-94C9-B5EAE706C6F7}">
      <dgm:prSet/>
      <dgm:spPr/>
      <dgm:t>
        <a:bodyPr/>
        <a:lstStyle/>
        <a:p>
          <a:endParaRPr lang="hu-HU"/>
        </a:p>
      </dgm:t>
    </dgm:pt>
    <dgm:pt modelId="{92006B76-6999-4C04-B824-753DFE3E74FA}">
      <dgm:prSet/>
      <dgm:spPr/>
      <dgm:t>
        <a:bodyPr/>
        <a:lstStyle/>
        <a:p>
          <a:pPr rtl="0"/>
          <a:r>
            <a:rPr lang="hu-HU" smtClean="0"/>
            <a:t>1970-es évek : GNU és GPL (licensz)</a:t>
          </a:r>
          <a:endParaRPr lang="hu-HU"/>
        </a:p>
      </dgm:t>
    </dgm:pt>
    <dgm:pt modelId="{1DB1CB09-397F-451A-8E38-2F55ECC0B4EA}" type="parTrans" cxnId="{8D21BED7-8E80-4549-B1FE-B2810BFCA77E}">
      <dgm:prSet/>
      <dgm:spPr/>
      <dgm:t>
        <a:bodyPr/>
        <a:lstStyle/>
        <a:p>
          <a:endParaRPr lang="hu-HU"/>
        </a:p>
      </dgm:t>
    </dgm:pt>
    <dgm:pt modelId="{24A4D6AD-511E-4FA8-A82D-CFCD326B45CB}" type="sibTrans" cxnId="{8D21BED7-8E80-4549-B1FE-B2810BFCA77E}">
      <dgm:prSet/>
      <dgm:spPr/>
      <dgm:t>
        <a:bodyPr/>
        <a:lstStyle/>
        <a:p>
          <a:endParaRPr lang="hu-HU"/>
        </a:p>
      </dgm:t>
    </dgm:pt>
    <dgm:pt modelId="{AA755B14-0ADE-4F39-AE8A-D0A33293A3CD}">
      <dgm:prSet/>
      <dgm:spPr/>
      <dgm:t>
        <a:bodyPr/>
        <a:lstStyle/>
        <a:p>
          <a:pPr rtl="0"/>
          <a:r>
            <a:rPr lang="hu-HU" smtClean="0"/>
            <a:t>1986 : X for Unix (UNIX GUI)</a:t>
          </a:r>
          <a:endParaRPr lang="hu-HU"/>
        </a:p>
      </dgm:t>
    </dgm:pt>
    <dgm:pt modelId="{E281D423-4C53-4769-B90A-AE05FA58E93F}" type="parTrans" cxnId="{CCEDF70A-3705-4AD7-BC47-27C6CA64AEF7}">
      <dgm:prSet/>
      <dgm:spPr/>
      <dgm:t>
        <a:bodyPr/>
        <a:lstStyle/>
        <a:p>
          <a:endParaRPr lang="hu-HU"/>
        </a:p>
      </dgm:t>
    </dgm:pt>
    <dgm:pt modelId="{2E78F18D-9D34-4858-8BC6-E19CEED87DD9}" type="sibTrans" cxnId="{CCEDF70A-3705-4AD7-BC47-27C6CA64AEF7}">
      <dgm:prSet/>
      <dgm:spPr/>
      <dgm:t>
        <a:bodyPr/>
        <a:lstStyle/>
        <a:p>
          <a:endParaRPr lang="hu-HU"/>
        </a:p>
      </dgm:t>
    </dgm:pt>
    <dgm:pt modelId="{CB0F6ACD-DA28-4685-95D7-E77EBE7FB3F1}">
      <dgm:prSet/>
      <dgm:spPr/>
      <dgm:t>
        <a:bodyPr/>
        <a:lstStyle/>
        <a:p>
          <a:pPr rtl="0"/>
          <a:r>
            <a:rPr lang="hu-HU" dirty="0" smtClean="0"/>
            <a:t>Majd (1991 körül) : Linus </a:t>
          </a:r>
          <a:r>
            <a:rPr lang="hu-HU" dirty="0" err="1" smtClean="0"/>
            <a:t>Torvalds</a:t>
          </a:r>
          <a:r>
            <a:rPr lang="hu-HU" dirty="0" smtClean="0"/>
            <a:t> Linux kernelje</a:t>
          </a:r>
          <a:endParaRPr lang="hu-HU" dirty="0"/>
        </a:p>
      </dgm:t>
    </dgm:pt>
    <dgm:pt modelId="{B9C6F38D-6DD4-4763-9A6B-0D0B6C9F2BC8}" type="parTrans" cxnId="{99082A94-7B5F-4FC0-AD48-CDA102771BA7}">
      <dgm:prSet/>
      <dgm:spPr/>
      <dgm:t>
        <a:bodyPr/>
        <a:lstStyle/>
        <a:p>
          <a:endParaRPr lang="hu-HU"/>
        </a:p>
      </dgm:t>
    </dgm:pt>
    <dgm:pt modelId="{57E48C2D-EA6F-4AC7-9DC8-1D588E770F5F}" type="sibTrans" cxnId="{99082A94-7B5F-4FC0-AD48-CDA102771BA7}">
      <dgm:prSet/>
      <dgm:spPr/>
      <dgm:t>
        <a:bodyPr/>
        <a:lstStyle/>
        <a:p>
          <a:endParaRPr lang="hu-HU"/>
        </a:p>
      </dgm:t>
    </dgm:pt>
    <dgm:pt modelId="{4D4A6B31-7EA8-48A8-A4D2-249A7CF3E578}">
      <dgm:prSet/>
      <dgm:spPr/>
      <dgm:t>
        <a:bodyPr/>
        <a:lstStyle/>
        <a:p>
          <a:pPr rtl="0"/>
          <a:r>
            <a:rPr lang="hu-HU" smtClean="0"/>
            <a:t>1994 : Xfree86 (a Linux GUI-t kap)</a:t>
          </a:r>
          <a:endParaRPr lang="hu-HU"/>
        </a:p>
      </dgm:t>
    </dgm:pt>
    <dgm:pt modelId="{4B55AA8C-FB26-4FC4-AC79-DE940545D99C}" type="parTrans" cxnId="{E1112CFD-9400-4D6F-A23C-6B573F634086}">
      <dgm:prSet/>
      <dgm:spPr/>
      <dgm:t>
        <a:bodyPr/>
        <a:lstStyle/>
        <a:p>
          <a:endParaRPr lang="hu-HU"/>
        </a:p>
      </dgm:t>
    </dgm:pt>
    <dgm:pt modelId="{5F5055B4-78B6-4AD5-976F-4DE3B39D14A7}" type="sibTrans" cxnId="{E1112CFD-9400-4D6F-A23C-6B573F634086}">
      <dgm:prSet/>
      <dgm:spPr/>
      <dgm:t>
        <a:bodyPr/>
        <a:lstStyle/>
        <a:p>
          <a:endParaRPr lang="hu-HU"/>
        </a:p>
      </dgm:t>
    </dgm:pt>
    <dgm:pt modelId="{6B37A702-67F9-47C5-8DEF-0E546885BA2C}">
      <dgm:prSet/>
      <dgm:spPr/>
      <dgm:t>
        <a:bodyPr/>
        <a:lstStyle/>
        <a:p>
          <a:pPr rtl="0"/>
          <a:r>
            <a:rPr lang="hu-HU" smtClean="0"/>
            <a:t>1998 : KDE 1.0 kiadása</a:t>
          </a:r>
          <a:endParaRPr lang="hu-HU"/>
        </a:p>
      </dgm:t>
    </dgm:pt>
    <dgm:pt modelId="{9D6C1931-3F90-4E0A-9335-8B6795856D35}" type="parTrans" cxnId="{56C3E539-2228-4C0C-B656-94BF1E040561}">
      <dgm:prSet/>
      <dgm:spPr/>
      <dgm:t>
        <a:bodyPr/>
        <a:lstStyle/>
        <a:p>
          <a:endParaRPr lang="hu-HU"/>
        </a:p>
      </dgm:t>
    </dgm:pt>
    <dgm:pt modelId="{1C3B6588-67D5-4AD1-9443-9B339489D25A}" type="sibTrans" cxnId="{56C3E539-2228-4C0C-B656-94BF1E040561}">
      <dgm:prSet/>
      <dgm:spPr/>
      <dgm:t>
        <a:bodyPr/>
        <a:lstStyle/>
        <a:p>
          <a:endParaRPr lang="hu-HU"/>
        </a:p>
      </dgm:t>
    </dgm:pt>
    <dgm:pt modelId="{31C26A97-8592-4A25-8A7E-C2027E333B8C}">
      <dgm:prSet/>
      <dgm:spPr/>
      <dgm:t>
        <a:bodyPr/>
        <a:lstStyle/>
        <a:p>
          <a:pPr rtl="0"/>
          <a:r>
            <a:rPr lang="hu-HU" smtClean="0"/>
            <a:t>1999 : GNOME megjelenése</a:t>
          </a:r>
          <a:endParaRPr lang="hu-HU"/>
        </a:p>
      </dgm:t>
    </dgm:pt>
    <dgm:pt modelId="{A9C7E3C8-FFF2-45C5-BB3D-D54879F631ED}" type="parTrans" cxnId="{FCC51548-2AD5-4286-9E44-856B2633FE5E}">
      <dgm:prSet/>
      <dgm:spPr/>
      <dgm:t>
        <a:bodyPr/>
        <a:lstStyle/>
        <a:p>
          <a:endParaRPr lang="hu-HU"/>
        </a:p>
      </dgm:t>
    </dgm:pt>
    <dgm:pt modelId="{D1C45A07-DB70-4753-9420-F60A60CA7C89}" type="sibTrans" cxnId="{FCC51548-2AD5-4286-9E44-856B2633FE5E}">
      <dgm:prSet/>
      <dgm:spPr/>
      <dgm:t>
        <a:bodyPr/>
        <a:lstStyle/>
        <a:p>
          <a:endParaRPr lang="hu-HU"/>
        </a:p>
      </dgm:t>
    </dgm:pt>
    <dgm:pt modelId="{F7B60E08-D4E9-4476-91F4-12B0986BB4EF}" type="pres">
      <dgm:prSet presAssocID="{858A75D1-7356-491C-82DA-CCBC2B09E9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8C9DA87-8DF5-415E-82CC-B675EFCA71AB}" type="pres">
      <dgm:prSet presAssocID="{57581748-0910-4AE5-89C1-3C0FB3246FAD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A10F4E1-B264-4210-AE66-C5DE15858D80}" type="pres">
      <dgm:prSet presAssocID="{316B0BB9-0043-4B1D-B3B7-9A988EE64D53}" presName="spacer" presStyleCnt="0"/>
      <dgm:spPr/>
    </dgm:pt>
    <dgm:pt modelId="{77338710-7996-4401-92D6-52EE7D0A4C54}" type="pres">
      <dgm:prSet presAssocID="{9DDFA9F4-C81A-4257-A53B-5B4954984227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9DB83E6-7347-4AED-A256-3ABFF6570B0D}" type="pres">
      <dgm:prSet presAssocID="{90359D7B-6961-488D-BE2D-E8C44ED83028}" presName="spacer" presStyleCnt="0"/>
      <dgm:spPr/>
    </dgm:pt>
    <dgm:pt modelId="{1DCBB599-249D-49DA-9180-552EF22F0B0A}" type="pres">
      <dgm:prSet presAssocID="{92006B76-6999-4C04-B824-753DFE3E74FA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54F6B57-5AFA-4759-9C82-AD862E5668E0}" type="pres">
      <dgm:prSet presAssocID="{24A4D6AD-511E-4FA8-A82D-CFCD326B45CB}" presName="spacer" presStyleCnt="0"/>
      <dgm:spPr/>
    </dgm:pt>
    <dgm:pt modelId="{E2E10876-1B2A-43BD-8667-250BF6D566BF}" type="pres">
      <dgm:prSet presAssocID="{AA755B14-0ADE-4F39-AE8A-D0A33293A3CD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2A001DA-1BC0-423D-B893-6664EBBCCFEC}" type="pres">
      <dgm:prSet presAssocID="{2E78F18D-9D34-4858-8BC6-E19CEED87DD9}" presName="spacer" presStyleCnt="0"/>
      <dgm:spPr/>
    </dgm:pt>
    <dgm:pt modelId="{6D363C57-9661-4F6D-8DD5-4778C3540804}" type="pres">
      <dgm:prSet presAssocID="{CB0F6ACD-DA28-4685-95D7-E77EBE7FB3F1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CE9AFA9-D856-47C0-9F78-C8540413350F}" type="pres">
      <dgm:prSet presAssocID="{57E48C2D-EA6F-4AC7-9DC8-1D588E770F5F}" presName="spacer" presStyleCnt="0"/>
      <dgm:spPr/>
    </dgm:pt>
    <dgm:pt modelId="{7B0F82C9-CA40-4F7B-93AE-755579651E83}" type="pres">
      <dgm:prSet presAssocID="{4D4A6B31-7EA8-48A8-A4D2-249A7CF3E578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54CA58C-0FD9-424D-A416-C3C608360A5B}" type="pres">
      <dgm:prSet presAssocID="{5F5055B4-78B6-4AD5-976F-4DE3B39D14A7}" presName="spacer" presStyleCnt="0"/>
      <dgm:spPr/>
    </dgm:pt>
    <dgm:pt modelId="{208B3E3F-4143-46F9-9187-F6E1454463EB}" type="pres">
      <dgm:prSet presAssocID="{6B37A702-67F9-47C5-8DEF-0E546885BA2C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9A236EC-0C2A-4563-B121-BBFE40CABDD6}" type="pres">
      <dgm:prSet presAssocID="{1C3B6588-67D5-4AD1-9443-9B339489D25A}" presName="spacer" presStyleCnt="0"/>
      <dgm:spPr/>
    </dgm:pt>
    <dgm:pt modelId="{CD4E26B3-A2EF-46AE-8426-09D718C2808C}" type="pres">
      <dgm:prSet presAssocID="{31C26A97-8592-4A25-8A7E-C2027E333B8C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8D21BED7-8E80-4549-B1FE-B2810BFCA77E}" srcId="{858A75D1-7356-491C-82DA-CCBC2B09E9FE}" destId="{92006B76-6999-4C04-B824-753DFE3E74FA}" srcOrd="2" destOrd="0" parTransId="{1DB1CB09-397F-451A-8E38-2F55ECC0B4EA}" sibTransId="{24A4D6AD-511E-4FA8-A82D-CFCD326B45CB}"/>
    <dgm:cxn modelId="{5ECE41BB-0667-42B8-9442-3E2FFB5EA3B6}" type="presOf" srcId="{4D4A6B31-7EA8-48A8-A4D2-249A7CF3E578}" destId="{7B0F82C9-CA40-4F7B-93AE-755579651E83}" srcOrd="0" destOrd="0" presId="urn:microsoft.com/office/officeart/2005/8/layout/vList2"/>
    <dgm:cxn modelId="{FCC51548-2AD5-4286-9E44-856B2633FE5E}" srcId="{858A75D1-7356-491C-82DA-CCBC2B09E9FE}" destId="{31C26A97-8592-4A25-8A7E-C2027E333B8C}" srcOrd="7" destOrd="0" parTransId="{A9C7E3C8-FFF2-45C5-BB3D-D54879F631ED}" sibTransId="{D1C45A07-DB70-4753-9420-F60A60CA7C89}"/>
    <dgm:cxn modelId="{B8D38630-0C60-4C9E-8941-4EA01AEA4A2F}" type="presOf" srcId="{31C26A97-8592-4A25-8A7E-C2027E333B8C}" destId="{CD4E26B3-A2EF-46AE-8426-09D718C2808C}" srcOrd="0" destOrd="0" presId="urn:microsoft.com/office/officeart/2005/8/layout/vList2"/>
    <dgm:cxn modelId="{EC64F439-7FB7-45B4-94C9-B5EAE706C6F7}" srcId="{858A75D1-7356-491C-82DA-CCBC2B09E9FE}" destId="{9DDFA9F4-C81A-4257-A53B-5B4954984227}" srcOrd="1" destOrd="0" parTransId="{D8832C4D-5F00-47BF-BE59-E1403DE3F08D}" sibTransId="{90359D7B-6961-488D-BE2D-E8C44ED83028}"/>
    <dgm:cxn modelId="{370E8368-7233-4CCC-8D3F-BE24CD10E9F2}" type="presOf" srcId="{9DDFA9F4-C81A-4257-A53B-5B4954984227}" destId="{77338710-7996-4401-92D6-52EE7D0A4C54}" srcOrd="0" destOrd="0" presId="urn:microsoft.com/office/officeart/2005/8/layout/vList2"/>
    <dgm:cxn modelId="{F425A98B-8F86-4660-BECE-562A764F4E8B}" type="presOf" srcId="{92006B76-6999-4C04-B824-753DFE3E74FA}" destId="{1DCBB599-249D-49DA-9180-552EF22F0B0A}" srcOrd="0" destOrd="0" presId="urn:microsoft.com/office/officeart/2005/8/layout/vList2"/>
    <dgm:cxn modelId="{31FDDAE0-A472-4BBB-A6B5-0D865F84910E}" type="presOf" srcId="{CB0F6ACD-DA28-4685-95D7-E77EBE7FB3F1}" destId="{6D363C57-9661-4F6D-8DD5-4778C3540804}" srcOrd="0" destOrd="0" presId="urn:microsoft.com/office/officeart/2005/8/layout/vList2"/>
    <dgm:cxn modelId="{11EF07CC-C716-4C98-9D91-F0AB61E4F47D}" type="presOf" srcId="{858A75D1-7356-491C-82DA-CCBC2B09E9FE}" destId="{F7B60E08-D4E9-4476-91F4-12B0986BB4EF}" srcOrd="0" destOrd="0" presId="urn:microsoft.com/office/officeart/2005/8/layout/vList2"/>
    <dgm:cxn modelId="{E1112CFD-9400-4D6F-A23C-6B573F634086}" srcId="{858A75D1-7356-491C-82DA-CCBC2B09E9FE}" destId="{4D4A6B31-7EA8-48A8-A4D2-249A7CF3E578}" srcOrd="5" destOrd="0" parTransId="{4B55AA8C-FB26-4FC4-AC79-DE940545D99C}" sibTransId="{5F5055B4-78B6-4AD5-976F-4DE3B39D14A7}"/>
    <dgm:cxn modelId="{99082A94-7B5F-4FC0-AD48-CDA102771BA7}" srcId="{858A75D1-7356-491C-82DA-CCBC2B09E9FE}" destId="{CB0F6ACD-DA28-4685-95D7-E77EBE7FB3F1}" srcOrd="4" destOrd="0" parTransId="{B9C6F38D-6DD4-4763-9A6B-0D0B6C9F2BC8}" sibTransId="{57E48C2D-EA6F-4AC7-9DC8-1D588E770F5F}"/>
    <dgm:cxn modelId="{17AF3C43-79E2-4B58-832A-AC3B71C6FEB6}" srcId="{858A75D1-7356-491C-82DA-CCBC2B09E9FE}" destId="{57581748-0910-4AE5-89C1-3C0FB3246FAD}" srcOrd="0" destOrd="0" parTransId="{430BC253-82F5-4D54-BF0A-347433BBB871}" sibTransId="{316B0BB9-0043-4B1D-B3B7-9A988EE64D53}"/>
    <dgm:cxn modelId="{166248DC-FE83-4447-9176-4AE8A2B60F17}" type="presOf" srcId="{6B37A702-67F9-47C5-8DEF-0E546885BA2C}" destId="{208B3E3F-4143-46F9-9187-F6E1454463EB}" srcOrd="0" destOrd="0" presId="urn:microsoft.com/office/officeart/2005/8/layout/vList2"/>
    <dgm:cxn modelId="{56C3E539-2228-4C0C-B656-94BF1E040561}" srcId="{858A75D1-7356-491C-82DA-CCBC2B09E9FE}" destId="{6B37A702-67F9-47C5-8DEF-0E546885BA2C}" srcOrd="6" destOrd="0" parTransId="{9D6C1931-3F90-4E0A-9335-8B6795856D35}" sibTransId="{1C3B6588-67D5-4AD1-9443-9B339489D25A}"/>
    <dgm:cxn modelId="{CCEDF70A-3705-4AD7-BC47-27C6CA64AEF7}" srcId="{858A75D1-7356-491C-82DA-CCBC2B09E9FE}" destId="{AA755B14-0ADE-4F39-AE8A-D0A33293A3CD}" srcOrd="3" destOrd="0" parTransId="{E281D423-4C53-4769-B90A-AE05FA58E93F}" sibTransId="{2E78F18D-9D34-4858-8BC6-E19CEED87DD9}"/>
    <dgm:cxn modelId="{724ED06D-2BA0-4602-8B22-C383CF9C3EBE}" type="presOf" srcId="{AA755B14-0ADE-4F39-AE8A-D0A33293A3CD}" destId="{E2E10876-1B2A-43BD-8667-250BF6D566BF}" srcOrd="0" destOrd="0" presId="urn:microsoft.com/office/officeart/2005/8/layout/vList2"/>
    <dgm:cxn modelId="{32EAFEB9-BC31-4F50-9D55-A81DA1C24C9D}" type="presOf" srcId="{57581748-0910-4AE5-89C1-3C0FB3246FAD}" destId="{88C9DA87-8DF5-415E-82CC-B675EFCA71AB}" srcOrd="0" destOrd="0" presId="urn:microsoft.com/office/officeart/2005/8/layout/vList2"/>
    <dgm:cxn modelId="{3905BAA2-5647-4109-A9FC-FED7EA368E6B}" type="presParOf" srcId="{F7B60E08-D4E9-4476-91F4-12B0986BB4EF}" destId="{88C9DA87-8DF5-415E-82CC-B675EFCA71AB}" srcOrd="0" destOrd="0" presId="urn:microsoft.com/office/officeart/2005/8/layout/vList2"/>
    <dgm:cxn modelId="{8248FDFC-9E38-427A-B53B-B686A3E3986E}" type="presParOf" srcId="{F7B60E08-D4E9-4476-91F4-12B0986BB4EF}" destId="{BA10F4E1-B264-4210-AE66-C5DE15858D80}" srcOrd="1" destOrd="0" presId="urn:microsoft.com/office/officeart/2005/8/layout/vList2"/>
    <dgm:cxn modelId="{F37FEA72-D1E5-42E4-A465-95E8A50BBADE}" type="presParOf" srcId="{F7B60E08-D4E9-4476-91F4-12B0986BB4EF}" destId="{77338710-7996-4401-92D6-52EE7D0A4C54}" srcOrd="2" destOrd="0" presId="urn:microsoft.com/office/officeart/2005/8/layout/vList2"/>
    <dgm:cxn modelId="{76B953A1-85E5-4857-8EB8-5F064199152A}" type="presParOf" srcId="{F7B60E08-D4E9-4476-91F4-12B0986BB4EF}" destId="{39DB83E6-7347-4AED-A256-3ABFF6570B0D}" srcOrd="3" destOrd="0" presId="urn:microsoft.com/office/officeart/2005/8/layout/vList2"/>
    <dgm:cxn modelId="{AFEA4707-2A17-46DC-B7B2-1B5676868441}" type="presParOf" srcId="{F7B60E08-D4E9-4476-91F4-12B0986BB4EF}" destId="{1DCBB599-249D-49DA-9180-552EF22F0B0A}" srcOrd="4" destOrd="0" presId="urn:microsoft.com/office/officeart/2005/8/layout/vList2"/>
    <dgm:cxn modelId="{511276A7-C75E-443A-A518-C10C1E2AA791}" type="presParOf" srcId="{F7B60E08-D4E9-4476-91F4-12B0986BB4EF}" destId="{254F6B57-5AFA-4759-9C82-AD862E5668E0}" srcOrd="5" destOrd="0" presId="urn:microsoft.com/office/officeart/2005/8/layout/vList2"/>
    <dgm:cxn modelId="{A37759F3-4B51-4276-B2E6-D5F4F173001E}" type="presParOf" srcId="{F7B60E08-D4E9-4476-91F4-12B0986BB4EF}" destId="{E2E10876-1B2A-43BD-8667-250BF6D566BF}" srcOrd="6" destOrd="0" presId="urn:microsoft.com/office/officeart/2005/8/layout/vList2"/>
    <dgm:cxn modelId="{1044BF23-1160-498F-AAB9-6F960C6F2DC5}" type="presParOf" srcId="{F7B60E08-D4E9-4476-91F4-12B0986BB4EF}" destId="{42A001DA-1BC0-423D-B893-6664EBBCCFEC}" srcOrd="7" destOrd="0" presId="urn:microsoft.com/office/officeart/2005/8/layout/vList2"/>
    <dgm:cxn modelId="{EF654072-F258-4FF0-810A-7B687350DC72}" type="presParOf" srcId="{F7B60E08-D4E9-4476-91F4-12B0986BB4EF}" destId="{6D363C57-9661-4F6D-8DD5-4778C3540804}" srcOrd="8" destOrd="0" presId="urn:microsoft.com/office/officeart/2005/8/layout/vList2"/>
    <dgm:cxn modelId="{BAB71CB2-2205-4067-90C5-8E22EA238C9B}" type="presParOf" srcId="{F7B60E08-D4E9-4476-91F4-12B0986BB4EF}" destId="{BCE9AFA9-D856-47C0-9F78-C8540413350F}" srcOrd="9" destOrd="0" presId="urn:microsoft.com/office/officeart/2005/8/layout/vList2"/>
    <dgm:cxn modelId="{23AA9527-2E41-4CBE-BE07-349A8DA82A0D}" type="presParOf" srcId="{F7B60E08-D4E9-4476-91F4-12B0986BB4EF}" destId="{7B0F82C9-CA40-4F7B-93AE-755579651E83}" srcOrd="10" destOrd="0" presId="urn:microsoft.com/office/officeart/2005/8/layout/vList2"/>
    <dgm:cxn modelId="{1B2A92FC-073D-4BF1-8656-23D7768DC66C}" type="presParOf" srcId="{F7B60E08-D4E9-4476-91F4-12B0986BB4EF}" destId="{054CA58C-0FD9-424D-A416-C3C608360A5B}" srcOrd="11" destOrd="0" presId="urn:microsoft.com/office/officeart/2005/8/layout/vList2"/>
    <dgm:cxn modelId="{0C10467A-2F4A-4E0F-93FD-DFEFE42202CA}" type="presParOf" srcId="{F7B60E08-D4E9-4476-91F4-12B0986BB4EF}" destId="{208B3E3F-4143-46F9-9187-F6E1454463EB}" srcOrd="12" destOrd="0" presId="urn:microsoft.com/office/officeart/2005/8/layout/vList2"/>
    <dgm:cxn modelId="{E92B2B70-237C-48D5-8C2B-E93AA4375AA6}" type="presParOf" srcId="{F7B60E08-D4E9-4476-91F4-12B0986BB4EF}" destId="{09A236EC-0C2A-4563-B121-BBFE40CABDD6}" srcOrd="13" destOrd="0" presId="urn:microsoft.com/office/officeart/2005/8/layout/vList2"/>
    <dgm:cxn modelId="{4B4F8553-BD17-4667-A80E-0481725E884E}" type="presParOf" srcId="{F7B60E08-D4E9-4476-91F4-12B0986BB4EF}" destId="{CD4E26B3-A2EF-46AE-8426-09D718C2808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ED6013-B714-42F4-A61D-A80C3846E289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7F75755-288A-4DE1-A5E4-82214C332546}">
      <dgm:prSet phldrT="[Szöveg]"/>
      <dgm:spPr/>
      <dgm:t>
        <a:bodyPr/>
        <a:lstStyle/>
        <a:p>
          <a:r>
            <a:rPr lang="hu-HU" dirty="0" smtClean="0"/>
            <a:t>Ablakozó rendszer</a:t>
          </a:r>
          <a:endParaRPr lang="hu-HU" dirty="0"/>
        </a:p>
      </dgm:t>
    </dgm:pt>
    <dgm:pt modelId="{A4D7C401-725C-4084-A5F5-D6422F876AFD}" type="parTrans" cxnId="{B9A2B453-A956-42AF-AB23-5CE42F3F6DAC}">
      <dgm:prSet/>
      <dgm:spPr/>
      <dgm:t>
        <a:bodyPr/>
        <a:lstStyle/>
        <a:p>
          <a:endParaRPr lang="hu-HU"/>
        </a:p>
      </dgm:t>
    </dgm:pt>
    <dgm:pt modelId="{74864E15-7B17-4FB7-BE50-D5BB666BFB2D}" type="sibTrans" cxnId="{B9A2B453-A956-42AF-AB23-5CE42F3F6DAC}">
      <dgm:prSet/>
      <dgm:spPr/>
      <dgm:t>
        <a:bodyPr/>
        <a:lstStyle/>
        <a:p>
          <a:endParaRPr lang="hu-HU"/>
        </a:p>
      </dgm:t>
    </dgm:pt>
    <dgm:pt modelId="{F27B305B-F447-41FD-9C43-EE0F499D62D2}">
      <dgm:prSet phldrT="[Szöveg]"/>
      <dgm:spPr/>
      <dgm:t>
        <a:bodyPr/>
        <a:lstStyle/>
        <a:p>
          <a:r>
            <a:rPr lang="hu-HU" dirty="0" smtClean="0"/>
            <a:t>ablakkezelő</a:t>
          </a:r>
          <a:endParaRPr lang="hu-HU" dirty="0"/>
        </a:p>
      </dgm:t>
    </dgm:pt>
    <dgm:pt modelId="{5357D7BE-5969-48A8-92C5-670F0CD2CBBD}" type="parTrans" cxnId="{50B0CF3E-5535-47E1-9070-753F038D27C5}">
      <dgm:prSet/>
      <dgm:spPr/>
      <dgm:t>
        <a:bodyPr/>
        <a:lstStyle/>
        <a:p>
          <a:endParaRPr lang="hu-HU"/>
        </a:p>
      </dgm:t>
    </dgm:pt>
    <dgm:pt modelId="{B6A3F61C-0E50-46C1-9CA9-0687C604D15C}" type="sibTrans" cxnId="{50B0CF3E-5535-47E1-9070-753F038D27C5}">
      <dgm:prSet/>
      <dgm:spPr/>
      <dgm:t>
        <a:bodyPr/>
        <a:lstStyle/>
        <a:p>
          <a:endParaRPr lang="hu-HU"/>
        </a:p>
      </dgm:t>
    </dgm:pt>
    <dgm:pt modelId="{A5D9D742-FDD8-4622-9A36-DE472FB53C16}" type="pres">
      <dgm:prSet presAssocID="{3AED6013-B714-42F4-A61D-A80C3846E289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7461E58-1976-4B3A-9DEE-45C0052C6EB4}" type="pres">
      <dgm:prSet presAssocID="{3AED6013-B714-42F4-A61D-A80C3846E289}" presName="comp1" presStyleCnt="0"/>
      <dgm:spPr/>
    </dgm:pt>
    <dgm:pt modelId="{67B252ED-4936-463D-997D-BC2D10AB83A7}" type="pres">
      <dgm:prSet presAssocID="{3AED6013-B714-42F4-A61D-A80C3846E289}" presName="circle1" presStyleLbl="node1" presStyleIdx="0" presStyleCnt="2" custLinFactNeighborX="763"/>
      <dgm:spPr/>
      <dgm:t>
        <a:bodyPr/>
        <a:lstStyle/>
        <a:p>
          <a:endParaRPr lang="hu-HU"/>
        </a:p>
      </dgm:t>
    </dgm:pt>
    <dgm:pt modelId="{E2A94FA4-9A3B-4EF3-8E80-3986B99F08C5}" type="pres">
      <dgm:prSet presAssocID="{3AED6013-B714-42F4-A61D-A80C3846E289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9CBB02D-97C2-427C-A315-7342716C1F86}" type="pres">
      <dgm:prSet presAssocID="{3AED6013-B714-42F4-A61D-A80C3846E289}" presName="comp2" presStyleCnt="0"/>
      <dgm:spPr/>
    </dgm:pt>
    <dgm:pt modelId="{0987919D-8239-40E8-9381-1A1C09097FEF}" type="pres">
      <dgm:prSet presAssocID="{3AED6013-B714-42F4-A61D-A80C3846E289}" presName="circle2" presStyleLbl="node1" presStyleIdx="1" presStyleCnt="2"/>
      <dgm:spPr/>
      <dgm:t>
        <a:bodyPr/>
        <a:lstStyle/>
        <a:p>
          <a:endParaRPr lang="hu-HU"/>
        </a:p>
      </dgm:t>
    </dgm:pt>
    <dgm:pt modelId="{EFB6E1D9-3AAE-4B44-8353-876A5068E7A2}" type="pres">
      <dgm:prSet presAssocID="{3AED6013-B714-42F4-A61D-A80C3846E289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5C6B6B2-C50F-4789-8C14-80BC8EEE81F6}" type="presOf" srcId="{C7F75755-288A-4DE1-A5E4-82214C332546}" destId="{E2A94FA4-9A3B-4EF3-8E80-3986B99F08C5}" srcOrd="1" destOrd="0" presId="urn:microsoft.com/office/officeart/2005/8/layout/venn2"/>
    <dgm:cxn modelId="{B9A2B453-A956-42AF-AB23-5CE42F3F6DAC}" srcId="{3AED6013-B714-42F4-A61D-A80C3846E289}" destId="{C7F75755-288A-4DE1-A5E4-82214C332546}" srcOrd="0" destOrd="0" parTransId="{A4D7C401-725C-4084-A5F5-D6422F876AFD}" sibTransId="{74864E15-7B17-4FB7-BE50-D5BB666BFB2D}"/>
    <dgm:cxn modelId="{3FE6D4E6-81BF-4907-B5B6-BE5E7DCC31D5}" type="presOf" srcId="{F27B305B-F447-41FD-9C43-EE0F499D62D2}" destId="{EFB6E1D9-3AAE-4B44-8353-876A5068E7A2}" srcOrd="1" destOrd="0" presId="urn:microsoft.com/office/officeart/2005/8/layout/venn2"/>
    <dgm:cxn modelId="{4DD14518-BF4E-4D9B-8690-34C4308B0817}" type="presOf" srcId="{C7F75755-288A-4DE1-A5E4-82214C332546}" destId="{67B252ED-4936-463D-997D-BC2D10AB83A7}" srcOrd="0" destOrd="0" presId="urn:microsoft.com/office/officeart/2005/8/layout/venn2"/>
    <dgm:cxn modelId="{A2938BFD-38DB-4DD6-84BD-621BF6EF8595}" type="presOf" srcId="{3AED6013-B714-42F4-A61D-A80C3846E289}" destId="{A5D9D742-FDD8-4622-9A36-DE472FB53C16}" srcOrd="0" destOrd="0" presId="urn:microsoft.com/office/officeart/2005/8/layout/venn2"/>
    <dgm:cxn modelId="{50B0CF3E-5535-47E1-9070-753F038D27C5}" srcId="{3AED6013-B714-42F4-A61D-A80C3846E289}" destId="{F27B305B-F447-41FD-9C43-EE0F499D62D2}" srcOrd="1" destOrd="0" parTransId="{5357D7BE-5969-48A8-92C5-670F0CD2CBBD}" sibTransId="{B6A3F61C-0E50-46C1-9CA9-0687C604D15C}"/>
    <dgm:cxn modelId="{478D41A4-C511-48C5-B529-C998162FD73F}" type="presOf" srcId="{F27B305B-F447-41FD-9C43-EE0F499D62D2}" destId="{0987919D-8239-40E8-9381-1A1C09097FEF}" srcOrd="0" destOrd="0" presId="urn:microsoft.com/office/officeart/2005/8/layout/venn2"/>
    <dgm:cxn modelId="{D7DF910A-ABB7-499C-9CBE-717387BE3277}" type="presParOf" srcId="{A5D9D742-FDD8-4622-9A36-DE472FB53C16}" destId="{87461E58-1976-4B3A-9DEE-45C0052C6EB4}" srcOrd="0" destOrd="0" presId="urn:microsoft.com/office/officeart/2005/8/layout/venn2"/>
    <dgm:cxn modelId="{DB79809D-7C1D-4F0D-8EB6-E52CC1E6D30D}" type="presParOf" srcId="{87461E58-1976-4B3A-9DEE-45C0052C6EB4}" destId="{67B252ED-4936-463D-997D-BC2D10AB83A7}" srcOrd="0" destOrd="0" presId="urn:microsoft.com/office/officeart/2005/8/layout/venn2"/>
    <dgm:cxn modelId="{49C592A6-4A8F-4ECB-817C-0A5803E519DD}" type="presParOf" srcId="{87461E58-1976-4B3A-9DEE-45C0052C6EB4}" destId="{E2A94FA4-9A3B-4EF3-8E80-3986B99F08C5}" srcOrd="1" destOrd="0" presId="urn:microsoft.com/office/officeart/2005/8/layout/venn2"/>
    <dgm:cxn modelId="{04E6D76F-B065-479E-B81C-B491B2F3D625}" type="presParOf" srcId="{A5D9D742-FDD8-4622-9A36-DE472FB53C16}" destId="{A9CBB02D-97C2-427C-A315-7342716C1F86}" srcOrd="1" destOrd="0" presId="urn:microsoft.com/office/officeart/2005/8/layout/venn2"/>
    <dgm:cxn modelId="{57CEFB59-A6AA-4FF4-8791-4756FFA4EB73}" type="presParOf" srcId="{A9CBB02D-97C2-427C-A315-7342716C1F86}" destId="{0987919D-8239-40E8-9381-1A1C09097FEF}" srcOrd="0" destOrd="0" presId="urn:microsoft.com/office/officeart/2005/8/layout/venn2"/>
    <dgm:cxn modelId="{5F662868-D343-4C07-B838-F36DC296732E}" type="presParOf" srcId="{A9CBB02D-97C2-427C-A315-7342716C1F86}" destId="{EFB6E1D9-3AAE-4B44-8353-876A5068E7A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„Start” menü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ScaleY="132799" custLinFactNeighborY="-773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F1664A65-A713-43DE-AFBD-76A50A96115A}" type="presOf" srcId="{1D3B5FDD-E976-4DDD-94C5-A51C1F7B5D2D}" destId="{82DBF699-B7AD-40D0-BABB-7966987A86B6}" srcOrd="0" destOrd="0" presId="urn:microsoft.com/office/officeart/2005/8/layout/vList2"/>
    <dgm:cxn modelId="{51AB09EE-6CC8-4CC6-8476-20101732CEE6}" type="presOf" srcId="{D910CAE9-B18B-484D-AA6D-D3FB8BA4B359}" destId="{A9754AA6-B795-44C1-94AD-DF3375E74164}" srcOrd="0" destOrd="0" presId="urn:microsoft.com/office/officeart/2005/8/layout/vList2"/>
    <dgm:cxn modelId="{7794C1EA-F4DB-4904-BD4F-DDE086AE0537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Panel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NeighborX="23529" custLinFactNeighborY="-13487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B96681C0-DF7F-47B4-BB8D-F5ECE0EEC68C}" type="presOf" srcId="{1D3B5FDD-E976-4DDD-94C5-A51C1F7B5D2D}" destId="{82DBF699-B7AD-40D0-BABB-7966987A86B6}" srcOrd="0" destOrd="0" presId="urn:microsoft.com/office/officeart/2005/8/layout/vList2"/>
    <dgm:cxn modelId="{D34318C3-510E-4C9D-9B87-BAF06B580072}" type="presOf" srcId="{D910CAE9-B18B-484D-AA6D-D3FB8BA4B359}" destId="{A9754AA6-B795-44C1-94AD-DF3375E74164}" srcOrd="0" destOrd="0" presId="urn:microsoft.com/office/officeart/2005/8/layout/vList2"/>
    <dgm:cxn modelId="{B6E153E4-2886-436B-B7E2-18B00AD76F14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Asztal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X="5882" custLinFactNeighborX="100000" custLinFactNeighborY="-1608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163F5826-7E93-409B-9633-7490544B249E}" type="presOf" srcId="{D910CAE9-B18B-484D-AA6D-D3FB8BA4B359}" destId="{A9754AA6-B795-44C1-94AD-DF3375E74164}" srcOrd="0" destOrd="0" presId="urn:microsoft.com/office/officeart/2005/8/layout/vList2"/>
    <dgm:cxn modelId="{EBED06A9-A7B6-4335-8366-561CC11E455E}" type="presOf" srcId="{1D3B5FDD-E976-4DDD-94C5-A51C1F7B5D2D}" destId="{82DBF699-B7AD-40D0-BABB-7966987A86B6}" srcOrd="0" destOrd="0" presId="urn:microsoft.com/office/officeart/2005/8/layout/vList2"/>
    <dgm:cxn modelId="{AC911DE3-886C-4835-850B-56D6D0F3115D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Ikonok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NeighborY="773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03342AD-C288-47D4-B8DB-2110EF6E5874}" type="presOf" srcId="{D910CAE9-B18B-484D-AA6D-D3FB8BA4B359}" destId="{A9754AA6-B795-44C1-94AD-DF3375E74164}" srcOrd="0" destOrd="0" presId="urn:microsoft.com/office/officeart/2005/8/layout/vList2"/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512948E6-D5B7-4FD6-8C2B-43AA78C74354}" type="presOf" srcId="{1D3B5FDD-E976-4DDD-94C5-A51C1F7B5D2D}" destId="{82DBF699-B7AD-40D0-BABB-7966987A86B6}" srcOrd="0" destOrd="0" presId="urn:microsoft.com/office/officeart/2005/8/layout/vList2"/>
    <dgm:cxn modelId="{7E8FDDBB-D00B-4EC2-A06C-CDB97342AFFB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Panel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NeighborY="-773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D44359BD-E6D9-4F8C-83B4-864538A1A5E0}" type="presOf" srcId="{1D3B5FDD-E976-4DDD-94C5-A51C1F7B5D2D}" destId="{82DBF699-B7AD-40D0-BABB-7966987A86B6}" srcOrd="0" destOrd="0" presId="urn:microsoft.com/office/officeart/2005/8/layout/vList2"/>
    <dgm:cxn modelId="{24CB2D50-519E-4EF2-B7DE-4EAFA7AAF97B}" type="presOf" srcId="{D910CAE9-B18B-484D-AA6D-D3FB8BA4B359}" destId="{A9754AA6-B795-44C1-94AD-DF3375E74164}" srcOrd="0" destOrd="0" presId="urn:microsoft.com/office/officeart/2005/8/layout/vList2"/>
    <dgm:cxn modelId="{5B5432D6-6E5D-4575-87E2-0B9C3520C1C8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Panel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NeighborY="-773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BBF50EA-FAC3-4183-9D6D-8D932E121FD9}" type="presOf" srcId="{D910CAE9-B18B-484D-AA6D-D3FB8BA4B359}" destId="{A9754AA6-B795-44C1-94AD-DF3375E74164}" srcOrd="0" destOrd="0" presId="urn:microsoft.com/office/officeart/2005/8/layout/vList2"/>
    <dgm:cxn modelId="{E1033220-FB6D-4E95-9F15-3E04E6A9CC80}" type="presOf" srcId="{1D3B5FDD-E976-4DDD-94C5-A51C1F7B5D2D}" destId="{82DBF699-B7AD-40D0-BABB-7966987A86B6}" srcOrd="0" destOrd="0" presId="urn:microsoft.com/office/officeart/2005/8/layout/vList2"/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5C178774-E234-40ED-99E7-6BAEFB39EDCD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Asztal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Y="100000" custLinFactNeighborX="69903" custLinFactNeighborY="167738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BF1E3C38-3C40-472A-B3E4-9C9E5E3F4434}" type="presOf" srcId="{1D3B5FDD-E976-4DDD-94C5-A51C1F7B5D2D}" destId="{82DBF699-B7AD-40D0-BABB-7966987A86B6}" srcOrd="0" destOrd="0" presId="urn:microsoft.com/office/officeart/2005/8/layout/vList2"/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FB0DBD44-FCC4-4069-BF78-9126EEB89E10}" type="presOf" srcId="{D910CAE9-B18B-484D-AA6D-D3FB8BA4B359}" destId="{A9754AA6-B795-44C1-94AD-DF3375E74164}" srcOrd="0" destOrd="0" presId="urn:microsoft.com/office/officeart/2005/8/layout/vList2"/>
    <dgm:cxn modelId="{4B2E1C27-6324-42FC-BA70-30DD192800D5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910CAE9-B18B-484D-AA6D-D3FB8BA4B359}">
      <dgm:prSet custT="1"/>
      <dgm:spPr/>
      <dgm:t>
        <a:bodyPr/>
        <a:lstStyle/>
        <a:p>
          <a:pPr algn="ctr" rtl="0"/>
          <a:r>
            <a:rPr lang="hu-HU" sz="2400" b="1" dirty="0" smtClean="0"/>
            <a:t>Ikonok</a:t>
          </a:r>
          <a:endParaRPr lang="hu-HU" sz="2400" b="1" dirty="0"/>
        </a:p>
      </dgm:t>
    </dgm:pt>
    <dgm:pt modelId="{CB88FF4F-32F2-49C3-B7C4-E744A3AB5378}" type="parTrans" cxnId="{D49C9BCA-2913-40C9-9FD2-D45FB6135E6A}">
      <dgm:prSet/>
      <dgm:spPr/>
      <dgm:t>
        <a:bodyPr/>
        <a:lstStyle/>
        <a:p>
          <a:endParaRPr lang="hu-HU"/>
        </a:p>
      </dgm:t>
    </dgm:pt>
    <dgm:pt modelId="{65D1E37C-205D-44B2-AFED-EA8D540CA891}" type="sibTrans" cxnId="{D49C9BCA-2913-40C9-9FD2-D45FB6135E6A}">
      <dgm:prSet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A9754AA6-B795-44C1-94AD-DF3375E74164}" type="pres">
      <dgm:prSet presAssocID="{D910CAE9-B18B-484D-AA6D-D3FB8BA4B359}" presName="parentText" presStyleLbl="node1" presStyleIdx="0" presStyleCnt="1" custLinFactNeighborY="-773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CBB8FAEB-673C-4D4E-B262-18C4932DE1D8}" type="presOf" srcId="{D910CAE9-B18B-484D-AA6D-D3FB8BA4B359}" destId="{A9754AA6-B795-44C1-94AD-DF3375E74164}" srcOrd="0" destOrd="0" presId="urn:microsoft.com/office/officeart/2005/8/layout/vList2"/>
    <dgm:cxn modelId="{D49C9BCA-2913-40C9-9FD2-D45FB6135E6A}" srcId="{1D3B5FDD-E976-4DDD-94C5-A51C1F7B5D2D}" destId="{D910CAE9-B18B-484D-AA6D-D3FB8BA4B359}" srcOrd="0" destOrd="0" parTransId="{CB88FF4F-32F2-49C3-B7C4-E744A3AB5378}" sibTransId="{65D1E37C-205D-44B2-AFED-EA8D540CA891}"/>
    <dgm:cxn modelId="{E9C1095B-6029-4C56-A20D-89CD820464E0}" type="presOf" srcId="{1D3B5FDD-E976-4DDD-94C5-A51C1F7B5D2D}" destId="{82DBF699-B7AD-40D0-BABB-7966987A86B6}" srcOrd="0" destOrd="0" presId="urn:microsoft.com/office/officeart/2005/8/layout/vList2"/>
    <dgm:cxn modelId="{95D38588-C7C1-404B-963D-F791ECC16414}" type="presParOf" srcId="{82DBF699-B7AD-40D0-BABB-7966987A86B6}" destId="{A9754AA6-B795-44C1-94AD-DF3375E741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D3B5FDD-E976-4DDD-94C5-A51C1F7B5D2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82DBF699-B7AD-40D0-BABB-7966987A86B6}" type="pres">
      <dgm:prSet presAssocID="{1D3B5FDD-E976-4DDD-94C5-A51C1F7B5D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</dgm:ptLst>
  <dgm:cxnLst>
    <dgm:cxn modelId="{0B40671D-1E3A-4C86-BE87-2A3B660A4BE9}" type="presOf" srcId="{1D3B5FDD-E976-4DDD-94C5-A51C1F7B5D2D}" destId="{82DBF699-B7AD-40D0-BABB-7966987A86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9DA87-8DF5-415E-82CC-B675EFCA71AB}">
      <dsp:nvSpPr>
        <dsp:cNvPr id="0" name=""/>
        <dsp:cNvSpPr/>
      </dsp:nvSpPr>
      <dsp:spPr>
        <a:xfrm>
          <a:off x="0" y="29027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1969 : AT&amp;T Unix megjelenése</a:t>
          </a:r>
          <a:endParaRPr lang="hu-HU" sz="1600" kern="1200" dirty="0"/>
        </a:p>
      </dsp:txBody>
      <dsp:txXfrm>
        <a:off x="18734" y="47761"/>
        <a:ext cx="6686801" cy="346292"/>
      </dsp:txXfrm>
    </dsp:sp>
    <dsp:sp modelId="{77338710-7996-4401-92D6-52EE7D0A4C54}">
      <dsp:nvSpPr>
        <dsp:cNvPr id="0" name=""/>
        <dsp:cNvSpPr/>
      </dsp:nvSpPr>
      <dsp:spPr>
        <a:xfrm>
          <a:off x="0" y="458867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1969-től : Unix környezetének kialakulása</a:t>
          </a:r>
          <a:endParaRPr lang="hu-HU" sz="1600" kern="1200"/>
        </a:p>
      </dsp:txBody>
      <dsp:txXfrm>
        <a:off x="18734" y="477601"/>
        <a:ext cx="6686801" cy="346292"/>
      </dsp:txXfrm>
    </dsp:sp>
    <dsp:sp modelId="{1DCBB599-249D-49DA-9180-552EF22F0B0A}">
      <dsp:nvSpPr>
        <dsp:cNvPr id="0" name=""/>
        <dsp:cNvSpPr/>
      </dsp:nvSpPr>
      <dsp:spPr>
        <a:xfrm>
          <a:off x="0" y="888707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1970-es évek : GNU és GPL (licensz)</a:t>
          </a:r>
          <a:endParaRPr lang="hu-HU" sz="1600" kern="1200"/>
        </a:p>
      </dsp:txBody>
      <dsp:txXfrm>
        <a:off x="18734" y="907441"/>
        <a:ext cx="6686801" cy="346292"/>
      </dsp:txXfrm>
    </dsp:sp>
    <dsp:sp modelId="{E2E10876-1B2A-43BD-8667-250BF6D566BF}">
      <dsp:nvSpPr>
        <dsp:cNvPr id="0" name=""/>
        <dsp:cNvSpPr/>
      </dsp:nvSpPr>
      <dsp:spPr>
        <a:xfrm>
          <a:off x="0" y="1318548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1986 : X for Unix (UNIX GUI)</a:t>
          </a:r>
          <a:endParaRPr lang="hu-HU" sz="1600" kern="1200"/>
        </a:p>
      </dsp:txBody>
      <dsp:txXfrm>
        <a:off x="18734" y="1337282"/>
        <a:ext cx="6686801" cy="346292"/>
      </dsp:txXfrm>
    </dsp:sp>
    <dsp:sp modelId="{6D363C57-9661-4F6D-8DD5-4778C3540804}">
      <dsp:nvSpPr>
        <dsp:cNvPr id="0" name=""/>
        <dsp:cNvSpPr/>
      </dsp:nvSpPr>
      <dsp:spPr>
        <a:xfrm>
          <a:off x="0" y="1748388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Majd (1991 körül) : Linus </a:t>
          </a:r>
          <a:r>
            <a:rPr lang="hu-HU" sz="1600" kern="1200" dirty="0" err="1" smtClean="0"/>
            <a:t>Torvalds</a:t>
          </a:r>
          <a:r>
            <a:rPr lang="hu-HU" sz="1600" kern="1200" dirty="0" smtClean="0"/>
            <a:t> Linux kernelje</a:t>
          </a:r>
          <a:endParaRPr lang="hu-HU" sz="1600" kern="1200" dirty="0"/>
        </a:p>
      </dsp:txBody>
      <dsp:txXfrm>
        <a:off x="18734" y="1767122"/>
        <a:ext cx="6686801" cy="346292"/>
      </dsp:txXfrm>
    </dsp:sp>
    <dsp:sp modelId="{7B0F82C9-CA40-4F7B-93AE-755579651E83}">
      <dsp:nvSpPr>
        <dsp:cNvPr id="0" name=""/>
        <dsp:cNvSpPr/>
      </dsp:nvSpPr>
      <dsp:spPr>
        <a:xfrm>
          <a:off x="0" y="2178228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1994 : Xfree86 (a Linux GUI-t kap)</a:t>
          </a:r>
          <a:endParaRPr lang="hu-HU" sz="1600" kern="1200"/>
        </a:p>
      </dsp:txBody>
      <dsp:txXfrm>
        <a:off x="18734" y="2196962"/>
        <a:ext cx="6686801" cy="346292"/>
      </dsp:txXfrm>
    </dsp:sp>
    <dsp:sp modelId="{208B3E3F-4143-46F9-9187-F6E1454463EB}">
      <dsp:nvSpPr>
        <dsp:cNvPr id="0" name=""/>
        <dsp:cNvSpPr/>
      </dsp:nvSpPr>
      <dsp:spPr>
        <a:xfrm>
          <a:off x="0" y="2608068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1998 : KDE 1.0 kiadása</a:t>
          </a:r>
          <a:endParaRPr lang="hu-HU" sz="1600" kern="1200"/>
        </a:p>
      </dsp:txBody>
      <dsp:txXfrm>
        <a:off x="18734" y="2626802"/>
        <a:ext cx="6686801" cy="346292"/>
      </dsp:txXfrm>
    </dsp:sp>
    <dsp:sp modelId="{CD4E26B3-A2EF-46AE-8426-09D718C2808C}">
      <dsp:nvSpPr>
        <dsp:cNvPr id="0" name=""/>
        <dsp:cNvSpPr/>
      </dsp:nvSpPr>
      <dsp:spPr>
        <a:xfrm>
          <a:off x="0" y="3037908"/>
          <a:ext cx="672426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smtClean="0"/>
            <a:t>1999 : GNOME megjelenése</a:t>
          </a:r>
          <a:endParaRPr lang="hu-HU" sz="1600" kern="1200"/>
        </a:p>
      </dsp:txBody>
      <dsp:txXfrm>
        <a:off x="18734" y="3056642"/>
        <a:ext cx="6686801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252ED-4936-463D-997D-BC2D10AB83A7}">
      <dsp:nvSpPr>
        <dsp:cNvPr id="0" name=""/>
        <dsp:cNvSpPr/>
      </dsp:nvSpPr>
      <dsp:spPr>
        <a:xfrm>
          <a:off x="360045" y="0"/>
          <a:ext cx="2924944" cy="2924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300" kern="1200" dirty="0" smtClean="0"/>
            <a:t>Ablakozó rendszer</a:t>
          </a:r>
          <a:endParaRPr lang="hu-HU" sz="1300" kern="1200" dirty="0"/>
        </a:p>
      </dsp:txBody>
      <dsp:txXfrm>
        <a:off x="1054719" y="219370"/>
        <a:ext cx="1535595" cy="497240"/>
      </dsp:txXfrm>
    </dsp:sp>
    <dsp:sp modelId="{0987919D-8239-40E8-9381-1A1C09097FEF}">
      <dsp:nvSpPr>
        <dsp:cNvPr id="0" name=""/>
        <dsp:cNvSpPr/>
      </dsp:nvSpPr>
      <dsp:spPr>
        <a:xfrm>
          <a:off x="703345" y="731235"/>
          <a:ext cx="2193708" cy="21937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300" kern="1200" dirty="0" smtClean="0"/>
            <a:t>ablakkezelő</a:t>
          </a:r>
          <a:endParaRPr lang="hu-HU" sz="1300" kern="1200" dirty="0"/>
        </a:p>
      </dsp:txBody>
      <dsp:txXfrm>
        <a:off x="1024607" y="1279662"/>
        <a:ext cx="1551185" cy="1096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59515"/>
          <a:ext cx="2160240" cy="37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„Start” menü</a:t>
          </a:r>
          <a:endParaRPr lang="hu-HU" sz="2400" b="1" kern="1200" dirty="0"/>
        </a:p>
      </dsp:txBody>
      <dsp:txXfrm>
        <a:off x="18186" y="77701"/>
        <a:ext cx="2123868" cy="336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0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Panel</a:t>
          </a:r>
          <a:endParaRPr lang="hu-HU" sz="2400" b="1" kern="1200" dirty="0"/>
        </a:p>
      </dsp:txBody>
      <dsp:txXfrm>
        <a:off x="26103" y="26103"/>
        <a:ext cx="1171930" cy="4825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0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Asztal</a:t>
          </a:r>
          <a:endParaRPr lang="hu-HU" sz="2400" b="1" kern="1200" dirty="0"/>
        </a:p>
      </dsp:txBody>
      <dsp:txXfrm>
        <a:off x="26103" y="26103"/>
        <a:ext cx="1171930" cy="482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219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Ikonok</a:t>
          </a:r>
          <a:endParaRPr lang="hu-HU" sz="2400" b="1" kern="1200" dirty="0"/>
        </a:p>
      </dsp:txBody>
      <dsp:txXfrm>
        <a:off x="26103" y="26322"/>
        <a:ext cx="1171930" cy="4825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0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Panel</a:t>
          </a:r>
          <a:endParaRPr lang="hu-HU" sz="2400" b="1" kern="1200" dirty="0"/>
        </a:p>
      </dsp:txBody>
      <dsp:txXfrm>
        <a:off x="26103" y="26103"/>
        <a:ext cx="1171930" cy="4825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0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Panel</a:t>
          </a:r>
          <a:endParaRPr lang="hu-HU" sz="2400" b="1" kern="1200" dirty="0"/>
        </a:p>
      </dsp:txBody>
      <dsp:txXfrm>
        <a:off x="26103" y="26103"/>
        <a:ext cx="1171930" cy="4825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219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Asztal</a:t>
          </a:r>
          <a:endParaRPr lang="hu-HU" sz="2400" b="1" kern="1200" dirty="0"/>
        </a:p>
      </dsp:txBody>
      <dsp:txXfrm>
        <a:off x="26103" y="26322"/>
        <a:ext cx="1171930" cy="4825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4AA6-B795-44C1-94AD-DF3375E74164}">
      <dsp:nvSpPr>
        <dsp:cNvPr id="0" name=""/>
        <dsp:cNvSpPr/>
      </dsp:nvSpPr>
      <dsp:spPr>
        <a:xfrm>
          <a:off x="0" y="0"/>
          <a:ext cx="1224136" cy="534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Ikonok</a:t>
          </a:r>
          <a:endParaRPr lang="hu-HU" sz="2400" b="1" kern="1200" dirty="0"/>
        </a:p>
      </dsp:txBody>
      <dsp:txXfrm>
        <a:off x="26103" y="26103"/>
        <a:ext cx="1171930" cy="4825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2A780-8AC6-4E4C-A133-2557ABDF29C1}" type="datetimeFigureOut">
              <a:rPr lang="hu-HU" smtClean="0"/>
              <a:t>2010.10.24.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D13A7-EEB4-4585-859A-DA765F7A00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700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977740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309321"/>
            <a:ext cx="3786690" cy="216024"/>
          </a:xfrm>
        </p:spPr>
        <p:txBody>
          <a:bodyPr/>
          <a:lstStyle/>
          <a:p>
            <a:fld id="{30E64CB3-A4AC-487F-AE87-3BB3EFF94A83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8350" y="6525344"/>
            <a:ext cx="3786691" cy="144016"/>
          </a:xfrm>
        </p:spPr>
        <p:txBody>
          <a:bodyPr/>
          <a:lstStyle/>
          <a:p>
            <a:r>
              <a:rPr lang="hu-HU" smtClean="0"/>
              <a:t>készítette: Hosszú Gábor, HOGSABI.ELTE</a:t>
            </a:r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51920" y="0"/>
            <a:ext cx="1161826" cy="216024"/>
          </a:xfrm>
        </p:spPr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pic>
        <p:nvPicPr>
          <p:cNvPr id="18" name="Picture 2" descr="C:\Users\death\Pictures\linux-penguin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97152"/>
            <a:ext cx="1430260" cy="157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FC4B-4D37-44C4-BD5B-5B1688C69D0D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DDDD6-C8F2-4EF3-9B98-374F0FE8EE16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5AD0-91EE-4A28-BC73-08CDBFD29932}" type="datetime1">
              <a:rPr lang="hu-HU" smtClean="0"/>
              <a:t>2010.10.24.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16B4-E385-48B1-84E6-F7D9BEAAE02D}" type="datetime1">
              <a:rPr lang="hu-HU" smtClean="0"/>
              <a:t>2010.10.24.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A6A5-4070-4A1F-94D4-81B069A17929}" type="datetime1">
              <a:rPr lang="hu-HU" smtClean="0"/>
              <a:t>2010.10.24.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4DAE-15CD-4427-A2CD-C1B0C8049D18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9CA81-8A55-4A30-BD7E-47AA57F7A0DC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66C-05D8-4313-898B-6C8F0FC3002D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61442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A46A0-CAE8-410F-A2D5-A74F957A0305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639398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6BC9B-9D23-403E-BC9C-0E4CDA8EDD44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5676521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B4B2-964A-4C72-BC7A-BF66C6B6EC64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832393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7BA0-4F1B-4E95-BC7F-A943919B9BAF}" type="datetime1">
              <a:rPr lang="hu-HU" smtClean="0"/>
              <a:t>2010.10.24.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0806803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FF07-8057-47F5-AB09-EE1930DCD681}" type="datetime1">
              <a:rPr lang="hu-HU" smtClean="0"/>
              <a:t>2010.10.24.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1730946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18DED-D99C-407D-A289-08A67098657F}" type="datetime1">
              <a:rPr lang="hu-HU" smtClean="0"/>
              <a:t>2010.10.24.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4007658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F5E5-D323-4F6B-8ACC-514355814E83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2273217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DC50-533D-4D3B-8607-43735A5F149A}" type="datetime1">
              <a:rPr lang="hu-HU" smtClean="0"/>
              <a:t>2010.10.24.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169631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F4E0B-3B33-4414-856C-4C86762C87A7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3165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F9B7D-D1D5-4D58-A38B-EC00F56902D5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050425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412776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37854" y="6237312"/>
            <a:ext cx="3786690" cy="2031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B0CDBF7-A750-481D-A31D-31AAF87E016B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8350" y="6453336"/>
            <a:ext cx="3786691" cy="176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készítette: Hosszú Gábor, HOGSABI.ELTE</a:t>
            </a:r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2440" y="28785"/>
            <a:ext cx="1161826" cy="1619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CC1B369-D4B6-4696-8ACC-BEBCBCD2B2D2}" type="slidenum">
              <a:rPr lang="hu-HU" smtClean="0"/>
              <a:t>‹#›</a:t>
            </a:fld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pic>
        <p:nvPicPr>
          <p:cNvPr id="15" name="Picture 2" descr="C:\Users\death\Pictures\linux-penguin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25144"/>
            <a:ext cx="1430260" cy="157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transition spd="slow">
    <p:randomBar dir="vert"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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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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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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6B47A-A7B3-46E1-887D-E3C3B623FC61}" type="datetime1">
              <a:rPr lang="hu-HU" smtClean="0"/>
              <a:t>2010.10.24.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97D58-CD85-4AC3-80BA-533D86C4B9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096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3" Type="http://schemas.openxmlformats.org/officeDocument/2006/relationships/diagramData" Target="../diagrams/data3.xml"/><Relationship Id="rId21" Type="http://schemas.openxmlformats.org/officeDocument/2006/relationships/diagramColors" Target="../diagrams/colors6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3" Type="http://schemas.openxmlformats.org/officeDocument/2006/relationships/diagramData" Target="../diagrams/data7.xml"/><Relationship Id="rId21" Type="http://schemas.openxmlformats.org/officeDocument/2006/relationships/diagramColors" Target="../diagrams/colors10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19" Type="http://schemas.openxmlformats.org/officeDocument/2006/relationships/diagramLayout" Target="../diagrams/layout10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1520" y="2397572"/>
            <a:ext cx="8568952" cy="743396"/>
          </a:xfrm>
        </p:spPr>
        <p:txBody>
          <a:bodyPr>
            <a:normAutofit/>
          </a:bodyPr>
          <a:lstStyle/>
          <a:p>
            <a:r>
              <a:rPr lang="hu-HU" sz="4000" dirty="0"/>
              <a:t>Grafikus felhasználói </a:t>
            </a:r>
            <a:r>
              <a:rPr lang="hu-HU" sz="4000" dirty="0" smtClean="0"/>
              <a:t>felületek</a:t>
            </a:r>
            <a:endParaRPr lang="hu-HU" sz="4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800" b="1" dirty="0" smtClean="0"/>
              <a:t>A Linux</a:t>
            </a:r>
            <a:endParaRPr lang="hu-HU" sz="2800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8331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Ma a grafikus felületek virágkorát éljük.</a:t>
            </a:r>
          </a:p>
          <a:p>
            <a:pPr marL="0" indent="0">
              <a:buNone/>
            </a:pPr>
            <a:r>
              <a:rPr lang="hu-HU" dirty="0" smtClean="0"/>
              <a:t>Tévhit: a Linuxnak nincs grafikus felülete, illetve ha van, akkor sem hatékony, a Linux nehéz, csúnya.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hu-HU" dirty="0" smtClean="0">
                <a:solidFill>
                  <a:srgbClr val="FF0000"/>
                </a:solidFill>
              </a:rPr>
              <a:t>Mindez tévedés. (bebizonyítjuk)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56450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1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450696"/>
          </a:xfrm>
        </p:spPr>
        <p:txBody>
          <a:bodyPr/>
          <a:lstStyle/>
          <a:p>
            <a:pPr marL="0" indent="0" algn="just">
              <a:buNone/>
            </a:pPr>
            <a:r>
              <a:rPr lang="hu-HU" sz="1800" dirty="0"/>
              <a:t>A felhasználói felület valójában egy eszköz, berendezés, illetve számítógépes program azon elemeinek összessége, melyek a felhasználóval való kommunikációért felelősek. Segítségükkel lehetővé válik az irányítás, vezérlés a </a:t>
            </a:r>
            <a:r>
              <a:rPr lang="hu-HU" sz="1800" dirty="0" err="1"/>
              <a:t>user</a:t>
            </a:r>
            <a:r>
              <a:rPr lang="hu-HU" sz="1800" dirty="0"/>
              <a:t>, </a:t>
            </a:r>
            <a:r>
              <a:rPr lang="hu-HU" sz="1800" dirty="0" err="1"/>
              <a:t>a</a:t>
            </a:r>
            <a:r>
              <a:rPr lang="hu-HU" sz="1800" dirty="0"/>
              <a:t> felhasználó számára. A felhasználói felület angol neve </a:t>
            </a:r>
            <a:r>
              <a:rPr lang="hu-HU" sz="1800" dirty="0" err="1"/>
              <a:t>user</a:t>
            </a:r>
            <a:r>
              <a:rPr lang="hu-HU" sz="1800" dirty="0"/>
              <a:t> </a:t>
            </a:r>
            <a:r>
              <a:rPr lang="hu-HU" sz="1800" dirty="0" err="1"/>
              <a:t>interface</a:t>
            </a:r>
            <a:r>
              <a:rPr lang="hu-HU" sz="1800" dirty="0"/>
              <a:t>, röviden UI</a:t>
            </a:r>
            <a:r>
              <a:rPr lang="hu-HU" sz="1800" dirty="0" smtClean="0"/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hu-HU" sz="1800" dirty="0" smtClean="0"/>
              <a:t>Fajtái:</a:t>
            </a:r>
          </a:p>
          <a:p>
            <a:pPr marL="1080000" algn="just">
              <a:buFont typeface="Arial" pitchFamily="34" charset="0"/>
              <a:buChar char="•"/>
            </a:pPr>
            <a:r>
              <a:rPr lang="hu-HU" sz="1800" dirty="0" smtClean="0"/>
              <a:t>CUI (parancssoros)</a:t>
            </a:r>
          </a:p>
          <a:p>
            <a:pPr marL="1080000" algn="just">
              <a:buFont typeface="Arial" pitchFamily="34" charset="0"/>
              <a:buChar char="•"/>
            </a:pPr>
            <a:r>
              <a:rPr lang="hu-HU" sz="1800" dirty="0" smtClean="0"/>
              <a:t>TUI (szöveges)</a:t>
            </a:r>
          </a:p>
          <a:p>
            <a:pPr marL="1080000" algn="just">
              <a:buFont typeface="Arial" pitchFamily="34" charset="0"/>
              <a:buChar char="•"/>
            </a:pPr>
            <a:r>
              <a:rPr lang="hu-HU" sz="1800" dirty="0" smtClean="0"/>
              <a:t>GUI (grafikus felhasználói felület)</a:t>
            </a:r>
            <a:endParaRPr lang="hu-HU" sz="1800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Felhasználói felületek típusai</a:t>
            </a:r>
            <a:endParaRPr lang="hu-HU" dirty="0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16874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1600" dirty="0"/>
              <a:t>A felhasználói interfész legújabb típusa a GUI, a grafikus felület. A Stanford Kutatóintézet kutatói fejlesztették ki, hogy felhasználják </a:t>
            </a:r>
            <a:r>
              <a:rPr lang="hu-HU" sz="1600" dirty="0" err="1"/>
              <a:t>On-Line</a:t>
            </a:r>
            <a:r>
              <a:rPr lang="hu-HU" sz="1600" dirty="0"/>
              <a:t> </a:t>
            </a:r>
            <a:r>
              <a:rPr lang="hu-HU" sz="1600" dirty="0" err="1"/>
              <a:t>Systemükben</a:t>
            </a:r>
            <a:r>
              <a:rPr lang="hu-HU" sz="1600" dirty="0"/>
              <a:t>, Douglas </a:t>
            </a:r>
            <a:r>
              <a:rPr lang="hu-HU" sz="1600" dirty="0" err="1"/>
              <a:t>Engelbart</a:t>
            </a:r>
            <a:r>
              <a:rPr lang="hu-HU" sz="1600" dirty="0"/>
              <a:t> vezetésével. Ez tulajdonképpen akkor még egy egérrel vezérelhető szöveg alapú linkeket jelentett. A Xerox PARC (Xerox Palo Alto Kutatóközpont) munkatársai finomították tovább ezt az alapkoncepciót egy ténylegesen grafikus rendszerré (a Xerox Alto számítógép kifejlesztése közben), amelyből mai grafikus interfészeink is származnak. </a:t>
            </a:r>
            <a:endParaRPr lang="hu-HU" sz="1600" dirty="0" smtClean="0"/>
          </a:p>
          <a:p>
            <a:pPr marL="0" indent="0" algn="just">
              <a:buNone/>
            </a:pPr>
            <a:r>
              <a:rPr lang="hu-HU" sz="1600" dirty="0" smtClean="0"/>
              <a:t>Felületi elemei a fizikai világ modelljei:</a:t>
            </a:r>
          </a:p>
          <a:p>
            <a:pPr algn="just"/>
            <a:r>
              <a:rPr lang="hu-HU" sz="1600" dirty="0" smtClean="0"/>
              <a:t>ablakok</a:t>
            </a:r>
            <a:r>
              <a:rPr lang="hu-HU" sz="1600" dirty="0"/>
              <a:t>, menük, választógombok, ikonok, </a:t>
            </a:r>
            <a:r>
              <a:rPr lang="hu-HU" sz="1600" dirty="0" smtClean="0"/>
              <a:t> </a:t>
            </a:r>
            <a:r>
              <a:rPr lang="hu-HU" sz="1600" u="dotted" dirty="0" smtClean="0">
                <a:solidFill>
                  <a:srgbClr val="FF0000"/>
                </a:solidFill>
              </a:rPr>
              <a:t>egérkurzor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GUI (grafikus felhasználói felület)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4</a:t>
            </a:fld>
            <a:endParaRPr lang="hu-HU"/>
          </a:p>
        </p:txBody>
      </p:sp>
      <p:sp>
        <p:nvSpPr>
          <p:cNvPr id="7" name="Lekerekített téglalap 6"/>
          <p:cNvSpPr/>
          <p:nvPr/>
        </p:nvSpPr>
        <p:spPr>
          <a:xfrm>
            <a:off x="1763688" y="5733256"/>
            <a:ext cx="338437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 </a:t>
            </a:r>
            <a:r>
              <a:rPr lang="hu-HU" dirty="0" err="1"/>
              <a:t>GUI-k</a:t>
            </a:r>
            <a:r>
              <a:rPr lang="hu-HU" dirty="0"/>
              <a:t> lehetővé teszik a mutatóeszközök </a:t>
            </a:r>
            <a:r>
              <a:rPr lang="hu-HU" dirty="0" smtClean="0"/>
              <a:t>használatát</a:t>
            </a:r>
            <a:endParaRPr lang="hu-HU" dirty="0"/>
          </a:p>
        </p:txBody>
      </p:sp>
      <p:cxnSp>
        <p:nvCxnSpPr>
          <p:cNvPr id="9" name="Egyenes összekötő nyíllal 8"/>
          <p:cNvCxnSpPr/>
          <p:nvPr/>
        </p:nvCxnSpPr>
        <p:spPr>
          <a:xfrm flipV="1">
            <a:off x="4644008" y="4725144"/>
            <a:ext cx="72008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9416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178003"/>
              </p:ext>
            </p:extLst>
          </p:nvPr>
        </p:nvGraphicFramePr>
        <p:xfrm>
          <a:off x="872067" y="2675467"/>
          <a:ext cx="6724269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A Linux története („GUI szemszögből”)</a:t>
            </a:r>
            <a:endParaRPr lang="hu-HU" sz="3600" dirty="0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69434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C9DA87-8DF5-415E-82CC-B675EFCA7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8C9DA87-8DF5-415E-82CC-B675EFCA7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8C9DA87-8DF5-415E-82CC-B675EFCA7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338710-7996-4401-92D6-52EE7D0A4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7338710-7996-4401-92D6-52EE7D0A4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7338710-7996-4401-92D6-52EE7D0A4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CBB599-249D-49DA-9180-552EF22F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1DCBB599-249D-49DA-9180-552EF22F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1DCBB599-249D-49DA-9180-552EF22F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E10876-1B2A-43BD-8667-250BF6D56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2E10876-1B2A-43BD-8667-250BF6D56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E2E10876-1B2A-43BD-8667-250BF6D56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363C57-9661-4F6D-8DD5-4778C3540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6D363C57-9661-4F6D-8DD5-4778C3540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6D363C57-9661-4F6D-8DD5-4778C3540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0F82C9-CA40-4F7B-93AE-755579651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7B0F82C9-CA40-4F7B-93AE-755579651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7B0F82C9-CA40-4F7B-93AE-755579651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8B3E3F-4143-46F9-9187-F6E145446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208B3E3F-4143-46F9-9187-F6E145446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208B3E3F-4143-46F9-9187-F6E145446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4E26B3-A2EF-46AE-8426-09D718C28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CD4E26B3-A2EF-46AE-8426-09D718C28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CD4E26B3-A2EF-46AE-8426-09D718C28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10081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000" dirty="0"/>
              <a:t>A Linuxok és a Unix a Windows-zal ellentétben nem tartalmazzák a </a:t>
            </a:r>
            <a:r>
              <a:rPr lang="hu-HU" sz="2000" dirty="0" err="1"/>
              <a:t>GUI-t</a:t>
            </a:r>
            <a:r>
              <a:rPr lang="hu-HU" sz="2000" dirty="0"/>
              <a:t> </a:t>
            </a:r>
            <a:r>
              <a:rPr lang="hu-HU" sz="2000" dirty="0" err="1"/>
              <a:t>a</a:t>
            </a:r>
            <a:r>
              <a:rPr lang="hu-HU" sz="2000" dirty="0"/>
              <a:t> rendszermagba ágyazva, hanem felhasználói szintű programokra bízzák annak megvalósítását. 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„Linux GUI”</a:t>
            </a:r>
            <a:endParaRPr lang="hu-HU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2673070"/>
              </p:ext>
            </p:extLst>
          </p:nvPr>
        </p:nvGraphicFramePr>
        <p:xfrm>
          <a:off x="611560" y="3429000"/>
          <a:ext cx="3600400" cy="292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4105444" y="342900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hu-HU" dirty="0" smtClean="0"/>
              <a:t>Ablakozó rendszer: olyan eszközök, </a:t>
            </a:r>
            <a:r>
              <a:rPr lang="hu-HU" dirty="0"/>
              <a:t>mellyel a grafikus </a:t>
            </a:r>
            <a:r>
              <a:rPr lang="hu-HU" dirty="0" smtClean="0"/>
              <a:t>felhasználói </a:t>
            </a:r>
            <a:r>
              <a:rPr lang="hu-HU" dirty="0"/>
              <a:t>felület </a:t>
            </a:r>
            <a:r>
              <a:rPr lang="hu-HU" dirty="0" smtClean="0"/>
              <a:t>megvalósítható (pl. </a:t>
            </a:r>
            <a:r>
              <a:rPr lang="hu-HU" dirty="0" err="1" smtClean="0"/>
              <a:t>Xfree</a:t>
            </a:r>
            <a:r>
              <a:rPr lang="hu-HU" dirty="0" smtClean="0"/>
              <a:t> 86)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4105444" y="4857227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hu-HU" dirty="0" smtClean="0"/>
              <a:t>Ablakkezelő: elhelyezi </a:t>
            </a:r>
            <a:r>
              <a:rPr lang="hu-HU" dirty="0"/>
              <a:t>az ablakokat, </a:t>
            </a:r>
            <a:r>
              <a:rPr lang="hu-HU" dirty="0" smtClean="0"/>
              <a:t>elindítja </a:t>
            </a:r>
            <a:r>
              <a:rPr lang="hu-HU" dirty="0"/>
              <a:t>az alkalmazásokat, azokat előtérbe, háttérbe </a:t>
            </a:r>
            <a:r>
              <a:rPr lang="hu-HU" dirty="0" smtClean="0"/>
              <a:t>helyezi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52012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Graphic spid="4" grpId="0">
        <p:bldAsOne/>
      </p:bldGraphic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 smtClean="0"/>
              <a:t>Desktop</a:t>
            </a:r>
            <a:r>
              <a:rPr lang="hu-HU" dirty="0" smtClean="0"/>
              <a:t> </a:t>
            </a:r>
            <a:r>
              <a:rPr lang="hu-HU" dirty="0" err="1" smtClean="0"/>
              <a:t>Environment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M</a:t>
            </a:r>
            <a:r>
              <a:rPr lang="hu-HU" dirty="0" smtClean="0"/>
              <a:t>agukba </a:t>
            </a:r>
            <a:r>
              <a:rPr lang="hu-HU" dirty="0"/>
              <a:t>foglalnak egy ablakkezelőt, és még több más, a grafikus felhasználói felület hatékonnyá tételéhez elengedhetetlen </a:t>
            </a:r>
            <a:r>
              <a:rPr lang="hu-HU" dirty="0" smtClean="0"/>
              <a:t>eszközt.</a:t>
            </a:r>
          </a:p>
          <a:p>
            <a:pPr marL="720000" indent="0">
              <a:buNone/>
            </a:pPr>
            <a:r>
              <a:rPr lang="hu-HU" dirty="0" smtClean="0"/>
              <a:t>Legnépszerűbbek:</a:t>
            </a:r>
          </a:p>
          <a:p>
            <a:pPr marL="1080000"/>
            <a:r>
              <a:rPr lang="hu-HU" dirty="0" smtClean="0"/>
              <a:t>KDE</a:t>
            </a:r>
          </a:p>
          <a:p>
            <a:pPr marL="1080000"/>
            <a:r>
              <a:rPr lang="hu-HU" dirty="0" smtClean="0"/>
              <a:t>GNOME</a:t>
            </a:r>
          </a:p>
          <a:p>
            <a:pPr marL="1080000"/>
            <a:r>
              <a:rPr lang="hu-HU" dirty="0" err="1" smtClean="0"/>
              <a:t>Xfce</a:t>
            </a:r>
            <a:r>
              <a:rPr lang="hu-HU" dirty="0" smtClean="0"/>
              <a:t>, LXDE, stb.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asztali munkakörnyezet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63834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2636912"/>
            <a:ext cx="7408333" cy="3450696"/>
          </a:xfrm>
        </p:spPr>
        <p:txBody>
          <a:bodyPr>
            <a:normAutofit/>
          </a:bodyPr>
          <a:lstStyle/>
          <a:p>
            <a:pPr algn="just"/>
            <a:r>
              <a:rPr lang="hu-HU" dirty="0"/>
              <a:t>A fejlesztését Matthias </a:t>
            </a:r>
            <a:r>
              <a:rPr lang="hu-HU" dirty="0" err="1"/>
              <a:t>Ettrich</a:t>
            </a:r>
            <a:r>
              <a:rPr lang="hu-HU" dirty="0"/>
              <a:t> indította el 1996-ban egy könnyen használható, egységes, kényelmes felület érdekében. Szabad szoftverként gyorsan terjedt, nem csak Linux </a:t>
            </a:r>
            <a:r>
              <a:rPr lang="hu-HU" dirty="0" err="1"/>
              <a:t>rendszereken</a:t>
            </a:r>
            <a:r>
              <a:rPr lang="hu-HU" dirty="0" err="1" smtClean="0"/>
              <a:t>A</a:t>
            </a:r>
            <a:r>
              <a:rPr lang="hu-HU" dirty="0" smtClean="0"/>
              <a:t> </a:t>
            </a:r>
            <a:r>
              <a:rPr lang="hu-HU" dirty="0"/>
              <a:t>GNOME is tartalmaz saját függvénykönyvtárat, ez a GTK. </a:t>
            </a:r>
          </a:p>
          <a:p>
            <a:pPr algn="just"/>
            <a:r>
              <a:rPr lang="hu-HU" dirty="0"/>
              <a:t>Alapvetően, technikailag a KDE a </a:t>
            </a:r>
            <a:r>
              <a:rPr lang="hu-HU" dirty="0" err="1"/>
              <a:t>Qt</a:t>
            </a:r>
            <a:r>
              <a:rPr lang="hu-HU" dirty="0"/>
              <a:t> könyvtárra épül, és a CDE rendszerre hasonlít, mely egykor a legkifinomultabb UNIX </a:t>
            </a:r>
            <a:r>
              <a:rPr lang="hu-HU" dirty="0" err="1"/>
              <a:t>GUI-k</a:t>
            </a:r>
            <a:r>
              <a:rPr lang="hu-HU" dirty="0"/>
              <a:t> közé </a:t>
            </a:r>
            <a:r>
              <a:rPr lang="hu-HU" dirty="0" smtClean="0"/>
              <a:t>tartozott.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KDE…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38799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ath\Pictures\MandrivaSpringKDE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ím 2"/>
          <p:cNvSpPr>
            <a:spLocks noGrp="1"/>
          </p:cNvSpPr>
          <p:nvPr>
            <p:ph type="title" idx="4294967295"/>
          </p:nvPr>
        </p:nvSpPr>
        <p:spPr>
          <a:xfrm>
            <a:off x="2051720" y="65760"/>
            <a:ext cx="8229600" cy="1252537"/>
          </a:xfrm>
        </p:spPr>
        <p:txBody>
          <a:bodyPr/>
          <a:lstStyle/>
          <a:p>
            <a:r>
              <a:rPr lang="hu-HU" dirty="0" smtClean="0"/>
              <a:t>…és felülete</a:t>
            </a:r>
            <a:endParaRPr lang="hu-HU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45734144"/>
              </p:ext>
            </p:extLst>
          </p:nvPr>
        </p:nvGraphicFramePr>
        <p:xfrm>
          <a:off x="179512" y="5733256"/>
          <a:ext cx="2160240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11423447"/>
              </p:ext>
            </p:extLst>
          </p:nvPr>
        </p:nvGraphicFramePr>
        <p:xfrm>
          <a:off x="3347864" y="6165304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09764012"/>
              </p:ext>
            </p:extLst>
          </p:nvPr>
        </p:nvGraphicFramePr>
        <p:xfrm>
          <a:off x="5076056" y="4114965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999405155"/>
              </p:ext>
            </p:extLst>
          </p:nvPr>
        </p:nvGraphicFramePr>
        <p:xfrm>
          <a:off x="2123728" y="4437112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6419528" y="1700808"/>
            <a:ext cx="26169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solidFill>
                  <a:srgbClr val="FF0000"/>
                </a:solidFill>
              </a:rPr>
              <a:t>A KDE felülete hasonló a Microsoft Windowsok felületéhez, ezért „zöldfülű” felhasználók is tudják kezelni. Ha jobban megfigyeljük, sok apró részletet tartalmaz a rendszer, sok lehetőséget ad, egyesek ezért bonyolultnak tartják.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72403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  <p:bldGraphic spid="9" grpId="0">
        <p:bldAsOne/>
      </p:bldGraphic>
      <p:bldGraphic spid="10" grpId="0">
        <p:bldAsOne/>
      </p:bldGraphic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2636912"/>
            <a:ext cx="7408333" cy="3450696"/>
          </a:xfrm>
        </p:spPr>
        <p:txBody>
          <a:bodyPr>
            <a:normAutofit/>
          </a:bodyPr>
          <a:lstStyle/>
          <a:p>
            <a:pPr algn="just"/>
            <a:r>
              <a:rPr lang="hu-HU" dirty="0"/>
              <a:t>A </a:t>
            </a:r>
            <a:r>
              <a:rPr lang="hu-HU" dirty="0" err="1"/>
              <a:t>GNOME-ot</a:t>
            </a:r>
            <a:r>
              <a:rPr lang="hu-HU" dirty="0"/>
              <a:t> Miguel de </a:t>
            </a:r>
            <a:r>
              <a:rPr lang="hu-HU" dirty="0" err="1"/>
              <a:t>Icaza</a:t>
            </a:r>
            <a:r>
              <a:rPr lang="hu-HU" dirty="0"/>
              <a:t> hozta létre (1997) azzal a céllal, hogy a KDE hibáit </a:t>
            </a:r>
            <a:r>
              <a:rPr lang="hu-HU" dirty="0" smtClean="0"/>
              <a:t>orvosolja. Új </a:t>
            </a:r>
            <a:r>
              <a:rPr lang="hu-HU" dirty="0"/>
              <a:t>munkakörnyezet alapjául a panelt választotta, eköré keretrendszert épített az alkalmazásoknak.</a:t>
            </a:r>
          </a:p>
          <a:p>
            <a:pPr algn="just"/>
            <a:r>
              <a:rPr lang="hu-HU" dirty="0"/>
              <a:t>A GNOME is tartalmaz saját függvénykönyvtárat, ez a GTK. </a:t>
            </a:r>
          </a:p>
          <a:p>
            <a:pPr algn="just"/>
            <a:r>
              <a:rPr lang="hu-HU" dirty="0"/>
              <a:t>míg </a:t>
            </a:r>
            <a:r>
              <a:rPr lang="hu-HU" dirty="0" smtClean="0"/>
              <a:t>a KDE az </a:t>
            </a:r>
            <a:r>
              <a:rPr lang="hu-HU" dirty="0"/>
              <a:t>„elbonyolított részletek” híve, addig </a:t>
            </a:r>
            <a:r>
              <a:rPr lang="hu-HU" dirty="0" smtClean="0"/>
              <a:t>a GNOME filozófiája </a:t>
            </a:r>
            <a:r>
              <a:rPr lang="hu-HU" dirty="0"/>
              <a:t>az egyszerűségre épül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GNOME…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42492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 idx="4294967295"/>
          </p:nvPr>
        </p:nvSpPr>
        <p:spPr>
          <a:xfrm>
            <a:off x="2051720" y="65760"/>
            <a:ext cx="8229600" cy="1252537"/>
          </a:xfrm>
        </p:spPr>
        <p:txBody>
          <a:bodyPr/>
          <a:lstStyle/>
          <a:p>
            <a:r>
              <a:rPr lang="hu-HU" dirty="0" smtClean="0"/>
              <a:t>…és felülete</a:t>
            </a:r>
            <a:endParaRPr lang="hu-HU" dirty="0"/>
          </a:p>
        </p:txBody>
      </p:sp>
      <p:pic>
        <p:nvPicPr>
          <p:cNvPr id="2050" name="Picture 2" descr="C:\Users\death\Pictures\gno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92416"/>
            <a:ext cx="8424936" cy="526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91153189"/>
              </p:ext>
            </p:extLst>
          </p:nvPr>
        </p:nvGraphicFramePr>
        <p:xfrm>
          <a:off x="2771800" y="1484784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07869041"/>
              </p:ext>
            </p:extLst>
          </p:nvPr>
        </p:nvGraphicFramePr>
        <p:xfrm>
          <a:off x="2915816" y="6237312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31781965"/>
              </p:ext>
            </p:extLst>
          </p:nvPr>
        </p:nvGraphicFramePr>
        <p:xfrm>
          <a:off x="3923928" y="3957735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904533620"/>
              </p:ext>
            </p:extLst>
          </p:nvPr>
        </p:nvGraphicFramePr>
        <p:xfrm>
          <a:off x="683568" y="3284984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5076056" y="1844824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Szinte minden elem hasonlít a Windowsban megszokotthoz.</a:t>
            </a:r>
            <a:br>
              <a:rPr lang="hu-HU" dirty="0" smtClean="0">
                <a:solidFill>
                  <a:srgbClr val="FF0000"/>
                </a:solidFill>
              </a:rPr>
            </a:br>
            <a:r>
              <a:rPr lang="hu-HU" dirty="0" smtClean="0">
                <a:solidFill>
                  <a:srgbClr val="FF0000"/>
                </a:solidFill>
              </a:rPr>
              <a:t>Különlegesség a 4 db asztal, jobbra lent, és a „tálcák” másfajta elrendezése.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>
          <a:xfrm>
            <a:off x="281253" y="44624"/>
            <a:ext cx="3786691" cy="176485"/>
          </a:xfrm>
        </p:spPr>
        <p:txBody>
          <a:bodyPr/>
          <a:lstStyle/>
          <a:p>
            <a:pPr algn="l"/>
            <a:r>
              <a:rPr lang="hu-HU" dirty="0" smtClean="0"/>
              <a:t>készítette: Hosszú Gábor, HOGSABI.ELTE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9450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  <p:bldGraphic spid="9" grpId="0">
        <p:bldAsOne/>
      </p:bldGraphic>
      <p:bldGraphic spid="10" grpId="0">
        <p:bldAsOne/>
      </p:bldGraphic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83568" y="2636912"/>
            <a:ext cx="7408333" cy="3450696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/>
              <a:t>A könnyű, gyors, energia- és erőforrás-takarékos asztali munkakörnyezetek is eléggé elterjedtek.</a:t>
            </a:r>
          </a:p>
          <a:p>
            <a:pPr algn="just"/>
            <a:r>
              <a:rPr lang="hu-HU" dirty="0" smtClean="0"/>
              <a:t>„Grafikájuk is ott van a toppon”</a:t>
            </a:r>
          </a:p>
          <a:p>
            <a:pPr algn="just"/>
            <a:r>
              <a:rPr lang="hu-HU" dirty="0" smtClean="0"/>
              <a:t>Az </a:t>
            </a:r>
            <a:r>
              <a:rPr lang="hu-HU" dirty="0" err="1" smtClean="0"/>
              <a:t>Xfce</a:t>
            </a:r>
            <a:r>
              <a:rPr lang="hu-HU" dirty="0" smtClean="0"/>
              <a:t> a GNOME „kistestvére”</a:t>
            </a:r>
          </a:p>
          <a:p>
            <a:pPr algn="just"/>
            <a:r>
              <a:rPr lang="hu-HU" dirty="0" smtClean="0"/>
              <a:t>Az LXDE a „pehelysúlyú” rendszer</a:t>
            </a:r>
          </a:p>
          <a:p>
            <a:pPr marL="0" indent="0" algn="just">
              <a:spcBef>
                <a:spcPts val="2400"/>
              </a:spcBef>
              <a:buNone/>
            </a:pPr>
            <a:r>
              <a:rPr lang="hu-HU" sz="1600" dirty="0" smtClean="0"/>
              <a:t>Megjegyzés: Linuxunkon több rendszert is használhatunk párhuzamosan / több rendszer is lehet telepítve.</a:t>
            </a:r>
            <a:endParaRPr lang="hu-HU" sz="160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Egyéb rendszerek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30203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 idx="4294967295"/>
          </p:nvPr>
        </p:nvSpPr>
        <p:spPr>
          <a:xfrm>
            <a:off x="2051720" y="65760"/>
            <a:ext cx="8229600" cy="1252537"/>
          </a:xfrm>
        </p:spPr>
        <p:txBody>
          <a:bodyPr/>
          <a:lstStyle/>
          <a:p>
            <a:r>
              <a:rPr lang="hu-HU" dirty="0" smtClean="0"/>
              <a:t>…és felületük</a:t>
            </a:r>
            <a:endParaRPr lang="hu-HU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35082489"/>
              </p:ext>
            </p:extLst>
          </p:nvPr>
        </p:nvGraphicFramePr>
        <p:xfrm>
          <a:off x="2771800" y="1484784"/>
          <a:ext cx="1224136" cy="53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5076056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Felületük hasonló.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death\Pictures\xfce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704522" cy="3528392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eath\Pictures\pud-lxde-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36347"/>
            <a:ext cx="5359673" cy="334979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>
          <a:xfrm>
            <a:off x="281253" y="44624"/>
            <a:ext cx="3786691" cy="176485"/>
          </a:xfrm>
        </p:spPr>
        <p:txBody>
          <a:bodyPr/>
          <a:lstStyle/>
          <a:p>
            <a:pPr algn="l"/>
            <a:r>
              <a:rPr lang="hu-HU" dirty="0" smtClean="0"/>
              <a:t>készítette: Hosszú Gábor, HOGSABI.ELTE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31419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Felmérés (2007, </a:t>
            </a:r>
            <a:r>
              <a:rPr lang="hu-HU" dirty="0" err="1" smtClean="0"/>
              <a:t>Desktoplinux.com</a:t>
            </a:r>
            <a:r>
              <a:rPr lang="hu-HU" dirty="0" smtClean="0"/>
              <a:t>)</a:t>
            </a:r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283453"/>
              </p:ext>
            </p:extLst>
          </p:nvPr>
        </p:nvGraphicFramePr>
        <p:xfrm>
          <a:off x="251520" y="2420888"/>
          <a:ext cx="805693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61676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Linux „GUI” –k előnyei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2708920"/>
            <a:ext cx="7408333" cy="3450696"/>
          </a:xfrm>
        </p:spPr>
        <p:txBody>
          <a:bodyPr/>
          <a:lstStyle/>
          <a:p>
            <a:r>
              <a:rPr lang="hu-HU" dirty="0" smtClean="0"/>
              <a:t>Nagyfokú átjárhatóság, elmosódó határok, egyszerre több használható, programjaik kompatibilisek.</a:t>
            </a:r>
          </a:p>
          <a:p>
            <a:r>
              <a:rPr lang="hu-HU" dirty="0" smtClean="0"/>
              <a:t>Szépek, testreszabhatóak, még szebbé tehetőek, kompozit kezelőkkel „effektezhetőek”, megfelelnek a felhasználók és a kor elvárásainak.</a:t>
            </a:r>
          </a:p>
          <a:p>
            <a:r>
              <a:rPr lang="hu-HU" dirty="0" smtClean="0"/>
              <a:t>Hatékonyak, erőforrásigényük nem annyira nagy.</a:t>
            </a:r>
          </a:p>
          <a:p>
            <a:r>
              <a:rPr lang="hu-HU" dirty="0" smtClean="0"/>
              <a:t>Folyamatosan fejlődnek, nagy közösség áll mögöttük.</a:t>
            </a:r>
          </a:p>
          <a:p>
            <a:r>
              <a:rPr lang="hu-HU" dirty="0" smtClean="0"/>
              <a:t>Ingyenesek.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80055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Linux GUI 2010</a:t>
            </a:r>
            <a:endParaRPr lang="hu-HU" dirty="0"/>
          </a:p>
        </p:txBody>
      </p:sp>
      <p:pic>
        <p:nvPicPr>
          <p:cNvPr id="5122" name="Picture 2" descr="C:\Users\death\Pictures\3698343700_131ae8f7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463"/>
            <a:ext cx="5328592" cy="42628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6078135" y="2654383"/>
            <a:ext cx="26917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hu-H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Compiz</a:t>
            </a:r>
            <a:r>
              <a:rPr lang="hu-H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hu-H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Fusion</a:t>
            </a:r>
            <a:endParaRPr lang="hu-H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45059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http://www.wikipedia.hu</a:t>
            </a:r>
          </a:p>
          <a:p>
            <a:r>
              <a:rPr lang="hu-HU" dirty="0"/>
              <a:t>http://www.wikipedia.org</a:t>
            </a:r>
          </a:p>
          <a:p>
            <a:r>
              <a:rPr lang="hu-HU" dirty="0"/>
              <a:t>http://www.desktoplinux.com</a:t>
            </a:r>
          </a:p>
          <a:p>
            <a:r>
              <a:rPr lang="hu-HU" dirty="0"/>
              <a:t>http://krono.inaplo.hu</a:t>
            </a:r>
          </a:p>
          <a:p>
            <a:r>
              <a:rPr lang="hu-HU" dirty="0"/>
              <a:t>http://www.ubuntu.hu</a:t>
            </a:r>
          </a:p>
          <a:p>
            <a:r>
              <a:rPr lang="hu-HU" dirty="0"/>
              <a:t>http://www.vanemery.com/Linux/XoverSSH/GUI-History.html</a:t>
            </a:r>
          </a:p>
          <a:p>
            <a:r>
              <a:rPr lang="hu-HU" dirty="0"/>
              <a:t>http://toastytech.com/guis/index.html</a:t>
            </a:r>
          </a:p>
          <a:p>
            <a:r>
              <a:rPr lang="hu-HU" dirty="0"/>
              <a:t>http://www.mimi.hu</a:t>
            </a:r>
          </a:p>
          <a:p>
            <a:r>
              <a:rPr lang="hu-HU" dirty="0"/>
              <a:t>http://www.gnome.org</a:t>
            </a:r>
          </a:p>
          <a:p>
            <a:r>
              <a:rPr lang="hu-HU" dirty="0"/>
              <a:t>http://www.kde.org</a:t>
            </a:r>
          </a:p>
          <a:p>
            <a:r>
              <a:rPr lang="hu-HU" dirty="0"/>
              <a:t>http://www.hup.hu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Felhasznált irodalom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54759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780108"/>
          </a:xfrm>
        </p:spPr>
        <p:txBody>
          <a:bodyPr/>
          <a:lstStyle/>
          <a:p>
            <a:r>
              <a:rPr lang="hu-HU" sz="6000" b="1" dirty="0" smtClean="0"/>
              <a:t>Vége</a:t>
            </a:r>
            <a:endParaRPr lang="hu-HU" sz="6000" b="1" dirty="0"/>
          </a:p>
        </p:txBody>
      </p:sp>
      <p:sp>
        <p:nvSpPr>
          <p:cNvPr id="8" name="Alcím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készítette: Hosszú Gábor, HOGSABI.ELTE</a:t>
            </a:r>
            <a:endParaRPr lang="hu-HU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1B369-D4B6-4696-8ACC-BEBCBCD2B2D2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2008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ullám">
  <a:themeElements>
    <a:clrScheme name="Hullá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Hullá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179</TotalTime>
  <Words>864</Words>
  <Application>Microsoft Office PowerPoint</Application>
  <PresentationFormat>Diavetítés a képernyőre (4:3 oldalarány)</PresentationFormat>
  <Paragraphs>126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18</vt:i4>
      </vt:variant>
    </vt:vector>
  </HeadingPairs>
  <TitlesOfParts>
    <vt:vector size="20" baseType="lpstr">
      <vt:lpstr>Hullám</vt:lpstr>
      <vt:lpstr>Egyéni tervezés</vt:lpstr>
      <vt:lpstr>Grafikus felhasználói felületek</vt:lpstr>
      <vt:lpstr>Bevezető</vt:lpstr>
      <vt:lpstr>Felhasználói felületek típusai</vt:lpstr>
      <vt:lpstr>A GUI (grafikus felhasználói felület)</vt:lpstr>
      <vt:lpstr>A Linux története („GUI szemszögből”)</vt:lpstr>
      <vt:lpstr>A „Linux GUI”</vt:lpstr>
      <vt:lpstr>Az asztali munkakörnyezet</vt:lpstr>
      <vt:lpstr>A KDE…</vt:lpstr>
      <vt:lpstr>…és felülete</vt:lpstr>
      <vt:lpstr>A GNOME…</vt:lpstr>
      <vt:lpstr>…és felülete</vt:lpstr>
      <vt:lpstr>Egyéb rendszerek</vt:lpstr>
      <vt:lpstr>…és felületük</vt:lpstr>
      <vt:lpstr>Felmérés (2007, Desktoplinux.com)</vt:lpstr>
      <vt:lpstr>Linux „GUI” –k előnyei</vt:lpstr>
      <vt:lpstr>Linux GUI 2010</vt:lpstr>
      <vt:lpstr>Felhasznált irodalom</vt:lpstr>
      <vt:lpstr>Vége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Grafikus felhasználói felületek</dc:title>
  <dc:creator>death</dc:creator>
  <cp:lastModifiedBy>death</cp:lastModifiedBy>
  <cp:revision>35</cp:revision>
  <dcterms:created xsi:type="dcterms:W3CDTF">2010-10-20T20:20:39Z</dcterms:created>
  <dcterms:modified xsi:type="dcterms:W3CDTF">2010-10-24T13:55:13Z</dcterms:modified>
</cp:coreProperties>
</file>