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67" r:id="rId2"/>
    <p:sldId id="272" r:id="rId3"/>
    <p:sldId id="283" r:id="rId4"/>
    <p:sldId id="285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56" r:id="rId15"/>
    <p:sldId id="258" r:id="rId16"/>
    <p:sldId id="257" r:id="rId17"/>
    <p:sldId id="260" r:id="rId18"/>
    <p:sldId id="289" r:id="rId19"/>
    <p:sldId id="284" r:id="rId20"/>
    <p:sldId id="268" r:id="rId21"/>
    <p:sldId id="286" r:id="rId22"/>
    <p:sldId id="271" r:id="rId23"/>
    <p:sldId id="269" r:id="rId24"/>
    <p:sldId id="270" r:id="rId25"/>
    <p:sldId id="262" r:id="rId26"/>
    <p:sldId id="261" r:id="rId27"/>
    <p:sldId id="263" r:id="rId28"/>
    <p:sldId id="259" r:id="rId29"/>
    <p:sldId id="266" r:id="rId30"/>
    <p:sldId id="264" r:id="rId31"/>
    <p:sldId id="265" r:id="rId32"/>
    <p:sldId id="287" r:id="rId33"/>
    <p:sldId id="290" r:id="rId34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EC61C-F6F8-40D2-A69E-C84C91571B7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56E51E-F157-4279-833D-7C912EA272BB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hu-HU" smtClean="0"/>
              <a:t>„kriminalisztikai polihisztor”, fényképezéssel, írás-szakértéssel is foglalkozott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91EA6FA-F6D7-4265-AA1F-30A31C693079}" type="slidenum">
              <a:rPr lang="hu-HU" smtClean="0"/>
              <a:pPr>
                <a:defRPr/>
              </a:pPr>
              <a:t>2</a:t>
            </a:fld>
            <a:endParaRPr lang="hu-H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Július-augusztusban a csendőrség</a:t>
            </a:r>
            <a:r>
              <a:rPr lang="hu-HU" baseline="0" dirty="0" smtClean="0"/>
              <a:t> tömegesen tartóztat le  cigányokat az egész országban. A csendőrök kíméletlenül bántak az elfogott cigányokkal.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20</a:t>
            </a:fld>
            <a:endParaRPr lang="hu-H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22</a:t>
            </a:fld>
            <a:endParaRPr lang="hu-H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Ugyanakkor az elfogott cigányok tömegesen vágták le az ujjaikat, ujjperceiket, ill. távolították el drasztikus módon a bőrt az ujjhegyükről, mert azt hitték így el</a:t>
            </a:r>
            <a:r>
              <a:rPr lang="hu-HU" baseline="0" dirty="0" smtClean="0"/>
              <a:t> tudják távolítani az ujjlenyomataikat. Az ujjlenyomatot, mint az azonosítás eszközét a rendőrség már ismerte, de eddig csak nevet változtatott személyek azonosítására használta.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24</a:t>
            </a:fld>
            <a:endParaRPr lang="hu-H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Július-augusztusban a csendőrség</a:t>
            </a:r>
            <a:r>
              <a:rPr lang="hu-HU" baseline="0" dirty="0" smtClean="0"/>
              <a:t> tömegesen tartóztat le  cigányokat az egész országban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26</a:t>
            </a:fld>
            <a:endParaRPr lang="hu-H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Elfogásakor rálőtt az őt elfogni</a:t>
            </a:r>
            <a:r>
              <a:rPr lang="hu-HU" baseline="0" dirty="0" smtClean="0"/>
              <a:t> próbáló csendőrtisztre, beismerő vallomást tett, amelyet később erőszakra hivatkozva visszavont és azt állította, hogy „sohasem volt fegyver a kezében”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27</a:t>
            </a:fld>
            <a:endParaRPr lang="hu-H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Diakép hely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Jegyzetek helye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hu-HU" smtClean="0"/>
              <a:t>Galton 1893-ban. A szöveges személyleírással kiegészített arcképeket nevezte Bertillon "beszélő portrénak". 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49A475E-F3F7-47BF-8E75-5CB4F1361F4E}" type="slidenum">
              <a:rPr lang="hu-HU" smtClean="0"/>
              <a:pPr>
                <a:defRPr/>
              </a:pPr>
              <a:t>5</a:t>
            </a:fld>
            <a:endParaRPr lang="hu-H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~ </a:t>
            </a:r>
            <a:r>
              <a:rPr lang="hu-HU" dirty="0" err="1" smtClean="0"/>
              <a:t>a</a:t>
            </a:r>
            <a:r>
              <a:rPr lang="hu-HU" dirty="0" smtClean="0"/>
              <a:t> kriminalisztikának az az ága, amely az</a:t>
            </a:r>
            <a:r>
              <a:rPr lang="hu-HU" baseline="0" dirty="0" smtClean="0"/>
              <a:t> ujjak és a tenyér bőrfelszínén található bőrfodorszál rajzolatok nyomainak és lenyomatainak kriminalisztikai vizsgálatával foglalkozik.</a:t>
            </a:r>
            <a:r>
              <a:rPr lang="hu-HU" dirty="0" smtClean="0"/>
              <a:t> 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6</a:t>
            </a:fld>
            <a:endParaRPr lang="hu-H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1858-ban Indiában William </a:t>
            </a:r>
            <a:r>
              <a:rPr lang="hu-HU" dirty="0" err="1" smtClean="0"/>
              <a:t>Herschel</a:t>
            </a:r>
            <a:r>
              <a:rPr lang="hu-HU" dirty="0" smtClean="0"/>
              <a:t> brit gyarmati</a:t>
            </a:r>
            <a:r>
              <a:rPr lang="hu-HU" baseline="0" dirty="0" smtClean="0"/>
              <a:t> tisztviselő már bevezette az írástudatlan lakosság körében az aláírások helyettesítésére.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7</a:t>
            </a:fld>
            <a:endParaRPr lang="hu-H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 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9</a:t>
            </a:fld>
            <a:endParaRPr lang="hu-H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10 ujjas rendszert mára felváltotta</a:t>
            </a:r>
            <a:r>
              <a:rPr lang="hu-HU" baseline="0" dirty="0" smtClean="0"/>
              <a:t> az egyujjas </a:t>
            </a:r>
            <a:r>
              <a:rPr lang="hu-HU" baseline="0" dirty="0" err="1" smtClean="0"/>
              <a:t>monodaktiloszkópiai</a:t>
            </a:r>
            <a:r>
              <a:rPr lang="hu-HU" baseline="0" dirty="0" smtClean="0"/>
              <a:t> nyilvántartás AFIS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13</a:t>
            </a:fld>
            <a:endParaRPr lang="hu-H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Ma Dánszentmiklós, a csárda Dánszentmiklós és Albertirsa között volt </a:t>
            </a:r>
            <a:r>
              <a:rPr lang="hu-HU" err="1" smtClean="0"/>
              <a:t>Bp-től</a:t>
            </a:r>
            <a:r>
              <a:rPr lang="hu-HU" smtClean="0"/>
              <a:t> 60 </a:t>
            </a:r>
            <a:r>
              <a:rPr lang="hu-HU" dirty="0" smtClean="0"/>
              <a:t>km-re.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14</a:t>
            </a:fld>
            <a:endParaRPr lang="hu-H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 leégett </a:t>
            </a:r>
            <a:r>
              <a:rPr lang="hu-HU" dirty="0" err="1" smtClean="0"/>
              <a:t>dánosi</a:t>
            </a:r>
            <a:r>
              <a:rPr lang="hu-HU" dirty="0" smtClean="0"/>
              <a:t> csárda. Kb. este</a:t>
            </a:r>
            <a:r>
              <a:rPr lang="hu-HU" baseline="0" dirty="0" smtClean="0"/>
              <a:t> 9 és 10 között történt. Az áldozatok: </a:t>
            </a:r>
            <a:r>
              <a:rPr lang="hu-H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Szarvas István, Szarvasné </a:t>
            </a:r>
            <a:r>
              <a:rPr lang="hu-H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Vrana</a:t>
            </a:r>
            <a:r>
              <a:rPr lang="hu-H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Julianna, Szarvas Teréz</a:t>
            </a:r>
            <a:r>
              <a:rPr lang="hu-H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hu-H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és </a:t>
            </a:r>
            <a:r>
              <a:rPr lang="hu-H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Tabányi</a:t>
            </a:r>
            <a:r>
              <a:rPr lang="hu-H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Pál. 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16</a:t>
            </a:fld>
            <a:endParaRPr lang="hu-H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hu-HU" dirty="0" smtClean="0"/>
              <a:t>Az</a:t>
            </a:r>
            <a:r>
              <a:rPr lang="hu-HU" baseline="0" dirty="0" smtClean="0"/>
              <a:t> </a:t>
            </a:r>
            <a:r>
              <a:rPr lang="hu-HU" dirty="0" smtClean="0"/>
              <a:t>ujjnyom egy poháron volt.</a:t>
            </a:r>
            <a:r>
              <a:rPr lang="hu-HU" baseline="0" dirty="0" smtClean="0"/>
              <a:t> A nyomozásban részt vett 4 Budapestről érkezett detektív is.</a:t>
            </a:r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56E51E-F157-4279-833D-7C912EA272BB}" type="slidenum">
              <a:rPr lang="hu-HU" smtClean="0"/>
              <a:pPr/>
              <a:t>17</a:t>
            </a:fld>
            <a:endParaRPr lang="hu-H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Alcím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u-HU" smtClean="0"/>
              <a:t>Alcím mintájának szerkesztése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u-HU" smtClean="0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smtClean="0"/>
              <a:t>Mintacím szerkesztése</a:t>
            </a:r>
            <a:endParaRPr lang="hu-HU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smtClean="0"/>
              <a:t>Mintaszöveg szerkesztése</a:t>
            </a:r>
          </a:p>
          <a:p>
            <a:pPr lvl="1"/>
            <a:r>
              <a:rPr lang="hu-HU" smtClean="0"/>
              <a:t>Második szint</a:t>
            </a:r>
          </a:p>
          <a:p>
            <a:pPr lvl="2"/>
            <a:r>
              <a:rPr lang="hu-HU" smtClean="0"/>
              <a:t>Harmadik szint</a:t>
            </a:r>
          </a:p>
          <a:p>
            <a:pPr lvl="3"/>
            <a:r>
              <a:rPr lang="hu-HU" smtClean="0"/>
              <a:t>Negyedik szint</a:t>
            </a:r>
          </a:p>
          <a:p>
            <a:pPr lvl="4"/>
            <a:r>
              <a:rPr lang="hu-HU" smtClean="0"/>
              <a:t>Ötödik szint</a:t>
            </a:r>
            <a:endParaRPr lang="hu-HU"/>
          </a:p>
        </p:txBody>
      </p:sp>
      <p:sp>
        <p:nvSpPr>
          <p:cNvPr id="4" name="Dátum hely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14D50-FE90-407A-B12F-F81469824A26}" type="datetimeFigureOut">
              <a:rPr lang="hu-HU" smtClean="0"/>
              <a:pPr/>
              <a:t>2012.10.12.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8628D-78CD-44ED-BC95-270CDF8780AE}" type="slidenum">
              <a:rPr lang="hu-HU" smtClean="0"/>
              <a:pPr/>
              <a:t>‹#›</a:t>
            </a:fld>
            <a:endParaRPr 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hu-HU" b="1" dirty="0" err="1" smtClean="0"/>
              <a:t>Krimináltechnika</a:t>
            </a:r>
            <a:r>
              <a:rPr lang="hu-HU" b="1" dirty="0" smtClean="0"/>
              <a:t> II.</a:t>
            </a:r>
            <a:endParaRPr lang="hu-HU" b="1" dirty="0"/>
          </a:p>
        </p:txBody>
      </p:sp>
      <p:pic>
        <p:nvPicPr>
          <p:cNvPr id="4" name="Tartalom helye 3" descr="hand_with_magni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748308"/>
            <a:ext cx="8208912" cy="4705028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3008313" cy="958428"/>
          </a:xfrm>
          <a:solidFill>
            <a:schemeClr val="bg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pPr algn="ctr"/>
            <a:r>
              <a:rPr lang="hu-HU" dirty="0" err="1" smtClean="0"/>
              <a:t>Galton-Henry</a:t>
            </a:r>
            <a:r>
              <a:rPr lang="hu-HU" dirty="0" smtClean="0"/>
              <a:t> féle tízujjas  daktiloszkópiai nyilvántartási rendszer (1897)</a:t>
            </a:r>
            <a:endParaRPr lang="hu-HU" dirty="0"/>
          </a:p>
        </p:txBody>
      </p:sp>
      <p:pic>
        <p:nvPicPr>
          <p:cNvPr id="5" name="Tartalom helye 4" descr="minucia typ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30637" y="332656"/>
            <a:ext cx="4600575" cy="5760639"/>
          </a:xfrm>
          <a:ln>
            <a:solidFill>
              <a:schemeClr val="tx1"/>
            </a:solidFill>
          </a:ln>
        </p:spPr>
      </p:pic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916832"/>
            <a:ext cx="3008313" cy="3312368"/>
          </a:xfrm>
          <a:solidFill>
            <a:schemeClr val="bg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hu-HU" sz="2000" b="1" dirty="0" smtClean="0"/>
              <a:t> először Brit-Indiában</a:t>
            </a:r>
          </a:p>
          <a:p>
            <a:pPr>
              <a:buFont typeface="Arial" pitchFamily="34" charset="0"/>
              <a:buChar char="•"/>
            </a:pPr>
            <a:r>
              <a:rPr lang="hu-HU" sz="2000" b="1" dirty="0" smtClean="0"/>
              <a:t> kis változtatásokkal még ma is használják </a:t>
            </a:r>
          </a:p>
          <a:p>
            <a:pPr>
              <a:buFont typeface="Arial" pitchFamily="34" charset="0"/>
              <a:buChar char="•"/>
            </a:pPr>
            <a:r>
              <a:rPr lang="hu-HU" sz="2000" b="1" dirty="0" smtClean="0"/>
              <a:t> rövid idő alatt nemzetközileg elfogadottá vált</a:t>
            </a:r>
          </a:p>
          <a:p>
            <a:pPr>
              <a:buFont typeface="Arial" pitchFamily="34" charset="0"/>
              <a:buChar char="•"/>
            </a:pPr>
            <a:r>
              <a:rPr lang="hu-HU" sz="2000" b="1" dirty="0" smtClean="0"/>
              <a:t> kezdetben több helyen </a:t>
            </a:r>
            <a:r>
              <a:rPr lang="hu-HU" sz="2000" b="1" dirty="0" err="1" smtClean="0"/>
              <a:t>Bertillon</a:t>
            </a:r>
            <a:r>
              <a:rPr lang="hu-HU" sz="2000" b="1" dirty="0" smtClean="0"/>
              <a:t> rendszerével együtt használták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>
              <a:buFont typeface="Arial" pitchFamily="34" charset="0"/>
              <a:buChar char="•"/>
            </a:pPr>
            <a:endParaRPr lang="hu-H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lapsz11013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404664"/>
            <a:ext cx="7992888" cy="590465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hu-HU" b="1" dirty="0" smtClean="0"/>
              <a:t>A daktiloszkópia alapelvei</a:t>
            </a:r>
            <a:endParaRPr lang="hu-HU" b="1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48879"/>
          </a:xfrm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hu-HU" b="1" dirty="0" smtClean="0"/>
              <a:t>Az egyediség törvényszerűsége</a:t>
            </a:r>
          </a:p>
          <a:p>
            <a:r>
              <a:rPr lang="hu-HU" b="1" dirty="0" smtClean="0"/>
              <a:t>Az állandóság ténye</a:t>
            </a:r>
          </a:p>
          <a:p>
            <a:r>
              <a:rPr lang="hu-HU" b="1" dirty="0" smtClean="0"/>
              <a:t>A rendszerezhetőség  lehetősége</a:t>
            </a:r>
          </a:p>
          <a:p>
            <a:r>
              <a:rPr lang="hu-HU" b="1" dirty="0" smtClean="0"/>
              <a:t>A könnyű leképezhetőség kérdése</a:t>
            </a:r>
            <a:endParaRPr lang="hu-HU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hu-HU" sz="3200" b="1" dirty="0" smtClean="0"/>
              <a:t>Az alapelv változatlan a technika…</a:t>
            </a:r>
            <a:endParaRPr lang="hu-HU" sz="3200" b="1" dirty="0"/>
          </a:p>
        </p:txBody>
      </p:sp>
      <p:pic>
        <p:nvPicPr>
          <p:cNvPr id="5" name="Tartalom helye 4" descr="ujjlenyomat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628800"/>
            <a:ext cx="3604749" cy="4565104"/>
          </a:xfrm>
          <a:ln>
            <a:solidFill>
              <a:schemeClr val="tx1"/>
            </a:solidFill>
          </a:ln>
        </p:spPr>
      </p:pic>
      <p:pic>
        <p:nvPicPr>
          <p:cNvPr id="6" name="Tartalom helye 5" descr="231006fingerprints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572000" y="1628800"/>
            <a:ext cx="4038600" cy="4536504"/>
          </a:xfrm>
          <a:ln w="28575">
            <a:solidFill>
              <a:schemeClr val="tx1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ím 3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hu-HU" sz="3200" b="1" dirty="0" smtClean="0">
                <a:latin typeface="Baskerville Old Face" pitchFamily="18" charset="0"/>
              </a:rPr>
              <a:t>A daktiloszkópia első hazai alkalmazása:</a:t>
            </a:r>
            <a:br>
              <a:rPr lang="hu-HU" sz="3200" b="1" dirty="0" smtClean="0">
                <a:latin typeface="Baskerville Old Face" pitchFamily="18" charset="0"/>
              </a:rPr>
            </a:br>
            <a:r>
              <a:rPr lang="hu-HU" sz="3200" b="1" dirty="0" smtClean="0">
                <a:latin typeface="Baskerville Old Face" pitchFamily="18" charset="0"/>
              </a:rPr>
              <a:t>a </a:t>
            </a:r>
            <a:r>
              <a:rPr lang="hu-HU" sz="3200" b="1" dirty="0" err="1" smtClean="0">
                <a:latin typeface="Baskerville Old Face" pitchFamily="18" charset="0"/>
              </a:rPr>
              <a:t>dánosi</a:t>
            </a:r>
            <a:r>
              <a:rPr lang="hu-HU" sz="3200" b="1" dirty="0" smtClean="0">
                <a:latin typeface="Baskerville Old Face" pitchFamily="18" charset="0"/>
              </a:rPr>
              <a:t> rablógyilkosság 1907</a:t>
            </a:r>
            <a:endParaRPr lang="hu-HU" sz="3200" b="1" dirty="0">
              <a:latin typeface="Baskerville Old Face" pitchFamily="18" charset="0"/>
            </a:endParaRPr>
          </a:p>
        </p:txBody>
      </p:sp>
      <p:pic>
        <p:nvPicPr>
          <p:cNvPr id="9" name="Tartalom helye 8" descr="fingerprint-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91680" y="2229644"/>
            <a:ext cx="5832648" cy="35756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hu-HU" sz="3600" b="1" dirty="0" smtClean="0">
                <a:latin typeface="Baskerville Old Face" pitchFamily="18" charset="0"/>
              </a:rPr>
              <a:t>A </a:t>
            </a:r>
            <a:r>
              <a:rPr lang="hu-HU" sz="3600" b="1" dirty="0" err="1" smtClean="0">
                <a:latin typeface="Baskerville Old Face" pitchFamily="18" charset="0"/>
              </a:rPr>
              <a:t>dánosi</a:t>
            </a:r>
            <a:r>
              <a:rPr lang="hu-HU" sz="3600" b="1" dirty="0" smtClean="0">
                <a:latin typeface="Baskerville Old Face" pitchFamily="18" charset="0"/>
              </a:rPr>
              <a:t> csárda épülete</a:t>
            </a:r>
            <a:endParaRPr lang="hu-HU" sz="3600" b="1" dirty="0">
              <a:latin typeface="Baskerville Old Face" pitchFamily="18" charset="0"/>
            </a:endParaRPr>
          </a:p>
        </p:txBody>
      </p:sp>
      <p:pic>
        <p:nvPicPr>
          <p:cNvPr id="4" name="Tartalom helye 3" descr="a dánosi csárd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916832"/>
            <a:ext cx="7037530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hu-HU" b="1" dirty="0" smtClean="0">
                <a:latin typeface="Baskerville Old Face" pitchFamily="18" charset="0"/>
              </a:rPr>
              <a:t>Dános, 1907. július 19. –</a:t>
            </a:r>
            <a:r>
              <a:rPr lang="hu-HU" b="1" dirty="0" err="1" smtClean="0">
                <a:latin typeface="Baskerville Old Face" pitchFamily="18" charset="0"/>
              </a:rPr>
              <a:t>ről</a:t>
            </a:r>
            <a:r>
              <a:rPr lang="hu-HU" b="1" dirty="0" smtClean="0">
                <a:latin typeface="Baskerville Old Face" pitchFamily="18" charset="0"/>
              </a:rPr>
              <a:t> 20.-ra virradó éjjel</a:t>
            </a:r>
            <a:endParaRPr lang="hu-HU" b="1" dirty="0">
              <a:latin typeface="Baskerville Old Face" pitchFamily="18" charset="0"/>
            </a:endParaRPr>
          </a:p>
        </p:txBody>
      </p:sp>
      <p:pic>
        <p:nvPicPr>
          <p:cNvPr id="8" name="Tartalom helye 7" descr="12095_cigany-razzia-a_leegett_danosi_csard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988840"/>
            <a:ext cx="7848872" cy="39604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ím 5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effectLst>
            <a:innerShdw blurRad="63500" dist="50800" dir="18900000">
              <a:schemeClr val="tx1">
                <a:alpha val="50000"/>
              </a:scheme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hu-HU" b="1" u="sng" dirty="0" smtClean="0"/>
              <a:t>Tények</a:t>
            </a:r>
            <a:endParaRPr lang="hu-HU" b="1" u="sng" dirty="0"/>
          </a:p>
        </p:txBody>
      </p:sp>
      <p:sp>
        <p:nvSpPr>
          <p:cNvPr id="7" name="Tartalom helye 6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hu-HU" sz="2000" b="1" dirty="0"/>
              <a:t>A nyilvános boncolásra július 22-én került sor. Az újságok szerint százszámra tolongtak az emberek a leégett csárda </a:t>
            </a:r>
            <a:r>
              <a:rPr lang="hu-HU" sz="2000" b="1" dirty="0" smtClean="0"/>
              <a:t>előtt.</a:t>
            </a:r>
          </a:p>
          <a:p>
            <a:r>
              <a:rPr lang="hu-HU" sz="2000" b="1" dirty="0"/>
              <a:t>Szarvas Istvánt összeverték, </a:t>
            </a:r>
            <a:r>
              <a:rPr lang="hu-HU" sz="2000" b="1" dirty="0" smtClean="0"/>
              <a:t>fejét két baltacsapás érte és elvágták a torkát. </a:t>
            </a:r>
            <a:r>
              <a:rPr lang="hu-HU" sz="2000" b="1" dirty="0"/>
              <a:t>Feleségét megfojtották, </a:t>
            </a:r>
            <a:r>
              <a:rPr lang="hu-HU" sz="2000" b="1" dirty="0" err="1"/>
              <a:t>Tabányi</a:t>
            </a:r>
            <a:r>
              <a:rPr lang="hu-HU" sz="2000" b="1" dirty="0"/>
              <a:t> fejét szintén baltával hasították szét, továbbá mellkasában kétféle revolvergolyót is találtak</a:t>
            </a:r>
            <a:r>
              <a:rPr lang="hu-HU" sz="2000" b="1" dirty="0" smtClean="0"/>
              <a:t>.</a:t>
            </a:r>
          </a:p>
          <a:p>
            <a:r>
              <a:rPr lang="hu-HU" sz="2000" b="1" dirty="0"/>
              <a:t>A legnagyobb felháborodást kétségkívül a még csak 18 éves Szarvas Teréz boncolásának eredménye okozta, hiszen az orvosok megállapították, hogy „még életében megbecstelenítették, azután elvágták a torkát</a:t>
            </a:r>
            <a:r>
              <a:rPr lang="hu-HU" sz="2000" b="1" dirty="0" smtClean="0"/>
              <a:t>”.</a:t>
            </a:r>
          </a:p>
          <a:p>
            <a:r>
              <a:rPr lang="hu-HU" sz="2000" b="1" dirty="0" smtClean="0"/>
              <a:t>A helyszínen az ajtókat, bútorokat baltával szétverték, találtak azonban egy kést, egy fülbevalót, és egy használható ujjlenyomatot.</a:t>
            </a:r>
          </a:p>
          <a:p>
            <a:r>
              <a:rPr lang="hu-HU" sz="2000" b="1" dirty="0" smtClean="0"/>
              <a:t>A gyanú szinte rögtön a környéken tartózkodó vándorcigányokra terelődött.</a:t>
            </a:r>
            <a:endParaRPr lang="hu-HU" sz="20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 descr="Szarvas sí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285728"/>
            <a:ext cx="4286280" cy="6286544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 descr="detektívjelvén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63688" y="908720"/>
            <a:ext cx="5688632" cy="5112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 eaLnBrk="1" hangingPunct="1">
              <a:defRPr/>
            </a:pPr>
            <a:r>
              <a:rPr lang="hu-HU" dirty="0" smtClean="0"/>
              <a:t>A kriminalisztikai személyazonosítás előzményei</a:t>
            </a:r>
            <a:endParaRPr lang="hu-HU" dirty="0"/>
          </a:p>
        </p:txBody>
      </p:sp>
      <p:pic>
        <p:nvPicPr>
          <p:cNvPr id="3075" name="Tartalom helye 4" descr="Alfonz Bertillon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23928" y="188640"/>
            <a:ext cx="4824413" cy="5759450"/>
          </a:xfrm>
          <a:ln>
            <a:solidFill>
              <a:schemeClr val="tx2">
                <a:lumMod val="20000"/>
                <a:lumOff val="80000"/>
              </a:schemeClr>
            </a:solidFill>
          </a:ln>
        </p:spPr>
      </p:pic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916832"/>
            <a:ext cx="3008313" cy="4608512"/>
          </a:xfr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eaLnBrk="1" hangingPunct="1">
              <a:buFont typeface="Arial" pitchFamily="34" charset="0"/>
              <a:buChar char="•"/>
              <a:defRPr/>
            </a:pPr>
            <a:r>
              <a:rPr lang="hu-HU" sz="2400" dirty="0" smtClean="0"/>
              <a:t> </a:t>
            </a:r>
            <a:r>
              <a:rPr lang="hu-HU" sz="2000" b="1" dirty="0" smtClean="0"/>
              <a:t>„már az ókorban is…”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hu-HU" sz="2000" b="1" dirty="0" smtClean="0"/>
              <a:t> </a:t>
            </a:r>
            <a:r>
              <a:rPr lang="hu-HU" sz="2000" b="1" u="sng" dirty="0" err="1" smtClean="0"/>
              <a:t>Alphonse</a:t>
            </a:r>
            <a:r>
              <a:rPr lang="hu-HU" sz="2000" b="1" u="sng" dirty="0" smtClean="0"/>
              <a:t> </a:t>
            </a:r>
            <a:r>
              <a:rPr lang="hu-HU" sz="2000" b="1" u="sng" dirty="0" err="1" smtClean="0"/>
              <a:t>Bertillon</a:t>
            </a:r>
            <a:endParaRPr lang="hu-HU" sz="2000" b="1" u="sng" dirty="0" smtClean="0"/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hu-HU" sz="2000" b="1" dirty="0" smtClean="0"/>
              <a:t> </a:t>
            </a:r>
            <a:r>
              <a:rPr lang="hu-HU" sz="2000" b="1" dirty="0" err="1" smtClean="0"/>
              <a:t>Bertillon</a:t>
            </a:r>
            <a:r>
              <a:rPr lang="hu-HU" sz="2000" b="1" dirty="0" smtClean="0"/>
              <a:t> módszerének kiindulópontja, hogy az ember csontváza 20 éves kora után alig változik és méreteit olyan aránykombinációk jellemzik, amelyek egyedi sajátosságok. Ennek alapján dolgozta ki mérési módszerét. </a:t>
            </a:r>
          </a:p>
          <a:p>
            <a:pPr eaLnBrk="1" hangingPunct="1">
              <a:defRPr/>
            </a:pPr>
            <a:endParaRPr lang="hu-HU" sz="2400" b="1" dirty="0"/>
          </a:p>
        </p:txBody>
      </p:sp>
      <p:sp>
        <p:nvSpPr>
          <p:cNvPr id="5" name="Szövegdoboz 4"/>
          <p:cNvSpPr txBox="1"/>
          <p:nvPr/>
        </p:nvSpPr>
        <p:spPr>
          <a:xfrm>
            <a:off x="5220072" y="6093297"/>
            <a:ext cx="2304256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>
            <a:spAutoFit/>
          </a:bodyPr>
          <a:lstStyle/>
          <a:p>
            <a:pPr algn="ctr"/>
            <a:r>
              <a:rPr lang="hu-HU" b="1" smtClean="0"/>
              <a:t>Alphonse Bertillon</a:t>
            </a:r>
          </a:p>
          <a:p>
            <a:pPr algn="ctr"/>
            <a:r>
              <a:rPr lang="hu-HU" b="1" smtClean="0"/>
              <a:t> 1853-1914</a:t>
            </a:r>
            <a:endParaRPr lang="hu-HU" b="1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836712"/>
            <a:ext cx="6912767" cy="50405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igazoltatá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0100" y="714356"/>
            <a:ext cx="7286676" cy="53578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Csendorszabályzat_56§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99592" y="692696"/>
            <a:ext cx="7416824" cy="54006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hu-HU" dirty="0" smtClean="0">
                <a:latin typeface="Baskerville Old Face" pitchFamily="18" charset="0"/>
              </a:rPr>
              <a:t>Tömeghisztéria és sajtókampány a cigányok ellen</a:t>
            </a:r>
            <a:endParaRPr lang="hu-HU" dirty="0">
              <a:latin typeface="Baskerville Old Face" pitchFamily="18" charset="0"/>
            </a:endParaRPr>
          </a:p>
        </p:txBody>
      </p:sp>
      <p:pic>
        <p:nvPicPr>
          <p:cNvPr id="5" name="Tartalom helye 4" descr="ady_endre_2_472493_56775_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23928" y="404664"/>
            <a:ext cx="4464495" cy="568863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844824"/>
            <a:ext cx="3008313" cy="4281339"/>
          </a:xfrm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hu-HU" sz="1800" dirty="0" smtClean="0">
                <a:latin typeface="Baskerville Old Face" pitchFamily="18" charset="0"/>
              </a:rPr>
              <a:t> a sajtó felelőtlenül olyan álhíreket is leközölt – pl. az elkövetők ettek az áldozataikból – amelynek hatására valóságos hecckampány indult a cigányok ellen</a:t>
            </a:r>
          </a:p>
          <a:p>
            <a:pPr>
              <a:buFont typeface="Arial" pitchFamily="34" charset="0"/>
              <a:buChar char="•"/>
            </a:pPr>
            <a:r>
              <a:rPr lang="hu-HU" sz="1800" dirty="0" smtClean="0">
                <a:latin typeface="Baskerville Old Face" pitchFamily="18" charset="0"/>
              </a:rPr>
              <a:t> a sajtó nagyobb része nyíltan támogatta a csendőrök által alkalmazott módszereket</a:t>
            </a:r>
          </a:p>
          <a:p>
            <a:pPr>
              <a:buFont typeface="Arial" pitchFamily="34" charset="0"/>
              <a:buChar char="•"/>
            </a:pPr>
            <a:r>
              <a:rPr lang="hu-HU" sz="1800" dirty="0" smtClean="0">
                <a:latin typeface="Baskerville Old Face" pitchFamily="18" charset="0"/>
              </a:rPr>
              <a:t> csak kevesen mertek az általános hangulattal szembeszegülve józanabb hangot megütni</a:t>
            </a:r>
            <a:endParaRPr lang="hu-HU" sz="1800" dirty="0">
              <a:latin typeface="Baskerville Old Face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no-fingerprint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620688"/>
            <a:ext cx="7272808" cy="54726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hu-HU" u="sng" dirty="0" smtClean="0">
                <a:latin typeface="Baskerville Old Face" pitchFamily="18" charset="0"/>
              </a:rPr>
              <a:t>Lakatos Róza Lina a koronatanú</a:t>
            </a:r>
            <a:endParaRPr lang="hu-HU" u="sng" dirty="0">
              <a:latin typeface="Baskerville Old Face" pitchFamily="18" charset="0"/>
            </a:endParaRPr>
          </a:p>
        </p:txBody>
      </p:sp>
      <p:pic>
        <p:nvPicPr>
          <p:cNvPr id="5" name="Tartalom helye 4" descr="Lakatos Róza Lina a koronatanú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25924" y="260648"/>
            <a:ext cx="4378523" cy="5832648"/>
          </a:xfrm>
          <a:prstGeom prst="rect">
            <a:avLst/>
          </a:prstGeom>
          <a:ln w="228600" cap="sq" cmpd="thickThin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844824"/>
            <a:ext cx="3008313" cy="4281339"/>
          </a:xfrm>
          <a:solidFill>
            <a:schemeClr val="bg2"/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hu-HU" dirty="0" smtClean="0">
                <a:latin typeface="Baskerville Old Face" pitchFamily="18" charset="0"/>
              </a:rPr>
              <a:t> </a:t>
            </a:r>
            <a:r>
              <a:rPr lang="hu-HU" sz="2000" dirty="0" smtClean="0">
                <a:latin typeface="Baskerville Old Face" pitchFamily="18" charset="0"/>
              </a:rPr>
              <a:t>A csendőrök vallatási módszerei közismertek voltak… </a:t>
            </a:r>
          </a:p>
          <a:p>
            <a:pPr>
              <a:buFont typeface="Arial" pitchFamily="34" charset="0"/>
              <a:buChar char="•"/>
            </a:pPr>
            <a:r>
              <a:rPr lang="hu-HU" sz="2000" dirty="0" smtClean="0">
                <a:latin typeface="Baskerville Old Face" pitchFamily="18" charset="0"/>
              </a:rPr>
              <a:t> Több fiatal és gyerekkorú vallott a később megvádolt 14 személyre (köztük rokonaikra).</a:t>
            </a:r>
          </a:p>
          <a:p>
            <a:pPr>
              <a:buFont typeface="Arial" pitchFamily="34" charset="0"/>
              <a:buChar char="•"/>
            </a:pPr>
            <a:r>
              <a:rPr lang="hu-HU" sz="2000" dirty="0">
                <a:latin typeface="Baskerville Old Face" pitchFamily="18" charset="0"/>
              </a:rPr>
              <a:t> B</a:t>
            </a:r>
            <a:r>
              <a:rPr lang="hu-HU" sz="2000" dirty="0" smtClean="0">
                <a:latin typeface="Baskerville Old Face" pitchFamily="18" charset="0"/>
              </a:rPr>
              <a:t>izonyíték volt ezen kívül a vádlottaknál talált, a csárdából származó rablott holmi,  a helyszínen hagyott kendő (a monogram nem egyezett..) és fülbevaló, végül egy pohár, rajta </a:t>
            </a:r>
            <a:r>
              <a:rPr lang="hu-HU" sz="2000" u="sng" dirty="0" smtClean="0">
                <a:latin typeface="Baskerville Old Face" pitchFamily="18" charset="0"/>
              </a:rPr>
              <a:t>Sztojka </a:t>
            </a:r>
            <a:r>
              <a:rPr lang="hu-HU" sz="2000" u="sng" dirty="0" err="1" smtClean="0">
                <a:latin typeface="Baskerville Old Face" pitchFamily="18" charset="0"/>
              </a:rPr>
              <a:t>Parnó</a:t>
            </a:r>
            <a:r>
              <a:rPr lang="hu-HU" sz="2000" u="sng" dirty="0" smtClean="0">
                <a:latin typeface="Baskerville Old Face" pitchFamily="18" charset="0"/>
              </a:rPr>
              <a:t> ujjlenyomatával.</a:t>
            </a:r>
          </a:p>
          <a:p>
            <a:pPr>
              <a:buFont typeface="Arial" pitchFamily="34" charset="0"/>
              <a:buChar char="•"/>
            </a:pPr>
            <a:endParaRPr lang="hu-HU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hu-HU" dirty="0" smtClean="0">
              <a:latin typeface="Baskerville Old Face" pitchFamily="18" charset="0"/>
            </a:endParaRPr>
          </a:p>
          <a:p>
            <a:pPr>
              <a:buFont typeface="Arial" pitchFamily="34" charset="0"/>
              <a:buChar char="•"/>
            </a:pPr>
            <a:endParaRPr lang="hu-H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hu-HU" sz="3600" b="1" dirty="0" smtClean="0">
                <a:latin typeface="Baskerville Old Face" pitchFamily="18" charset="0"/>
              </a:rPr>
              <a:t>„A </a:t>
            </a:r>
            <a:r>
              <a:rPr lang="hu-HU" sz="3600" b="1" dirty="0" err="1" smtClean="0">
                <a:latin typeface="Baskerville Old Face" pitchFamily="18" charset="0"/>
              </a:rPr>
              <a:t>dánosi</a:t>
            </a:r>
            <a:r>
              <a:rPr lang="hu-HU" sz="3600" b="1" dirty="0" smtClean="0">
                <a:latin typeface="Baskerville Old Face" pitchFamily="18" charset="0"/>
              </a:rPr>
              <a:t> rablógyilkosság tettesei”</a:t>
            </a:r>
            <a:endParaRPr lang="hu-HU" sz="3600" b="1" dirty="0">
              <a:latin typeface="Baskerville Old Face" pitchFamily="18" charset="0"/>
            </a:endParaRPr>
          </a:p>
        </p:txBody>
      </p:sp>
      <p:pic>
        <p:nvPicPr>
          <p:cNvPr id="4" name="Tartalom helye 3" descr="a dánosi rablógyilkosság tettese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916832"/>
            <a:ext cx="6996939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hu-HU" sz="2400" b="1" dirty="0" smtClean="0">
                <a:latin typeface="Baskerville Old Face" pitchFamily="18" charset="0"/>
              </a:rPr>
              <a:t>Kolompár Balog </a:t>
            </a:r>
            <a:r>
              <a:rPr lang="hu-HU" sz="2400" b="1" dirty="0" err="1" smtClean="0">
                <a:latin typeface="Baskerville Old Face" pitchFamily="18" charset="0"/>
              </a:rPr>
              <a:t>Tuta</a:t>
            </a:r>
            <a:r>
              <a:rPr lang="hu-HU" sz="2400" b="1" dirty="0" smtClean="0">
                <a:latin typeface="Baskerville Old Face" pitchFamily="18" charset="0"/>
              </a:rPr>
              <a:t> a fővádlott</a:t>
            </a:r>
            <a:endParaRPr lang="hu-HU" sz="2400" b="1" dirty="0">
              <a:latin typeface="Baskerville Old Face" pitchFamily="18" charset="0"/>
            </a:endParaRPr>
          </a:p>
        </p:txBody>
      </p:sp>
      <p:pic>
        <p:nvPicPr>
          <p:cNvPr id="7" name="Tartalom helye 6" descr="Balogh Tuta a fővádlot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0750" y="2253456"/>
            <a:ext cx="4762500" cy="321945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ím 7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0000"/>
          </a:bodyPr>
          <a:lstStyle/>
          <a:p>
            <a:r>
              <a:rPr lang="hu-HU" b="1" dirty="0" smtClean="0">
                <a:latin typeface="Baskerville Old Face" pitchFamily="18" charset="0"/>
              </a:rPr>
              <a:t>A tárgyalást hatalmas sajtóérdeklődés övezte</a:t>
            </a:r>
            <a:endParaRPr lang="hu-HU" b="1" dirty="0">
              <a:latin typeface="Baskerville Old Face" pitchFamily="18" charset="0"/>
            </a:endParaRPr>
          </a:p>
        </p:txBody>
      </p:sp>
      <p:pic>
        <p:nvPicPr>
          <p:cNvPr id="11" name="Tartalom helye 10" descr="lapsz11013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24095"/>
            <a:ext cx="4038600" cy="3878172"/>
          </a:xfrm>
        </p:spPr>
      </p:pic>
      <p:pic>
        <p:nvPicPr>
          <p:cNvPr id="12" name="Tartalom helye 11" descr="lapsz110131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1916832"/>
            <a:ext cx="4038600" cy="3888432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707678"/>
          </a:xfrm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hu-HU" dirty="0" smtClean="0">
                <a:latin typeface="Baskerville Old Face" pitchFamily="18" charset="0"/>
              </a:rPr>
              <a:t>Ítélet 1908. május 29.</a:t>
            </a:r>
            <a:endParaRPr lang="hu-HU" dirty="0">
              <a:latin typeface="Baskerville Old Face" pitchFamily="18" charset="0"/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solidFill>
            <a:schemeClr val="bg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hu-HU" sz="1100" u="sng" dirty="0" smtClean="0">
                <a:latin typeface="Baskerville Old Face" pitchFamily="18" charset="0"/>
              </a:rPr>
              <a:t>„A törvényszék az esküdtek verdiktje alapján a következő ítéletet hozta:</a:t>
            </a:r>
          </a:p>
          <a:p>
            <a:pPr>
              <a:buNone/>
            </a:pPr>
            <a:endParaRPr lang="hu-HU" sz="1100" dirty="0" smtClean="0">
              <a:latin typeface="Baskerville Old Face" pitchFamily="18" charset="0"/>
            </a:endParaRPr>
          </a:p>
          <a:p>
            <a:r>
              <a:rPr lang="hu-HU" sz="1100" dirty="0" smtClean="0">
                <a:latin typeface="Baskerville Old Face" pitchFamily="18" charset="0"/>
              </a:rPr>
              <a:t>Sztojka </a:t>
            </a:r>
            <a:r>
              <a:rPr lang="hu-HU" sz="1100" dirty="0" err="1" smtClean="0">
                <a:latin typeface="Baskerville Old Face" pitchFamily="18" charset="0"/>
              </a:rPr>
              <a:t>Párnót</a:t>
            </a:r>
            <a:r>
              <a:rPr lang="hu-HU" sz="1100" dirty="0" smtClean="0">
                <a:latin typeface="Baskerville Old Face" pitchFamily="18" charset="0"/>
              </a:rPr>
              <a:t> elítélte életfogytig tartó fegyházra;</a:t>
            </a:r>
          </a:p>
          <a:p>
            <a:r>
              <a:rPr lang="hu-HU" sz="1100" dirty="0" smtClean="0">
                <a:latin typeface="Baskerville Old Face" pitchFamily="18" charset="0"/>
              </a:rPr>
              <a:t>Sztojka </a:t>
            </a:r>
            <a:r>
              <a:rPr lang="hu-HU" sz="1100" dirty="0" err="1" smtClean="0">
                <a:latin typeface="Baskerville Old Face" pitchFamily="18" charset="0"/>
              </a:rPr>
              <a:t>Dolárt</a:t>
            </a:r>
            <a:r>
              <a:rPr lang="hu-HU" sz="1100" dirty="0" smtClean="0">
                <a:latin typeface="Baskerville Old Face" pitchFamily="18" charset="0"/>
              </a:rPr>
              <a:t> szintén életfogytig tartó fegyházra;</a:t>
            </a:r>
          </a:p>
          <a:p>
            <a:r>
              <a:rPr lang="hu-HU" sz="1100" dirty="0" smtClean="0">
                <a:latin typeface="Baskerville Old Face" pitchFamily="18" charset="0"/>
              </a:rPr>
              <a:t>Sztojka </a:t>
            </a:r>
            <a:r>
              <a:rPr lang="hu-HU" sz="1100" dirty="0" err="1" smtClean="0">
                <a:latin typeface="Baskerville Old Face" pitchFamily="18" charset="0"/>
              </a:rPr>
              <a:t>Bajkát</a:t>
            </a:r>
            <a:r>
              <a:rPr lang="hu-HU" sz="1100" dirty="0" smtClean="0">
                <a:latin typeface="Baskerville Old Face" pitchFamily="18" charset="0"/>
              </a:rPr>
              <a:t> tizenöt évi fegyházra, mely büntetésből a vizsgálati fogságból hat hónapot kitöltöttnek vett a bíróság;</a:t>
            </a:r>
          </a:p>
          <a:p>
            <a:r>
              <a:rPr lang="hu-HU" sz="1100" dirty="0" smtClean="0">
                <a:latin typeface="Baskerville Old Face" pitchFamily="18" charset="0"/>
              </a:rPr>
              <a:t>Balog </a:t>
            </a:r>
            <a:r>
              <a:rPr lang="hu-HU" sz="1100" dirty="0" err="1" smtClean="0">
                <a:latin typeface="Baskerville Old Face" pitchFamily="18" charset="0"/>
              </a:rPr>
              <a:t>Tutát</a:t>
            </a:r>
            <a:r>
              <a:rPr lang="hu-HU" sz="1100" dirty="0" smtClean="0">
                <a:latin typeface="Baskerville Old Face" pitchFamily="18" charset="0"/>
              </a:rPr>
              <a:t> tizenöt évi fegyházra, mely büntetésből ugyancsak hat hónapot számítottak kitöltöttnek;</a:t>
            </a:r>
          </a:p>
          <a:p>
            <a:r>
              <a:rPr lang="hu-HU" sz="1100" dirty="0" smtClean="0">
                <a:latin typeface="Baskerville Old Face" pitchFamily="18" charset="0"/>
              </a:rPr>
              <a:t>Lakatos János Kunát tizenöt évi fegyházra, melyből öt hónapot vettek kitöltöttnek;</a:t>
            </a:r>
          </a:p>
          <a:p>
            <a:r>
              <a:rPr lang="hu-HU" sz="1100" dirty="0" smtClean="0">
                <a:latin typeface="Baskerville Old Face" pitchFamily="18" charset="0"/>
              </a:rPr>
              <a:t>Trokár Marosát életfogytig tartó fegyházra;</a:t>
            </a:r>
          </a:p>
          <a:p>
            <a:r>
              <a:rPr lang="hu-HU" sz="1100" dirty="0" smtClean="0">
                <a:latin typeface="Baskerville Old Face" pitchFamily="18" charset="0"/>
              </a:rPr>
              <a:t>Surányi Csoroszlyát öt évi fegyházra, melyből hat hónapot kitöltöttnek vett a bíróság;</a:t>
            </a:r>
          </a:p>
          <a:p>
            <a:r>
              <a:rPr lang="hu-HU" sz="1100" dirty="0" smtClean="0">
                <a:latin typeface="Baskerville Old Face" pitchFamily="18" charset="0"/>
              </a:rPr>
              <a:t>Lakatos Julcsa </a:t>
            </a:r>
            <a:r>
              <a:rPr lang="hu-HU" sz="1100" dirty="0" err="1" smtClean="0">
                <a:latin typeface="Baskerville Old Face" pitchFamily="18" charset="0"/>
              </a:rPr>
              <a:t>Luternát</a:t>
            </a:r>
            <a:r>
              <a:rPr lang="hu-HU" sz="1100" dirty="0" smtClean="0">
                <a:latin typeface="Baskerville Old Face" pitchFamily="18" charset="0"/>
              </a:rPr>
              <a:t> szintén öt évi fegyházra, melyből hat hónapot számítottak be a büntetésébe;</a:t>
            </a:r>
          </a:p>
          <a:p>
            <a:r>
              <a:rPr lang="hu-HU" sz="1100" dirty="0" smtClean="0">
                <a:latin typeface="Baskerville Old Face" pitchFamily="18" charset="0"/>
              </a:rPr>
              <a:t>Surányi Ignácot hat évi fegyházra, melyből neki is hat hónapot számítottak be;</a:t>
            </a:r>
          </a:p>
          <a:p>
            <a:r>
              <a:rPr lang="hu-HU" sz="1100" dirty="0" smtClean="0">
                <a:latin typeface="Baskerville Old Face" pitchFamily="18" charset="0"/>
              </a:rPr>
              <a:t>Surányi Mártont nyolc évi fegyházra s a büntetésből szintén hat hónapot vettek kitöltöttnek;</a:t>
            </a:r>
          </a:p>
          <a:p>
            <a:r>
              <a:rPr lang="hu-HU" sz="1100" dirty="0" smtClean="0">
                <a:latin typeface="Baskerville Old Face" pitchFamily="18" charset="0"/>
              </a:rPr>
              <a:t>Surányi Lidi </a:t>
            </a:r>
            <a:r>
              <a:rPr lang="hu-HU" sz="1100" dirty="0" err="1" smtClean="0">
                <a:latin typeface="Baskerville Old Face" pitchFamily="18" charset="0"/>
              </a:rPr>
              <a:t>Lizit</a:t>
            </a:r>
            <a:r>
              <a:rPr lang="hu-HU" sz="1100" dirty="0" smtClean="0">
                <a:latin typeface="Baskerville Old Face" pitchFamily="18" charset="0"/>
              </a:rPr>
              <a:t> három évi fegyházra ítélték s beszámítottak neki hat hónapot;</a:t>
            </a:r>
          </a:p>
          <a:p>
            <a:r>
              <a:rPr lang="hu-HU" sz="1100" dirty="0" smtClean="0">
                <a:latin typeface="Baskerville Old Face" pitchFamily="18" charset="0"/>
              </a:rPr>
              <a:t>Kolompár </a:t>
            </a:r>
            <a:r>
              <a:rPr lang="hu-HU" sz="1100" dirty="0" err="1" smtClean="0">
                <a:latin typeface="Baskerville Old Face" pitchFamily="18" charset="0"/>
              </a:rPr>
              <a:t>Zelfit</a:t>
            </a:r>
            <a:r>
              <a:rPr lang="hu-HU" sz="1100" dirty="0" smtClean="0">
                <a:latin typeface="Baskerville Old Face" pitchFamily="18" charset="0"/>
              </a:rPr>
              <a:t> egy évi börtönre, a mely büntetésből kilenc hónapot vett kitöltöttnek a bíróság;</a:t>
            </a:r>
          </a:p>
          <a:p>
            <a:r>
              <a:rPr lang="hu-HU" sz="1100" dirty="0" smtClean="0">
                <a:latin typeface="Baskerville Old Face" pitchFamily="18" charset="0"/>
              </a:rPr>
              <a:t>Lakatos Erzsi </a:t>
            </a:r>
            <a:r>
              <a:rPr lang="hu-HU" sz="1100" dirty="0" err="1" smtClean="0">
                <a:latin typeface="Baskerville Old Face" pitchFamily="18" charset="0"/>
              </a:rPr>
              <a:t>Lulugyát</a:t>
            </a:r>
            <a:r>
              <a:rPr lang="hu-HU" sz="1100" dirty="0" smtClean="0">
                <a:latin typeface="Baskerville Old Face" pitchFamily="18" charset="0"/>
              </a:rPr>
              <a:t> négy évi fegyházra, melybe hat hónapot számítottak be;</a:t>
            </a:r>
          </a:p>
          <a:p>
            <a:r>
              <a:rPr lang="hu-HU" sz="1100" dirty="0" smtClean="0">
                <a:latin typeface="Baskerville Old Face" pitchFamily="18" charset="0"/>
              </a:rPr>
              <a:t>Kolompár </a:t>
            </a:r>
            <a:r>
              <a:rPr lang="hu-HU" sz="1100" dirty="0" err="1" smtClean="0">
                <a:latin typeface="Baskerville Old Face" pitchFamily="18" charset="0"/>
              </a:rPr>
              <a:t>Buert</a:t>
            </a:r>
            <a:r>
              <a:rPr lang="hu-HU" sz="1100" dirty="0" smtClean="0">
                <a:latin typeface="Baskerville Old Face" pitchFamily="18" charset="0"/>
              </a:rPr>
              <a:t> egy évi börtönre ítélték, melyből kilenc hónapot vettek kitöltöttnek;</a:t>
            </a:r>
          </a:p>
          <a:p>
            <a:r>
              <a:rPr lang="hu-HU" sz="1100" dirty="0" smtClean="0">
                <a:latin typeface="Baskerville Old Face" pitchFamily="18" charset="0"/>
              </a:rPr>
              <a:t>Surányi Julcsát szintén egy évi börtönre s neki is kilenc hónapot számítottak be;</a:t>
            </a:r>
          </a:p>
          <a:p>
            <a:r>
              <a:rPr lang="hu-HU" sz="1100" dirty="0" smtClean="0">
                <a:latin typeface="Baskerville Old Face" pitchFamily="18" charset="0"/>
              </a:rPr>
              <a:t>Lakatos Mari Kácsira </a:t>
            </a:r>
            <a:r>
              <a:rPr lang="hu-HU" sz="1100" dirty="0" err="1" smtClean="0">
                <a:latin typeface="Baskerville Old Face" pitchFamily="18" charset="0"/>
              </a:rPr>
              <a:t>tiz</a:t>
            </a:r>
            <a:r>
              <a:rPr lang="hu-HU" sz="1100" dirty="0" smtClean="0">
                <a:latin typeface="Baskerville Old Face" pitchFamily="18" charset="0"/>
              </a:rPr>
              <a:t> hónapi fogházat mértek, melyet a bíróság a vizsgálati fogsággal teljesen kitöltöttnek vett s elrendelte a vádlott szabad lábra helyezését.</a:t>
            </a:r>
          </a:p>
          <a:p>
            <a:r>
              <a:rPr lang="hu-HU" sz="1100" dirty="0" smtClean="0">
                <a:latin typeface="Baskerville Old Face" pitchFamily="18" charset="0"/>
              </a:rPr>
              <a:t>Lakatos Rozit a törvényszék fölmentette s nyomban szabadon is eresztette.”</a:t>
            </a:r>
            <a:endParaRPr lang="hu-HU" sz="1100" dirty="0">
              <a:latin typeface="Baskerville Old Face" pitchFamily="18" charset="0"/>
            </a:endParaRP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010124"/>
          </a:xfrm>
          <a:solidFill>
            <a:schemeClr val="bg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r>
              <a:rPr lang="hu-HU" b="1" dirty="0">
                <a:latin typeface="Baskerville Old Face" pitchFamily="18" charset="0"/>
              </a:rPr>
              <a:t>A legfőbb kérdés a vádlottak életkora volt, mert ez döntően befolyásolhatta az ítéletet. </a:t>
            </a:r>
            <a:r>
              <a:rPr lang="hu-HU" b="1" u="sng" dirty="0">
                <a:latin typeface="Baskerville Old Face" pitchFamily="18" charset="0"/>
              </a:rPr>
              <a:t>Török Aurél </a:t>
            </a:r>
            <a:r>
              <a:rPr lang="hu-HU" b="1" u="sng" dirty="0" smtClean="0">
                <a:latin typeface="Baskerville Old Face" pitchFamily="18" charset="0"/>
              </a:rPr>
              <a:t>antropológus </a:t>
            </a:r>
            <a:r>
              <a:rPr lang="hu-HU" b="1" dirty="0">
                <a:latin typeface="Baskerville Old Face" pitchFamily="18" charset="0"/>
              </a:rPr>
              <a:t>szerint a gyilkosság idején már betöltötték huszadik </a:t>
            </a:r>
            <a:r>
              <a:rPr lang="hu-HU" b="1" dirty="0" smtClean="0">
                <a:latin typeface="Baskerville Old Face" pitchFamily="18" charset="0"/>
              </a:rPr>
              <a:t>életévüket. Mások </a:t>
            </a:r>
            <a:r>
              <a:rPr lang="hu-HU" b="1" dirty="0">
                <a:latin typeface="Baskerville Old Face" pitchFamily="18" charset="0"/>
              </a:rPr>
              <a:t>– például </a:t>
            </a:r>
            <a:r>
              <a:rPr lang="hu-HU" b="1" u="sng" dirty="0" err="1">
                <a:latin typeface="Baskerville Old Face" pitchFamily="18" charset="0"/>
              </a:rPr>
              <a:t>Madzsar</a:t>
            </a:r>
            <a:r>
              <a:rPr lang="hu-HU" b="1" u="sng" dirty="0">
                <a:latin typeface="Baskerville Old Face" pitchFamily="18" charset="0"/>
              </a:rPr>
              <a:t> József fogorvos </a:t>
            </a:r>
            <a:r>
              <a:rPr lang="hu-HU" b="1" dirty="0">
                <a:latin typeface="Baskerville Old Face" pitchFamily="18" charset="0"/>
              </a:rPr>
              <a:t>– úgy vélték, hogy néhányan közülük, s éppen a legsúlyosabb bűncselekmények feltételezett elkövetői (</a:t>
            </a:r>
            <a:r>
              <a:rPr lang="hu-HU" b="1" dirty="0" err="1">
                <a:latin typeface="Baskerville Old Face" pitchFamily="18" charset="0"/>
              </a:rPr>
              <a:t>Tuta</a:t>
            </a:r>
            <a:r>
              <a:rPr lang="hu-HU" b="1" dirty="0">
                <a:latin typeface="Baskerville Old Face" pitchFamily="18" charset="0"/>
              </a:rPr>
              <a:t>, </a:t>
            </a:r>
            <a:r>
              <a:rPr lang="hu-HU" b="1" dirty="0" err="1">
                <a:latin typeface="Baskerville Old Face" pitchFamily="18" charset="0"/>
              </a:rPr>
              <a:t>Bajka</a:t>
            </a:r>
            <a:r>
              <a:rPr lang="hu-HU" b="1" dirty="0">
                <a:latin typeface="Baskerville Old Face" pitchFamily="18" charset="0"/>
              </a:rPr>
              <a:t>, Kuna és Trokár Marcsa) fiatalabbak, így kétségbe vonható, hogy a kérdéses időpontban már valóban nagykorúak voltak</a:t>
            </a:r>
            <a:r>
              <a:rPr lang="hu-HU" b="1" dirty="0" smtClean="0">
                <a:latin typeface="Baskerville Old Face" pitchFamily="18" charset="0"/>
              </a:rPr>
              <a:t>.</a:t>
            </a:r>
          </a:p>
          <a:p>
            <a:r>
              <a:rPr lang="hu-HU" b="1" dirty="0" smtClean="0">
                <a:latin typeface="Baskerville Old Face" pitchFamily="18" charset="0"/>
              </a:rPr>
              <a:t>Ezt végül az ügyész – Gáll Endre– és Rónay Kamill bíró is elfogadta ezért nem került sor halálos ítélet kiszabására.</a:t>
            </a:r>
            <a:endParaRPr lang="hu-HU" b="1" dirty="0">
              <a:latin typeface="Baskerville Old Face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ím 4"/>
          <p:cNvSpPr>
            <a:spLocks noGrp="1"/>
          </p:cNvSpPr>
          <p:nvPr>
            <p:ph type="title"/>
          </p:nvPr>
        </p:nvSpPr>
        <p:spPr>
          <a:xfrm>
            <a:off x="457200" y="404664"/>
            <a:ext cx="3008313" cy="504056"/>
          </a:xfrm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algn="ctr"/>
            <a:r>
              <a:rPr lang="hu-HU" dirty="0" err="1" smtClean="0"/>
              <a:t>Bertillon</a:t>
            </a:r>
            <a:r>
              <a:rPr lang="hu-HU" dirty="0" smtClean="0"/>
              <a:t> rendszere</a:t>
            </a:r>
            <a:endParaRPr lang="hu-HU" dirty="0"/>
          </a:p>
        </p:txBody>
      </p:sp>
      <p:pic>
        <p:nvPicPr>
          <p:cNvPr id="8" name="Tartalom helye 7" descr="iii_c_1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47014" y="273050"/>
            <a:ext cx="4567822" cy="5853113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7" name="Szöveg helye 6"/>
          <p:cNvSpPr>
            <a:spLocks noGrp="1"/>
          </p:cNvSpPr>
          <p:nvPr>
            <p:ph type="body" sz="half" idx="2"/>
          </p:nvPr>
        </p:nvSpPr>
        <p:spPr>
          <a:solidFill>
            <a:schemeClr val="tx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hu-HU" dirty="0" smtClean="0"/>
              <a:t> </a:t>
            </a:r>
            <a:r>
              <a:rPr lang="hu-HU" sz="2000" b="1" dirty="0" smtClean="0"/>
              <a:t>„</a:t>
            </a:r>
            <a:r>
              <a:rPr lang="hu-HU" sz="2000" b="1" dirty="0" err="1" smtClean="0"/>
              <a:t>bertillonage</a:t>
            </a:r>
            <a:r>
              <a:rPr lang="hu-HU" sz="2000" b="1" dirty="0" smtClean="0"/>
              <a:t>”</a:t>
            </a:r>
          </a:p>
          <a:p>
            <a:pPr>
              <a:buFont typeface="Arial" pitchFamily="34" charset="0"/>
              <a:buChar char="•"/>
            </a:pPr>
            <a:r>
              <a:rPr lang="hu-HU" sz="2000" b="1" dirty="0" smtClean="0"/>
              <a:t> </a:t>
            </a:r>
            <a:r>
              <a:rPr lang="hu-HU" sz="2000" b="1" dirty="0" err="1" smtClean="0"/>
              <a:t>antropometriai</a:t>
            </a:r>
            <a:r>
              <a:rPr lang="hu-HU" sz="2000" b="1" dirty="0" smtClean="0"/>
              <a:t> rendszer, ami 11 jellemző adaton alapult:</a:t>
            </a:r>
          </a:p>
          <a:p>
            <a:r>
              <a:rPr lang="hu-HU" sz="2000" b="1" dirty="0" smtClean="0"/>
              <a:t>a fej szélessége, hossza, </a:t>
            </a:r>
          </a:p>
          <a:p>
            <a:r>
              <a:rPr lang="hu-HU" sz="2000" b="1" dirty="0" smtClean="0"/>
              <a:t>járomcsont szélessége, </a:t>
            </a:r>
          </a:p>
          <a:p>
            <a:r>
              <a:rPr lang="hu-HU" sz="2000" b="1" dirty="0" smtClean="0"/>
              <a:t>bal lábfej, bal kéz középujj, kisujj,</a:t>
            </a:r>
          </a:p>
          <a:p>
            <a:r>
              <a:rPr lang="hu-HU" sz="2000" b="1" dirty="0" smtClean="0"/>
              <a:t>bal alkar hossza, </a:t>
            </a:r>
          </a:p>
          <a:p>
            <a:r>
              <a:rPr lang="hu-HU" sz="2000" b="1" dirty="0" smtClean="0"/>
              <a:t>jobb fül hossza, </a:t>
            </a:r>
          </a:p>
          <a:p>
            <a:r>
              <a:rPr lang="hu-HU" sz="2000" b="1" dirty="0" smtClean="0"/>
              <a:t>testmagasság, </a:t>
            </a:r>
          </a:p>
          <a:p>
            <a:r>
              <a:rPr lang="hu-HU" sz="2000" b="1" dirty="0" smtClean="0"/>
              <a:t>ülő magasság, </a:t>
            </a:r>
          </a:p>
          <a:p>
            <a:r>
              <a:rPr lang="hu-HU" sz="2000" b="1" dirty="0" smtClean="0"/>
              <a:t>kartávolság</a:t>
            </a:r>
            <a:endParaRPr lang="hu-HU" sz="20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hu-HU" sz="3600" b="1" dirty="0" smtClean="0">
                <a:latin typeface="Baskerville Old Face" pitchFamily="18" charset="0"/>
              </a:rPr>
              <a:t>Ítélet</a:t>
            </a:r>
            <a:br>
              <a:rPr lang="hu-HU" sz="3600" b="1" dirty="0" smtClean="0">
                <a:latin typeface="Baskerville Old Face" pitchFamily="18" charset="0"/>
              </a:rPr>
            </a:br>
            <a:r>
              <a:rPr lang="hu-HU" sz="3600" b="1" dirty="0" smtClean="0">
                <a:latin typeface="Baskerville Old Face" pitchFamily="18" charset="0"/>
              </a:rPr>
              <a:t>1908. május 30.</a:t>
            </a:r>
            <a:endParaRPr lang="hu-HU" sz="3600" b="1" dirty="0">
              <a:latin typeface="Baskerville Old Face" pitchFamily="18" charset="0"/>
            </a:endParaRP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pPr algn="ctr"/>
            <a:r>
              <a:rPr lang="hu-HU" sz="1800" dirty="0" smtClean="0">
                <a:latin typeface="Baskerville Old Face" pitchFamily="18" charset="0"/>
              </a:rPr>
              <a:t>Kolompár Balog </a:t>
            </a:r>
            <a:r>
              <a:rPr lang="hu-HU" sz="1800" dirty="0" err="1" smtClean="0">
                <a:latin typeface="Baskerville Old Face" pitchFamily="18" charset="0"/>
              </a:rPr>
              <a:t>Tuta</a:t>
            </a:r>
            <a:r>
              <a:rPr lang="hu-HU" sz="1800" dirty="0" smtClean="0">
                <a:latin typeface="Baskerville Old Face" pitchFamily="18" charset="0"/>
              </a:rPr>
              <a:t> </a:t>
            </a:r>
          </a:p>
          <a:p>
            <a:pPr algn="ctr"/>
            <a:r>
              <a:rPr lang="hu-HU" sz="1800" dirty="0" smtClean="0">
                <a:latin typeface="Baskerville Old Face" pitchFamily="18" charset="0"/>
              </a:rPr>
              <a:t>15 év fegyház</a:t>
            </a:r>
            <a:endParaRPr lang="hu-HU" sz="1800" dirty="0">
              <a:latin typeface="Baskerville Old Face" pitchFamily="18" charset="0"/>
            </a:endParaRPr>
          </a:p>
        </p:txBody>
      </p:sp>
      <p:pic>
        <p:nvPicPr>
          <p:cNvPr id="7" name="Tartalom helye 6" descr="Kolompár Balog Tuta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99592" y="2348880"/>
            <a:ext cx="3024336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pPr algn="ctr"/>
            <a:r>
              <a:rPr lang="hu-HU" sz="1800" dirty="0" smtClean="0">
                <a:latin typeface="Baskerville Old Face" pitchFamily="18" charset="0"/>
              </a:rPr>
              <a:t>Surányi Márton </a:t>
            </a:r>
          </a:p>
          <a:p>
            <a:pPr algn="ctr"/>
            <a:r>
              <a:rPr lang="hu-HU" sz="1800" dirty="0" smtClean="0">
                <a:latin typeface="Baskerville Old Face" pitchFamily="18" charset="0"/>
              </a:rPr>
              <a:t>8 év fegyház</a:t>
            </a:r>
            <a:endParaRPr lang="hu-HU" sz="1800" dirty="0">
              <a:latin typeface="Baskerville Old Face" pitchFamily="18" charset="0"/>
            </a:endParaRPr>
          </a:p>
        </p:txBody>
      </p:sp>
      <p:pic>
        <p:nvPicPr>
          <p:cNvPr id="8" name="Tartalom helye 7" descr="surányi márton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76056" y="2420888"/>
            <a:ext cx="3168352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Tartalom helye 6" descr="Kolompár Balog Tut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357430"/>
            <a:ext cx="3024336" cy="367240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pPr algn="ctr"/>
            <a:r>
              <a:rPr lang="hu-HU" sz="1800" dirty="0" smtClean="0">
                <a:latin typeface="Baskerville Old Face" pitchFamily="18" charset="0"/>
              </a:rPr>
              <a:t>Surányi Ignác </a:t>
            </a:r>
          </a:p>
          <a:p>
            <a:pPr algn="ctr"/>
            <a:r>
              <a:rPr lang="hu-HU" sz="1800" dirty="0" smtClean="0">
                <a:latin typeface="Baskerville Old Face" pitchFamily="18" charset="0"/>
              </a:rPr>
              <a:t>6 év fegyház</a:t>
            </a:r>
            <a:endParaRPr lang="hu-HU" sz="1800" dirty="0">
              <a:latin typeface="Baskerville Old Face" pitchFamily="18" charset="0"/>
            </a:endParaRPr>
          </a:p>
        </p:txBody>
      </p:sp>
      <p:pic>
        <p:nvPicPr>
          <p:cNvPr id="8" name="Tartalom helye 7" descr="Surányi Ignác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492896"/>
            <a:ext cx="2520280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 fontScale="92500" lnSpcReduction="10000"/>
          </a:bodyPr>
          <a:lstStyle/>
          <a:p>
            <a:pPr algn="ctr"/>
            <a:r>
              <a:rPr lang="hu-HU" sz="1800" dirty="0" smtClean="0">
                <a:latin typeface="Baskerville Old Face" pitchFamily="18" charset="0"/>
              </a:rPr>
              <a:t>Surányi Csoroszlya </a:t>
            </a:r>
          </a:p>
          <a:p>
            <a:pPr algn="ctr"/>
            <a:r>
              <a:rPr lang="hu-HU" sz="1800" dirty="0" smtClean="0">
                <a:latin typeface="Baskerville Old Face" pitchFamily="18" charset="0"/>
              </a:rPr>
              <a:t>5 év fegyház </a:t>
            </a:r>
            <a:endParaRPr lang="hu-HU" sz="1800" dirty="0">
              <a:latin typeface="Baskerville Old Face" pitchFamily="18" charset="0"/>
            </a:endParaRPr>
          </a:p>
        </p:txBody>
      </p:sp>
      <p:pic>
        <p:nvPicPr>
          <p:cNvPr id="9" name="Tartalom helye 8" descr="Surányi Csoroszja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436096" y="2492896"/>
            <a:ext cx="2664295" cy="3600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Cím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Autofit/>
          </a:bodyPr>
          <a:lstStyle/>
          <a:p>
            <a:r>
              <a:rPr lang="hu-HU" sz="3600" b="1" dirty="0" smtClean="0">
                <a:latin typeface="Baskerville Old Face" pitchFamily="18" charset="0"/>
              </a:rPr>
              <a:t>Ítélet</a:t>
            </a:r>
            <a:br>
              <a:rPr lang="hu-HU" sz="3600" b="1" dirty="0" smtClean="0">
                <a:latin typeface="Baskerville Old Face" pitchFamily="18" charset="0"/>
              </a:rPr>
            </a:br>
            <a:r>
              <a:rPr lang="hu-HU" sz="3600" b="1" dirty="0" smtClean="0">
                <a:latin typeface="Baskerville Old Face" pitchFamily="18" charset="0"/>
              </a:rPr>
              <a:t>1908. május 29.</a:t>
            </a:r>
            <a:endParaRPr lang="hu-HU" sz="3600" b="1" dirty="0">
              <a:latin typeface="Baskerville Old Face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6" descr="scan05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642918"/>
            <a:ext cx="7786742" cy="550072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Mnoszt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6525" y="928670"/>
            <a:ext cx="7890950" cy="50006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artalom helye 7" descr="36_164128.jpg"/>
          <p:cNvPicPr>
            <a:picLocks noGrp="1" noChangeAspect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>
          <a:xfrm>
            <a:off x="611560" y="836712"/>
            <a:ext cx="4038600" cy="5328592"/>
          </a:xfrm>
          <a:ln w="28575">
            <a:solidFill>
              <a:schemeClr val="bg1"/>
            </a:solidFill>
          </a:ln>
        </p:spPr>
      </p:pic>
      <p:pic>
        <p:nvPicPr>
          <p:cNvPr id="9" name="Tartalom helye 8" descr="PG6240.jpg"/>
          <p:cNvPicPr>
            <a:picLocks noGrp="1" noChangeAspect="1"/>
          </p:cNvPicPr>
          <p:nvPr>
            <p:ph sz="half"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5148064" y="836712"/>
            <a:ext cx="3024187" cy="5328592"/>
          </a:xfrm>
          <a:ln w="28575">
            <a:solidFill>
              <a:schemeClr val="bg1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 descr="Galton_at_Bertillon's_(1893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71600" y="713232"/>
            <a:ext cx="7128791" cy="5431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eaLnBrk="1" hangingPunct="1">
              <a:defRPr/>
            </a:pPr>
            <a:r>
              <a:rPr lang="hu-HU" b="1" dirty="0" smtClean="0"/>
              <a:t>Daktiloszkópia</a:t>
            </a:r>
            <a:endParaRPr lang="hu-HU" b="1" dirty="0"/>
          </a:p>
        </p:txBody>
      </p:sp>
      <p:pic>
        <p:nvPicPr>
          <p:cNvPr id="6147" name="Tartalom helye 3" descr="francis_rojas_fps_189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7200" y="1919288"/>
            <a:ext cx="8229600" cy="3887787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 eaLnBrk="1" hangingPunct="1">
              <a:defRPr/>
            </a:pPr>
            <a:r>
              <a:rPr lang="hu-HU" sz="2800" b="1" dirty="0" smtClean="0"/>
              <a:t>Már az ókori Kínában is használták</a:t>
            </a:r>
            <a:br>
              <a:rPr lang="hu-HU" sz="2800" b="1" dirty="0" smtClean="0"/>
            </a:br>
            <a:r>
              <a:rPr lang="hu-HU" sz="2800" b="1" dirty="0" smtClean="0"/>
              <a:t>„személyazonosításra”</a:t>
            </a:r>
            <a:endParaRPr lang="hu-HU" sz="2800" b="1" dirty="0"/>
          </a:p>
        </p:txBody>
      </p:sp>
      <p:pic>
        <p:nvPicPr>
          <p:cNvPr id="7171" name="Tartalom helye 3" descr="Ancient Fingerprint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1773238"/>
            <a:ext cx="8207375" cy="4248150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r>
              <a:rPr lang="hu-HU" sz="2800" b="1" dirty="0" smtClean="0"/>
              <a:t>A daktiloszkópia tudományos igényű </a:t>
            </a:r>
            <a:br>
              <a:rPr lang="hu-HU" sz="2800" b="1" dirty="0" smtClean="0"/>
            </a:br>
            <a:r>
              <a:rPr lang="hu-HU" sz="2800" b="1" dirty="0" smtClean="0"/>
              <a:t>megfogalmazása</a:t>
            </a:r>
            <a:endParaRPr lang="hu-HU" sz="2800" b="1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hu-HU" dirty="0" smtClean="0"/>
              <a:t>Sir Francis Galton</a:t>
            </a:r>
            <a:endParaRPr lang="hu-HU" dirty="0"/>
          </a:p>
        </p:txBody>
      </p:sp>
      <p:pic>
        <p:nvPicPr>
          <p:cNvPr id="8" name="Tartalom helye 7" descr="Galton_2.jpe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810723" y="2174875"/>
            <a:ext cx="3333142" cy="3951288"/>
          </a:xfrm>
          <a:scene3d>
            <a:camera prst="orthographicFront"/>
            <a:lightRig rig="threePt" dir="t"/>
          </a:scene3d>
          <a:sp3d>
            <a:bevelT w="114300" prst="hardEdge"/>
          </a:sp3d>
        </p:spPr>
      </p:pic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hu-HU" dirty="0" smtClean="0"/>
              <a:t>Sir Edward Henry</a:t>
            </a:r>
            <a:endParaRPr lang="hu-HU" dirty="0"/>
          </a:p>
        </p:txBody>
      </p:sp>
      <p:pic>
        <p:nvPicPr>
          <p:cNvPr id="7" name="Tartalom helye 6" descr="H4080228-Edward_Henry,_British_fingerprint_pioneer-SPL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5004048" y="2204864"/>
            <a:ext cx="3456383" cy="3888432"/>
          </a:xfrm>
          <a:scene3d>
            <a:camera prst="orthographicFront"/>
            <a:lightRig rig="threePt" dir="t"/>
          </a:scene3d>
          <a:sp3d>
            <a:bevelT w="114300" prst="hardEdge"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solidFill>
            <a:schemeClr val="bg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normAutofit/>
          </a:bodyPr>
          <a:lstStyle/>
          <a:p>
            <a:pPr algn="ctr"/>
            <a:r>
              <a:rPr lang="hu-HU" sz="2400" u="sng" dirty="0" smtClean="0"/>
              <a:t>Galton híres könyve (1892)</a:t>
            </a:r>
            <a:endParaRPr lang="hu-HU" sz="2400" u="sng" dirty="0"/>
          </a:p>
        </p:txBody>
      </p:sp>
      <p:pic>
        <p:nvPicPr>
          <p:cNvPr id="5" name="Tartalom helye 4" descr="finger-print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427984" y="692696"/>
            <a:ext cx="3672408" cy="4752528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457200" y="1700808"/>
            <a:ext cx="3008313" cy="4608512"/>
          </a:xfrm>
          <a:solidFill>
            <a:schemeClr val="bg2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hu-HU" dirty="0" smtClean="0"/>
              <a:t> </a:t>
            </a:r>
            <a:r>
              <a:rPr lang="hu-HU" sz="2400" b="1" dirty="0" smtClean="0"/>
              <a:t>felfedezte a legfontosabb törvényszerűségeket</a:t>
            </a:r>
          </a:p>
          <a:p>
            <a:pPr>
              <a:buFont typeface="Arial" pitchFamily="34" charset="0"/>
              <a:buChar char="•"/>
            </a:pPr>
            <a:r>
              <a:rPr lang="hu-HU" sz="2400" b="1" dirty="0" smtClean="0"/>
              <a:t> leírta a legfontosabb ujjnyomat típusokat</a:t>
            </a:r>
          </a:p>
          <a:p>
            <a:pPr>
              <a:buFont typeface="Arial" pitchFamily="34" charset="0"/>
              <a:buChar char="•"/>
            </a:pPr>
            <a:r>
              <a:rPr lang="hu-HU" sz="2400" b="1" dirty="0" smtClean="0"/>
              <a:t> kidolgozta az ujjlenyomatok osztályozásának első rendszerét (nem vált be)</a:t>
            </a:r>
          </a:p>
          <a:p>
            <a:pPr>
              <a:buFont typeface="Arial" pitchFamily="34" charset="0"/>
              <a:buChar char="•"/>
            </a:pPr>
            <a:endParaRPr lang="hu-HU" sz="2000" b="1" dirty="0" smtClean="0"/>
          </a:p>
          <a:p>
            <a:pPr>
              <a:buFont typeface="Arial" pitchFamily="34" charset="0"/>
              <a:buChar char="•"/>
            </a:pPr>
            <a:endParaRPr lang="hu-H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639</TotalTime>
  <Words>1102</Words>
  <Application>Microsoft Office PowerPoint</Application>
  <PresentationFormat>Diavetítés a képernyőre (4:3 oldalarány)</PresentationFormat>
  <Paragraphs>118</Paragraphs>
  <Slides>33</Slides>
  <Notes>14</Notes>
  <HiddenSlides>0</HiddenSlides>
  <MMClips>0</MMClips>
  <ScaleCrop>false</ScaleCrop>
  <HeadingPairs>
    <vt:vector size="4" baseType="variant">
      <vt:variant>
        <vt:lpstr>Téma</vt:lpstr>
      </vt:variant>
      <vt:variant>
        <vt:i4>1</vt:i4>
      </vt:variant>
      <vt:variant>
        <vt:lpstr>Diacímek</vt:lpstr>
      </vt:variant>
      <vt:variant>
        <vt:i4>33</vt:i4>
      </vt:variant>
    </vt:vector>
  </HeadingPairs>
  <TitlesOfParts>
    <vt:vector size="34" baseType="lpstr">
      <vt:lpstr>Office-téma</vt:lpstr>
      <vt:lpstr>Krimináltechnika II.</vt:lpstr>
      <vt:lpstr>A kriminalisztikai személyazonosítás előzményei</vt:lpstr>
      <vt:lpstr>Bertillon rendszere</vt:lpstr>
      <vt:lpstr>4. dia</vt:lpstr>
      <vt:lpstr>5. dia</vt:lpstr>
      <vt:lpstr>Daktiloszkópia</vt:lpstr>
      <vt:lpstr>Már az ókori Kínában is használták „személyazonosításra”</vt:lpstr>
      <vt:lpstr>A daktiloszkópia tudományos igényű  megfogalmazása</vt:lpstr>
      <vt:lpstr>Galton híres könyve (1892)</vt:lpstr>
      <vt:lpstr>Galton-Henry féle tízujjas  daktiloszkópiai nyilvántartási rendszer (1897)</vt:lpstr>
      <vt:lpstr>11. dia</vt:lpstr>
      <vt:lpstr>A daktiloszkópia alapelvei</vt:lpstr>
      <vt:lpstr>Az alapelv változatlan a technika…</vt:lpstr>
      <vt:lpstr>A daktiloszkópia első hazai alkalmazása: a dánosi rablógyilkosság 1907</vt:lpstr>
      <vt:lpstr>A dánosi csárda épülete</vt:lpstr>
      <vt:lpstr>Dános, 1907. július 19. –ről 20.-ra virradó éjjel</vt:lpstr>
      <vt:lpstr>Tények</vt:lpstr>
      <vt:lpstr>18. dia</vt:lpstr>
      <vt:lpstr>19. dia</vt:lpstr>
      <vt:lpstr>20. dia</vt:lpstr>
      <vt:lpstr>21. dia</vt:lpstr>
      <vt:lpstr>22. dia</vt:lpstr>
      <vt:lpstr>Tömeghisztéria és sajtókampány a cigányok ellen</vt:lpstr>
      <vt:lpstr>24. dia</vt:lpstr>
      <vt:lpstr>Lakatos Róza Lina a koronatanú</vt:lpstr>
      <vt:lpstr>„A dánosi rablógyilkosság tettesei”</vt:lpstr>
      <vt:lpstr>Kolompár Balog Tuta a fővádlott</vt:lpstr>
      <vt:lpstr>A tárgyalást hatalmas sajtóérdeklődés övezte</vt:lpstr>
      <vt:lpstr>Ítélet 1908. május 29.</vt:lpstr>
      <vt:lpstr>Ítélet 1908. május 30.</vt:lpstr>
      <vt:lpstr>Ítélet 1908. május 29.</vt:lpstr>
      <vt:lpstr>32. dia</vt:lpstr>
      <vt:lpstr>33. dia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daktiloszkópia első hazai alkalmazása: a dánosi rablógyilkosság 1904</dc:title>
  <dc:creator>Tibor</dc:creator>
  <cp:lastModifiedBy>Tibor</cp:lastModifiedBy>
  <cp:revision>73</cp:revision>
  <dcterms:created xsi:type="dcterms:W3CDTF">2011-09-18T15:50:24Z</dcterms:created>
  <dcterms:modified xsi:type="dcterms:W3CDTF">2012-10-12T15:09:47Z</dcterms:modified>
</cp:coreProperties>
</file>