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2" r:id="rId4"/>
    <p:sldId id="263" r:id="rId5"/>
    <p:sldId id="278" r:id="rId6"/>
    <p:sldId id="259" r:id="rId7"/>
    <p:sldId id="280" r:id="rId8"/>
    <p:sldId id="258" r:id="rId9"/>
    <p:sldId id="264" r:id="rId10"/>
    <p:sldId id="260" r:id="rId11"/>
    <p:sldId id="261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14456-6B82-4DF5-83BC-F2F9511899A3}" type="datetimeFigureOut">
              <a:rPr lang="hu-HU" smtClean="0"/>
              <a:pPr/>
              <a:t>2013.05.01.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F12BC-7C7A-4DE6-B9F4-1F7496B0D92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vagyon elleni bűncselekmények nyomozása I.</a:t>
            </a:r>
            <a:endParaRPr lang="hu-HU" sz="3200"/>
          </a:p>
        </p:txBody>
      </p:sp>
      <p:pic>
        <p:nvPicPr>
          <p:cNvPr id="5" name="Tartalom helye 4" descr="tolva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7097" y="1600200"/>
            <a:ext cx="3709806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hu-HU" b="1" smtClean="0"/>
              <a:t>Btk. 316.§ lopás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b="1" dirty="0" smtClean="0"/>
              <a:t>Szándékos, célzatos bűncselekmény, amelyet bárki elkövethet.</a:t>
            </a:r>
          </a:p>
          <a:p>
            <a:pPr>
              <a:buNone/>
            </a:pPr>
            <a:r>
              <a:rPr lang="hu-HU" b="1" dirty="0" smtClean="0"/>
              <a:t>Ellopni csak dolgot lehet!</a:t>
            </a:r>
          </a:p>
          <a:p>
            <a:pPr>
              <a:buNone/>
            </a:pPr>
            <a:r>
              <a:rPr lang="hu-HU" b="1" dirty="0" smtClean="0"/>
              <a:t>Az </a:t>
            </a:r>
            <a:r>
              <a:rPr lang="hu-HU" b="1" u="sng" dirty="0" smtClean="0"/>
              <a:t>elkövetési módnak </a:t>
            </a:r>
            <a:r>
              <a:rPr lang="hu-HU" b="1" dirty="0" smtClean="0"/>
              <a:t>és </a:t>
            </a:r>
            <a:r>
              <a:rPr lang="hu-HU" b="1" u="sng" dirty="0" smtClean="0"/>
              <a:t>helynek</a:t>
            </a:r>
            <a:r>
              <a:rPr lang="hu-HU" b="1" dirty="0" smtClean="0"/>
              <a:t> egyes esetekben a lopási cselekmény minősítését befolyásoló szerepe van.</a:t>
            </a:r>
          </a:p>
          <a:p>
            <a:pPr>
              <a:buNone/>
            </a:pPr>
            <a:r>
              <a:rPr lang="hu-HU" b="1" dirty="0" smtClean="0"/>
              <a:t>Kár (érték) szerepe: </a:t>
            </a:r>
            <a:r>
              <a:rPr lang="hu-HU" b="1" dirty="0" smtClean="0"/>
              <a:t>50.001 </a:t>
            </a:r>
            <a:r>
              <a:rPr lang="hu-HU" b="1" dirty="0" smtClean="0"/>
              <a:t>Ft vagy alatta, minősítő körülménnyel.</a:t>
            </a:r>
          </a:p>
          <a:p>
            <a:pPr>
              <a:buNone/>
            </a:pPr>
            <a:r>
              <a:rPr lang="hu-HU" b="1" dirty="0" smtClean="0"/>
              <a:t>Meghatározása: kiskereskedelmi ár (ÁFA!)</a:t>
            </a:r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hu-HU" b="1" smtClean="0"/>
              <a:t>Btk. 316.§ lopás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b="1" smtClean="0"/>
              <a:t>Axióma: az elkövető mindig a lehető legnagyobb értékű dolog megszerzésére törekszik!</a:t>
            </a:r>
          </a:p>
          <a:p>
            <a:pPr>
              <a:buNone/>
            </a:pPr>
            <a:endParaRPr lang="hu-HU" b="1" smtClean="0"/>
          </a:p>
          <a:p>
            <a:pPr>
              <a:buNone/>
            </a:pPr>
            <a:endParaRPr lang="hu-HU" b="1" smtClean="0"/>
          </a:p>
          <a:p>
            <a:pPr>
              <a:buNone/>
            </a:pPr>
            <a:r>
              <a:rPr lang="hu-HU" b="1" smtClean="0"/>
              <a:t>Kisérletnél elvétel-elvitel problematika, vizsgálni és bizonyítani kell, hogy az elkövető ténylegesen mit tudott volna elvinni a helyszínről!</a:t>
            </a:r>
          </a:p>
        </p:txBody>
      </p:sp>
      <p:sp>
        <p:nvSpPr>
          <p:cNvPr id="4" name="Lefelé nyíl 3"/>
          <p:cNvSpPr/>
          <p:nvPr/>
        </p:nvSpPr>
        <p:spPr>
          <a:xfrm>
            <a:off x="2627784" y="2996952"/>
            <a:ext cx="484632" cy="97840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célzat bizonyítása</a:t>
            </a:r>
            <a:endParaRPr lang="hu-HU" sz="3200" b="1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u-HU" sz="2800" b="1" smtClean="0"/>
              <a:t>A célzat bebizonyítása nékül a lopás nem állapítható meg! A tolvaj cselekmény utáni magatartása ill. a lopott dolog sorsának alakulása az, amiből a célzatra következtethetünk.</a:t>
            </a:r>
          </a:p>
          <a:p>
            <a:pPr>
              <a:buNone/>
            </a:pPr>
            <a:endParaRPr lang="hu-HU" sz="2800" b="1" smtClean="0"/>
          </a:p>
          <a:p>
            <a:pPr>
              <a:buNone/>
            </a:pPr>
            <a:r>
              <a:rPr lang="hu-HU" sz="2800" b="1" smtClean="0"/>
              <a:t>A gyanúsított a dolgot:</a:t>
            </a:r>
          </a:p>
          <a:p>
            <a:r>
              <a:rPr lang="hu-HU" sz="2800" b="1" smtClean="0"/>
              <a:t>eladja, értékesítésre felajánlja,</a:t>
            </a:r>
          </a:p>
          <a:p>
            <a:r>
              <a:rPr lang="hu-HU" sz="2800" b="1" smtClean="0"/>
              <a:t>elzálogosítja,</a:t>
            </a:r>
          </a:p>
          <a:p>
            <a:r>
              <a:rPr lang="hu-HU" sz="2800" b="1" smtClean="0"/>
              <a:t>elrejti, átalakítja, feldolgozza, egybedolgozza, beépíti, állagában változtatást eszközöl.</a:t>
            </a:r>
          </a:p>
          <a:p>
            <a:pPr>
              <a:buNone/>
            </a:pPr>
            <a:r>
              <a:rPr lang="hu-HU" sz="2800" b="1" smtClean="0"/>
              <a:t> </a:t>
            </a:r>
          </a:p>
          <a:p>
            <a:pPr>
              <a:buNone/>
            </a:pPr>
            <a:endParaRPr lang="hu-HU" smtClean="0"/>
          </a:p>
          <a:p>
            <a:pPr>
              <a:buNone/>
            </a:pPr>
            <a:endParaRPr lang="hu-HU"/>
          </a:p>
        </p:txBody>
      </p:sp>
      <p:sp>
        <p:nvSpPr>
          <p:cNvPr id="4" name="Lefelé nyíl 3"/>
          <p:cNvSpPr/>
          <p:nvPr/>
        </p:nvSpPr>
        <p:spPr>
          <a:xfrm>
            <a:off x="5436096" y="2708920"/>
            <a:ext cx="484632" cy="97840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nyomozás során bizonyítandó kérdések I.</a:t>
            </a:r>
            <a:br>
              <a:rPr lang="hu-HU" sz="3200" b="1" smtClean="0"/>
            </a:br>
            <a:r>
              <a:rPr lang="hu-HU" sz="2800" b="1" smtClean="0"/>
              <a:t>A bűncselekmény tárgyával kapcsolatban</a:t>
            </a:r>
            <a:endParaRPr lang="hu-HU" sz="2800" b="1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2800" b="1" smtClean="0"/>
              <a:t>Mi az elkövetés tárgya</a:t>
            </a:r>
          </a:p>
          <a:p>
            <a:r>
              <a:rPr lang="hu-HU" sz="2800" b="1" smtClean="0"/>
              <a:t>Mi az eltulajdonított dolog megnevezése, mennyisége</a:t>
            </a:r>
          </a:p>
          <a:p>
            <a:r>
              <a:rPr lang="hu-HU" sz="2800" b="1" smtClean="0"/>
              <a:t>Mekkora a keletkezett kár (érték) pontosan (szakértőt csak, ha muszály…)</a:t>
            </a:r>
          </a:p>
          <a:p>
            <a:r>
              <a:rPr lang="hu-HU" sz="2800" b="1" smtClean="0"/>
              <a:t>Mi történt az ellopott dologgal</a:t>
            </a:r>
          </a:p>
          <a:p>
            <a:r>
              <a:rPr lang="hu-HU" sz="2800" b="1" smtClean="0"/>
              <a:t>Hol van az ellopott dolog</a:t>
            </a:r>
          </a:p>
          <a:p>
            <a:r>
              <a:rPr lang="hu-HU" sz="2800" b="1" smtClean="0"/>
              <a:t>Ki a sértett (a sértett és a tulajdonos ugyanazon személy-e)</a:t>
            </a:r>
            <a:endParaRPr lang="hu-HU" sz="28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nyomozás során bizonyítandó kérdések II.</a:t>
            </a:r>
            <a:br>
              <a:rPr lang="hu-HU" sz="3200" b="1" smtClean="0"/>
            </a:br>
            <a:r>
              <a:rPr lang="hu-HU" sz="2700" b="1" smtClean="0"/>
              <a:t>A bűncselekmény tárgyi oldalával kapcsolatosan</a:t>
            </a:r>
            <a:endParaRPr lang="hu-HU" sz="27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2400" b="1" smtClean="0"/>
              <a:t>Hol történt a bűncselekmény</a:t>
            </a:r>
          </a:p>
          <a:p>
            <a:r>
              <a:rPr lang="hu-HU" sz="2400" b="1" smtClean="0"/>
              <a:t>Mikor követték el a lopást</a:t>
            </a:r>
          </a:p>
          <a:p>
            <a:r>
              <a:rPr lang="hu-HU" sz="2400" b="1" smtClean="0"/>
              <a:t>Hogyan jutott az elkövető az ellopott dologhoz</a:t>
            </a:r>
          </a:p>
          <a:p>
            <a:r>
              <a:rPr lang="hu-HU" sz="2400" b="1" smtClean="0"/>
              <a:t>Milyen módon</a:t>
            </a:r>
          </a:p>
          <a:p>
            <a:r>
              <a:rPr lang="hu-HU" sz="2400" b="1" smtClean="0"/>
              <a:t>Milyen körülmények között                 hajtották végre a lopást</a:t>
            </a:r>
          </a:p>
          <a:p>
            <a:r>
              <a:rPr lang="hu-HU" sz="2400" b="1" smtClean="0"/>
              <a:t>Milyen eszközök felhasználásával</a:t>
            </a:r>
          </a:p>
          <a:p>
            <a:r>
              <a:rPr lang="hu-HU" sz="2400" b="1" smtClean="0"/>
              <a:t>Milyen előkészületi cselekmények történtek</a:t>
            </a:r>
          </a:p>
          <a:p>
            <a:r>
              <a:rPr lang="hu-HU" sz="2400" b="1" smtClean="0"/>
              <a:t>Hogyan értékesítették a megszerzett javakat</a:t>
            </a:r>
            <a:endParaRPr lang="hu-HU" sz="2400" b="1"/>
          </a:p>
        </p:txBody>
      </p:sp>
      <p:sp>
        <p:nvSpPr>
          <p:cNvPr id="4" name="Jobb oldali kapcsos zárójel 3"/>
          <p:cNvSpPr/>
          <p:nvPr/>
        </p:nvSpPr>
        <p:spPr>
          <a:xfrm>
            <a:off x="5076056" y="2996952"/>
            <a:ext cx="288032" cy="1224136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hu-HU" sz="3200" b="1" smtClean="0"/>
              <a:t>A nyomozás során bizonyítandó kérdések III.</a:t>
            </a:r>
            <a:br>
              <a:rPr lang="hu-HU" sz="3200" b="1" smtClean="0"/>
            </a:br>
            <a:r>
              <a:rPr lang="hu-HU" sz="2800" b="1" smtClean="0"/>
              <a:t>A bűncselekmény alanyával kapcsolatosan</a:t>
            </a:r>
            <a:endParaRPr lang="hu-HU" sz="28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2800" b="1" smtClean="0"/>
              <a:t>Ki vagy kik követték el a lopást</a:t>
            </a:r>
          </a:p>
          <a:p>
            <a:r>
              <a:rPr lang="hu-HU" sz="2800" b="1" smtClean="0"/>
              <a:t>Milyen az elkövetőnek a sértetthez való viszonya</a:t>
            </a:r>
          </a:p>
          <a:p>
            <a:r>
              <a:rPr lang="hu-HU" sz="2800" b="1" smtClean="0"/>
              <a:t>Volt-e bűnszövetség</a:t>
            </a:r>
          </a:p>
          <a:p>
            <a:r>
              <a:rPr lang="hu-HU" sz="2800" b="1" smtClean="0"/>
              <a:t>Részesek, orgazdák, tippadók, segítők a cselekmény előtt és után</a:t>
            </a:r>
            <a:endParaRPr lang="hu-HU" sz="2800" b="1"/>
          </a:p>
        </p:txBody>
      </p:sp>
      <p:pic>
        <p:nvPicPr>
          <p:cNvPr id="5" name="Kép 4" descr="stock-photo-stealthy-thief-491536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6000" y="3592848"/>
            <a:ext cx="2170096" cy="24284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nyomozás során bizonyítandó kérdések III.</a:t>
            </a:r>
            <a:r>
              <a:rPr lang="hu-HU" sz="2400" b="1" smtClean="0"/>
              <a:t/>
            </a:r>
            <a:br>
              <a:rPr lang="hu-HU" sz="2400" b="1" smtClean="0"/>
            </a:br>
            <a:r>
              <a:rPr lang="hu-HU" sz="2400" b="1" smtClean="0"/>
              <a:t>A bűncselekmény alanyi oldalával kapcsolatban</a:t>
            </a:r>
            <a:endParaRPr lang="hu-HU" sz="24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hu-HU" sz="2800" b="1" smtClean="0"/>
              <a:t>Mi volt az idegen dolog elvételének a célja</a:t>
            </a:r>
          </a:p>
          <a:p>
            <a:r>
              <a:rPr lang="hu-HU" sz="2800" b="1" smtClean="0"/>
              <a:t>Mire irányult a tettes szándéka</a:t>
            </a:r>
          </a:p>
          <a:p>
            <a:r>
              <a:rPr lang="hu-HU" sz="2800" b="1" smtClean="0"/>
              <a:t>Mi motiválta a cselekmény elkövetését</a:t>
            </a:r>
          </a:p>
          <a:p>
            <a:r>
              <a:rPr lang="hu-HU" sz="2800" b="1" smtClean="0"/>
              <a:t>Vállalta-e az elkövető a kár megtérítését</a:t>
            </a:r>
          </a:p>
          <a:p>
            <a:r>
              <a:rPr lang="hu-HU" sz="2800" b="1" smtClean="0"/>
              <a:t>Van-e az elkövetőnek olyan vagyona, amely fedezi a kár megtérítését, a polgári jogi igényt</a:t>
            </a:r>
          </a:p>
          <a:p>
            <a:pPr>
              <a:buNone/>
            </a:pPr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A nyomozás során bizonyítandó kérdések IV.</a:t>
            </a:r>
            <a:br>
              <a:rPr lang="hu-HU" sz="3200" b="1" smtClean="0"/>
            </a:br>
            <a:r>
              <a:rPr lang="hu-HU" sz="2800" b="1" smtClean="0"/>
              <a:t>(a gyakorlat által teljesen elfeledve…)</a:t>
            </a:r>
            <a:endParaRPr lang="hu-HU" sz="28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hu-HU" sz="2800" b="1" smtClean="0"/>
              <a:t>Mi tette lehetővé a lopást</a:t>
            </a:r>
          </a:p>
          <a:p>
            <a:r>
              <a:rPr lang="hu-HU" sz="2800" b="1" smtClean="0"/>
              <a:t>Mi könnyítette meg annak végrehajtását</a:t>
            </a:r>
          </a:p>
          <a:p>
            <a:r>
              <a:rPr lang="hu-HU" sz="2800" b="1" smtClean="0"/>
              <a:t>Milyen intézkedéseket kell tenni a bűnismétlés megkadályozása érdekében</a:t>
            </a:r>
          </a:p>
          <a:p>
            <a:endParaRPr lang="hu-HU"/>
          </a:p>
        </p:txBody>
      </p:sp>
      <p:pic>
        <p:nvPicPr>
          <p:cNvPr id="4" name="Kép 3" descr="lopás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4149080"/>
            <a:ext cx="1527048" cy="1572768"/>
          </a:xfrm>
          <a:prstGeom prst="rect">
            <a:avLst/>
          </a:prstGeom>
        </p:spPr>
      </p:pic>
      <p:pic>
        <p:nvPicPr>
          <p:cNvPr id="5" name="Kép 4" descr="lopá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4221088"/>
            <a:ext cx="1453896" cy="1490472"/>
          </a:xfrm>
          <a:prstGeom prst="rect">
            <a:avLst/>
          </a:prstGeom>
        </p:spPr>
      </p:pic>
      <p:pic>
        <p:nvPicPr>
          <p:cNvPr id="6" name="Kép 5" descr="lopás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4149080"/>
            <a:ext cx="1610749" cy="15704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Zseblopás</a:t>
            </a:r>
            <a:endParaRPr lang="hu-H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Tartalom helye 3" descr="4988144_a10df6d537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1260" y="1600200"/>
            <a:ext cx="5381480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fagin_in_oliver_twist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8856984" cy="64807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4088433" cy="923702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>
            <a:noAutofit/>
          </a:bodyPr>
          <a:lstStyle/>
          <a:p>
            <a:pPr algn="ctr"/>
            <a:r>
              <a:rPr lang="hu-HU" sz="3600" b="1" smtClean="0"/>
              <a:t>A lopás nyomozása</a:t>
            </a:r>
            <a:endParaRPr lang="hu-HU" sz="3600" b="1"/>
          </a:p>
        </p:txBody>
      </p:sp>
      <p:pic>
        <p:nvPicPr>
          <p:cNvPr id="7" name="Tartalom helye 6" descr="03 A zsidó Tízparancsol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556792"/>
            <a:ext cx="5111750" cy="3978645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3008313" cy="3794100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2000" b="1" smtClean="0"/>
              <a:t>Az egyik legrégebben pönalizált bűncselekmény.</a:t>
            </a:r>
          </a:p>
          <a:p>
            <a:r>
              <a:rPr lang="hu-HU" sz="2000" b="1" smtClean="0"/>
              <a:t>A lopás, mint </a:t>
            </a:r>
            <a:r>
              <a:rPr lang="hu-HU" sz="2000" b="1" u="sng" smtClean="0"/>
              <a:t>elvétel</a:t>
            </a:r>
            <a:r>
              <a:rPr lang="hu-HU" sz="2000" b="1" smtClean="0"/>
              <a:t> örök (elvétel-elvitel megkülönböztetése!), de az idők folyamán folyamatosan új módszerek és ezért új minősítő körülmények alakultak ki, illetve kerültek szabályozásra</a:t>
            </a:r>
            <a:endParaRPr lang="hu-HU" sz="20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843808" y="188640"/>
            <a:ext cx="3008313" cy="851694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>
            <a:normAutofit/>
          </a:bodyPr>
          <a:lstStyle/>
          <a:p>
            <a:pPr algn="ctr"/>
            <a:r>
              <a:rPr lang="hu-HU" sz="2800" smtClean="0"/>
              <a:t>Zseblopás I.</a:t>
            </a:r>
            <a:endParaRPr lang="hu-HU" sz="2800"/>
          </a:p>
        </p:txBody>
      </p:sp>
      <p:pic>
        <p:nvPicPr>
          <p:cNvPr id="7" name="Tartalom helye 6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556792"/>
            <a:ext cx="4090491" cy="4505895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6" name="Szöveg helye 5"/>
          <p:cNvSpPr>
            <a:spLocks noGrp="1"/>
          </p:cNvSpPr>
          <p:nvPr>
            <p:ph type="body" sz="half" idx="2"/>
          </p:nvPr>
        </p:nvSpPr>
        <p:spPr>
          <a:xfrm>
            <a:off x="539552" y="1556792"/>
            <a:ext cx="3008313" cy="4691063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2000" b="1" smtClean="0"/>
              <a:t>Bármilyen érték eltulajdonítása esetén bűncselekmény!</a:t>
            </a:r>
          </a:p>
          <a:p>
            <a:r>
              <a:rPr lang="hu-HU" sz="2000" b="1" smtClean="0"/>
              <a:t>„Klasszikus” felállás:</a:t>
            </a:r>
          </a:p>
          <a:p>
            <a:pPr>
              <a:buFont typeface="Arial" pitchFamily="34" charset="0"/>
              <a:buChar char="•"/>
            </a:pPr>
            <a:r>
              <a:rPr lang="hu-HU" sz="2000" b="1" smtClean="0"/>
              <a:t> figyelő</a:t>
            </a:r>
          </a:p>
          <a:p>
            <a:pPr>
              <a:buFont typeface="Arial" pitchFamily="34" charset="0"/>
              <a:buChar char="•"/>
            </a:pPr>
            <a:r>
              <a:rPr lang="hu-HU" sz="2000" b="1" smtClean="0"/>
              <a:t> takaró</a:t>
            </a:r>
          </a:p>
          <a:p>
            <a:pPr>
              <a:buFont typeface="Arial" pitchFamily="34" charset="0"/>
              <a:buChar char="•"/>
            </a:pPr>
            <a:r>
              <a:rPr lang="hu-HU" sz="2000" b="1" smtClean="0"/>
              <a:t> nyúló</a:t>
            </a:r>
          </a:p>
          <a:p>
            <a:r>
              <a:rPr lang="hu-HU" sz="2000" b="1" smtClean="0"/>
              <a:t>Minden helyen ahol sok ember tartózkodik! (pl.BKV, gyorsétterem) A bizonyítása csak tettenéréssel, összehangolt munka  - figyelés - eredményeképp.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Zseblopás II.</a:t>
            </a:r>
            <a:endParaRPr lang="hu-HU" sz="3200" b="1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hu-HU" b="1" smtClean="0"/>
              <a:t>Figyelem elterelése: verekedés, veszekedés </a:t>
            </a:r>
            <a:r>
              <a:rPr lang="hu-HU" b="1" u="sng" smtClean="0"/>
              <a:t>színlelése</a:t>
            </a:r>
            <a:r>
              <a:rPr lang="hu-HU" b="1" smtClean="0"/>
              <a:t> (általában zárt térben, tömegközlekedési eszközön)</a:t>
            </a:r>
          </a:p>
          <a:p>
            <a:pPr>
              <a:buNone/>
            </a:pPr>
            <a:r>
              <a:rPr lang="hu-HU" b="1" smtClean="0"/>
              <a:t>Egyedi módszerek: régi ismerősnek magát kiadva, külföldinek magát kiadva, „meg tudlak-e emelni”, gyermek(!) igénybe vétele</a:t>
            </a:r>
            <a:endParaRPr lang="hu-HU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Pocket%20Pi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08720"/>
            <a:ext cx="5256584" cy="518457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Elvétel-elvitel I.</a:t>
            </a:r>
            <a:endParaRPr lang="hu-HU" sz="3200" b="1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hu-HU" b="1" smtClean="0"/>
              <a:t>Az elvétel a dolog tulajdonjogának végleges megváltoztatása, a dolog tulajdonosa azt már nem tudja „visszaszerezni”!</a:t>
            </a:r>
          </a:p>
          <a:p>
            <a:pPr>
              <a:buNone/>
            </a:pPr>
            <a:endParaRPr lang="hu-HU" b="1" smtClean="0"/>
          </a:p>
          <a:p>
            <a:pPr>
              <a:buNone/>
            </a:pPr>
            <a:r>
              <a:rPr lang="hu-HU" b="1" smtClean="0"/>
              <a:t>A cselekmény befejezett. Rendkívül nagy jelentősége van a minősítésnél, az elvétel megtörténtét ezért minden esetben külön kell vizsgálni (pl. önkiszolgáló bolt-gyártelep)</a:t>
            </a:r>
          </a:p>
          <a:p>
            <a:pPr>
              <a:buNone/>
            </a:pPr>
            <a:endParaRPr lang="hu-HU"/>
          </a:p>
        </p:txBody>
      </p:sp>
      <p:sp>
        <p:nvSpPr>
          <p:cNvPr id="8" name="Lefelé nyíl 7"/>
          <p:cNvSpPr/>
          <p:nvPr/>
        </p:nvSpPr>
        <p:spPr>
          <a:xfrm>
            <a:off x="3635896" y="3068960"/>
            <a:ext cx="484632" cy="72008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Elvétel-elvitel II.</a:t>
            </a:r>
            <a:endParaRPr lang="hu-HU" sz="32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hu-HU" b="1" smtClean="0"/>
              <a:t>Megértésének dogmatikai jelentősége is van:</a:t>
            </a:r>
          </a:p>
          <a:p>
            <a:pPr>
              <a:buNone/>
            </a:pPr>
            <a:r>
              <a:rPr lang="hu-HU" b="1" smtClean="0"/>
              <a:t>Befejezett bűncselekményhez utóbb nem járulhat minősítő körülmény(pl. dolog elleni erőszak)!</a:t>
            </a:r>
          </a:p>
          <a:p>
            <a:pPr>
              <a:buNone/>
            </a:pPr>
            <a:endParaRPr lang="hu-HU" b="1" smtClean="0"/>
          </a:p>
          <a:p>
            <a:pPr>
              <a:buNone/>
            </a:pPr>
            <a:endParaRPr lang="hu-HU" b="1" smtClean="0"/>
          </a:p>
          <a:p>
            <a:pPr>
              <a:buNone/>
            </a:pPr>
            <a:r>
              <a:rPr lang="hu-HU" b="1" smtClean="0"/>
              <a:t>„Lopós” szatyor használata önkiszolgáló boltban</a:t>
            </a:r>
          </a:p>
          <a:p>
            <a:pPr>
              <a:buNone/>
            </a:pPr>
            <a:endParaRPr lang="hu-HU"/>
          </a:p>
        </p:txBody>
      </p:sp>
      <p:sp>
        <p:nvSpPr>
          <p:cNvPr id="4" name="Lefelé nyíl 3"/>
          <p:cNvSpPr/>
          <p:nvPr/>
        </p:nvSpPr>
        <p:spPr>
          <a:xfrm>
            <a:off x="4355976" y="3429000"/>
            <a:ext cx="556640" cy="9361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hu-HU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Áruházi</a:t>
            </a:r>
            <a:r>
              <a:rPr lang="hu-HU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hu-HU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lopás</a:t>
            </a:r>
            <a:endParaRPr lang="hu-HU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Tartalom helye 3" descr="000636121-2814-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5609611" cy="3744416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Korabeli bűnügyi nyilvántartás és névjegyzék kategóriái (1896)</a:t>
            </a:r>
            <a:endParaRPr lang="hu-HU" sz="3200" b="1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r>
              <a:rPr lang="hu-HU" b="1" smtClean="0"/>
              <a:t>tolvaj,</a:t>
            </a:r>
          </a:p>
          <a:p>
            <a:r>
              <a:rPr lang="hu-HU" b="1" smtClean="0"/>
              <a:t>zsebtolvaj, </a:t>
            </a:r>
          </a:p>
          <a:p>
            <a:r>
              <a:rPr lang="hu-HU" b="1" smtClean="0"/>
              <a:t>alkalmi tolvaj,</a:t>
            </a:r>
          </a:p>
          <a:p>
            <a:r>
              <a:rPr lang="hu-HU" b="1" smtClean="0"/>
              <a:t>betörő tolvaj,</a:t>
            </a:r>
          </a:p>
          <a:p>
            <a:r>
              <a:rPr lang="hu-HU" b="1" smtClean="0"/>
              <a:t>besurranó tolvaj,</a:t>
            </a:r>
          </a:p>
          <a:p>
            <a:r>
              <a:rPr lang="hu-HU" b="1" smtClean="0"/>
              <a:t>orgazda tolvaj</a:t>
            </a:r>
          </a:p>
          <a:p>
            <a:pPr>
              <a:buNone/>
            </a:pPr>
            <a:r>
              <a:rPr lang="hu-HU" b="1" smtClean="0"/>
              <a:t>+ betörők, helybeli és utazó zsebtolvajok, alkalmi, szokásos, bolti és besurranó tolvajok, kéjtolvajnők</a:t>
            </a:r>
            <a:endParaRPr lang="hu-HU" b="1"/>
          </a:p>
        </p:txBody>
      </p:sp>
      <p:sp>
        <p:nvSpPr>
          <p:cNvPr id="5" name="Tartalom helye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4104456" cy="4608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…és ma</a:t>
            </a:r>
            <a:endParaRPr lang="hu-HU" sz="3200" b="1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r>
              <a:rPr lang="hu-HU" b="1" smtClean="0"/>
              <a:t>Besurranás</a:t>
            </a:r>
          </a:p>
          <a:p>
            <a:r>
              <a:rPr lang="hu-HU" b="1" smtClean="0"/>
              <a:t>Trükkös lopás</a:t>
            </a:r>
          </a:p>
          <a:p>
            <a:r>
              <a:rPr lang="hu-HU" b="1" smtClean="0"/>
              <a:t>Markecolás </a:t>
            </a:r>
          </a:p>
          <a:p>
            <a:r>
              <a:rPr lang="hu-HU" b="1" smtClean="0"/>
              <a:t>Zsebtolvajlás</a:t>
            </a:r>
          </a:p>
          <a:p>
            <a:r>
              <a:rPr lang="hu-HU" b="1" smtClean="0"/>
              <a:t>Betörés</a:t>
            </a:r>
          </a:p>
          <a:p>
            <a:r>
              <a:rPr lang="hu-HU" b="1" smtClean="0"/>
              <a:t>Gépkocsi feltörés</a:t>
            </a:r>
          </a:p>
          <a:p>
            <a:r>
              <a:rPr lang="hu-HU" b="1" smtClean="0"/>
              <a:t>Gépkocsi lopás</a:t>
            </a:r>
          </a:p>
          <a:p>
            <a:r>
              <a:rPr lang="hu-HU" b="1" smtClean="0"/>
              <a:t>Stb.!!</a:t>
            </a:r>
            <a:endParaRPr lang="hu-HU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Btk. 316.§ lopás</a:t>
            </a:r>
            <a:endParaRPr lang="hu-HU" sz="3200" b="1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hu-HU" sz="1400" b="1" smtClean="0"/>
              <a:t>316. § (1) Aki idegen </a:t>
            </a:r>
            <a:r>
              <a:rPr lang="hu-HU" sz="1400" b="1" u="sng" smtClean="0"/>
              <a:t>dolgot</a:t>
            </a:r>
            <a:r>
              <a:rPr lang="hu-HU" sz="1400" b="1" smtClean="0"/>
              <a:t> mástól azért vesz el, hogy azt jogtalanul eltulajdonítsa, lopást követ el.</a:t>
            </a:r>
          </a:p>
          <a:p>
            <a:pPr>
              <a:buNone/>
            </a:pPr>
            <a:r>
              <a:rPr lang="hu-HU" sz="1400" b="1" smtClean="0"/>
              <a:t>(2) A büntetés vétség miatt két évig terjedő szabadságvesztés, ha a lopást kisebb értékre, vagy a szabálysértési értékre elkövetett lopást</a:t>
            </a:r>
          </a:p>
          <a:p>
            <a:pPr>
              <a:buNone/>
            </a:pPr>
            <a:r>
              <a:rPr lang="hu-HU" sz="1400" b="1" i="1" smtClean="0"/>
              <a:t>a)</a:t>
            </a:r>
            <a:r>
              <a:rPr lang="hu-HU" sz="1400" b="1" smtClean="0"/>
              <a:t> bűnszövetségben,</a:t>
            </a:r>
          </a:p>
          <a:p>
            <a:pPr>
              <a:buNone/>
            </a:pPr>
            <a:r>
              <a:rPr lang="hu-HU" sz="1400" b="1" i="1" smtClean="0"/>
              <a:t>b)</a:t>
            </a:r>
            <a:r>
              <a:rPr lang="hu-HU" sz="1400" b="1" smtClean="0"/>
              <a:t> közveszély színhelyén,</a:t>
            </a:r>
          </a:p>
          <a:p>
            <a:pPr>
              <a:buNone/>
            </a:pPr>
            <a:r>
              <a:rPr lang="hu-HU" sz="1400" b="1" i="1" smtClean="0"/>
              <a:t>c)</a:t>
            </a:r>
            <a:r>
              <a:rPr lang="hu-HU" sz="1400" b="1" smtClean="0"/>
              <a:t> üzletszerűen,</a:t>
            </a:r>
          </a:p>
          <a:p>
            <a:pPr>
              <a:buNone/>
            </a:pPr>
            <a:r>
              <a:rPr lang="hu-HU" sz="1400" b="1" i="1" smtClean="0"/>
              <a:t>d)</a:t>
            </a:r>
            <a:r>
              <a:rPr lang="hu-HU" sz="1400" b="1" smtClean="0"/>
              <a:t> </a:t>
            </a:r>
            <a:r>
              <a:rPr lang="hu-HU" sz="1400" b="1" u="sng" smtClean="0"/>
              <a:t>dolog elleni erőszakkal </a:t>
            </a:r>
            <a:r>
              <a:rPr lang="hu-HU" sz="1400" b="1" smtClean="0"/>
              <a:t>- ideértve azt is, ha a dolog eltulajdonításának megakadályozására szolgáló eszközt állagsérelem okozása nélkül eltávolítják, vagy a dolog eltulajdonításának megakadályozására alkalmatlanná teszik -,</a:t>
            </a:r>
          </a:p>
          <a:p>
            <a:pPr>
              <a:buNone/>
            </a:pPr>
            <a:r>
              <a:rPr lang="hu-HU" sz="1400" b="1" i="1" smtClean="0"/>
              <a:t>e)</a:t>
            </a:r>
            <a:endParaRPr lang="hu-HU" sz="1400" b="1" smtClean="0"/>
          </a:p>
          <a:p>
            <a:pPr>
              <a:buNone/>
            </a:pPr>
            <a:r>
              <a:rPr lang="hu-HU" sz="1400" b="1" i="1" smtClean="0"/>
              <a:t>f)</a:t>
            </a:r>
            <a:r>
              <a:rPr lang="hu-HU" sz="1400" b="1" smtClean="0"/>
              <a:t> helyiségbe vagy ehhez tartozó bekerített helyre </a:t>
            </a:r>
            <a:r>
              <a:rPr lang="hu-HU" sz="1400" b="1" u="sng" smtClean="0"/>
              <a:t>megtévesztéssel</a:t>
            </a:r>
            <a:r>
              <a:rPr lang="hu-HU" sz="1400" b="1" smtClean="0"/>
              <a:t> vagy a jogosult (használó) tudta és </a:t>
            </a:r>
            <a:r>
              <a:rPr lang="hu-HU" sz="1400" b="1" u="sng" smtClean="0"/>
              <a:t>beleegyezése nélkül bemenve</a:t>
            </a:r>
            <a:r>
              <a:rPr lang="hu-HU" sz="1400" b="1" smtClean="0"/>
              <a:t>,</a:t>
            </a:r>
          </a:p>
          <a:p>
            <a:pPr>
              <a:buNone/>
            </a:pPr>
            <a:r>
              <a:rPr lang="hu-HU" sz="1400" b="1" i="1" smtClean="0"/>
              <a:t>g)</a:t>
            </a:r>
            <a:r>
              <a:rPr lang="hu-HU" sz="1400" b="1" smtClean="0"/>
              <a:t> </a:t>
            </a:r>
            <a:r>
              <a:rPr lang="hu-HU" sz="1400" b="1" u="sng" smtClean="0"/>
              <a:t>hamis vagy lopott kulcs használatával</a:t>
            </a:r>
            <a:r>
              <a:rPr lang="hu-HU" sz="1400" b="1" smtClean="0"/>
              <a:t>,</a:t>
            </a:r>
          </a:p>
          <a:p>
            <a:pPr>
              <a:buNone/>
            </a:pPr>
            <a:r>
              <a:rPr lang="hu-HU" sz="1400" b="1" i="1" smtClean="0"/>
              <a:t>h)</a:t>
            </a:r>
            <a:r>
              <a:rPr lang="hu-HU" sz="1400" b="1" smtClean="0"/>
              <a:t> </a:t>
            </a:r>
            <a:r>
              <a:rPr lang="hu-HU" sz="1400" b="1" u="sng" smtClean="0"/>
              <a:t>lakást vagy hasonló helyiséget az elkövetővel közösen használó sérelmére</a:t>
            </a:r>
            <a:r>
              <a:rPr lang="hu-HU" sz="1400" b="1" smtClean="0"/>
              <a:t>,</a:t>
            </a:r>
          </a:p>
          <a:p>
            <a:pPr>
              <a:buNone/>
            </a:pPr>
            <a:r>
              <a:rPr lang="hu-HU" sz="1400" b="1" i="1" smtClean="0"/>
              <a:t>i)</a:t>
            </a:r>
            <a:r>
              <a:rPr lang="hu-HU" sz="1400" b="1" smtClean="0"/>
              <a:t> </a:t>
            </a:r>
            <a:r>
              <a:rPr lang="hu-HU" sz="1400" b="1" u="sng" smtClean="0"/>
              <a:t>zsebtolvajlás</a:t>
            </a:r>
            <a:r>
              <a:rPr lang="hu-HU" sz="1400" b="1" smtClean="0"/>
              <a:t> útján,</a:t>
            </a:r>
          </a:p>
          <a:p>
            <a:pPr>
              <a:buNone/>
            </a:pPr>
            <a:r>
              <a:rPr lang="hu-HU" sz="1400" b="1" i="1" smtClean="0"/>
              <a:t>j)</a:t>
            </a:r>
            <a:endParaRPr lang="hu-HU" sz="1400" b="1" smtClean="0"/>
          </a:p>
          <a:p>
            <a:pPr>
              <a:buNone/>
            </a:pPr>
            <a:r>
              <a:rPr lang="hu-HU" sz="1400" b="1" smtClean="0"/>
              <a:t>követik el.</a:t>
            </a:r>
            <a:endParaRPr lang="hu-HU" sz="1400" b="1"/>
          </a:p>
        </p:txBody>
      </p:sp>
      <p:pic>
        <p:nvPicPr>
          <p:cNvPr id="5" name="Kép 4" descr="6a00d8341c767353ef01538e471b93970b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365104"/>
            <a:ext cx="1561976" cy="15229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hu-HU" sz="3200" b="1" smtClean="0"/>
              <a:t>Btk. 316.§ lopás</a:t>
            </a:r>
            <a:endParaRPr lang="hu-HU" sz="32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>
              <a:buNone/>
            </a:pPr>
            <a:r>
              <a:rPr lang="hu-HU" b="1" u="sng" smtClean="0"/>
              <a:t>A személyi vagyont károsító lopás</a:t>
            </a:r>
            <a:r>
              <a:rPr lang="hu-HU" b="1" smtClean="0"/>
              <a:t>, sikkasztás, csalás, hűtlen kezelés, rongálás, jogtalan elsajátítás, orgazdaság, valamint jármű önkényes elvétele </a:t>
            </a:r>
            <a:r>
              <a:rPr lang="hu-HU" b="1" u="sng" smtClean="0"/>
              <a:t>miatt az elkövető csak magánindítványra büntethető, ha a sértett a hozzátartozója.</a:t>
            </a:r>
            <a:endParaRPr lang="hu-HU" b="1" u="sng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810</Words>
  <Application>Microsoft Office PowerPoint</Application>
  <PresentationFormat>Diavetítés a képernyőre (4:3 oldalarány)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3" baseType="lpstr">
      <vt:lpstr>Office-téma</vt:lpstr>
      <vt:lpstr>A vagyon elleni bűncselekmények nyomozása I.</vt:lpstr>
      <vt:lpstr>A lopás nyomozása</vt:lpstr>
      <vt:lpstr>Elvétel-elvitel I.</vt:lpstr>
      <vt:lpstr>Elvétel-elvitel II.</vt:lpstr>
      <vt:lpstr>Áruházi lopás</vt:lpstr>
      <vt:lpstr>Korabeli bűnügyi nyilvántartás és névjegyzék kategóriái (1896)</vt:lpstr>
      <vt:lpstr>…és ma</vt:lpstr>
      <vt:lpstr>Btk. 316.§ lopás</vt:lpstr>
      <vt:lpstr>Btk. 316.§ lopás</vt:lpstr>
      <vt:lpstr>Btk. 316.§ lopás</vt:lpstr>
      <vt:lpstr>Btk. 316.§ lopás</vt:lpstr>
      <vt:lpstr>A célzat bizonyítása</vt:lpstr>
      <vt:lpstr>A nyomozás során bizonyítandó kérdések I. A bűncselekmény tárgyával kapcsolatban</vt:lpstr>
      <vt:lpstr>A nyomozás során bizonyítandó kérdések II. A bűncselekmény tárgyi oldalával kapcsolatosan</vt:lpstr>
      <vt:lpstr>A nyomozás során bizonyítandó kérdések III. A bűncselekmény alanyával kapcsolatosan</vt:lpstr>
      <vt:lpstr>A nyomozás során bizonyítandó kérdések III. A bűncselekmény alanyi oldalával kapcsolatban</vt:lpstr>
      <vt:lpstr>A nyomozás során bizonyítandó kérdések IV. (a gyakorlat által teljesen elfeledve…)</vt:lpstr>
      <vt:lpstr>Zseblopás</vt:lpstr>
      <vt:lpstr>19. dia</vt:lpstr>
      <vt:lpstr>Zseblopás I.</vt:lpstr>
      <vt:lpstr>Zseblopás II.</vt:lpstr>
      <vt:lpstr>22.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vagyon elleni bűncselekmények nyomozása</dc:title>
  <dc:creator>Tibor</dc:creator>
  <cp:lastModifiedBy>Ibolya Tibor</cp:lastModifiedBy>
  <cp:revision>72</cp:revision>
  <dcterms:created xsi:type="dcterms:W3CDTF">2012-04-14T14:55:13Z</dcterms:created>
  <dcterms:modified xsi:type="dcterms:W3CDTF">2013-05-01T14:05:40Z</dcterms:modified>
</cp:coreProperties>
</file>