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74" r:id="rId2"/>
    <p:sldId id="427" r:id="rId3"/>
    <p:sldId id="408" r:id="rId4"/>
    <p:sldId id="413" r:id="rId5"/>
    <p:sldId id="425" r:id="rId6"/>
    <p:sldId id="417" r:id="rId7"/>
    <p:sldId id="418" r:id="rId8"/>
    <p:sldId id="419" r:id="rId9"/>
    <p:sldId id="400" r:id="rId10"/>
    <p:sldId id="416" r:id="rId1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99"/>
    <a:srgbClr val="FF9900"/>
    <a:srgbClr val="000066"/>
    <a:srgbClr val="FFFF00"/>
    <a:srgbClr val="FF5050"/>
    <a:srgbClr val="CC0000"/>
    <a:srgbClr val="FF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4" autoAdjust="0"/>
    <p:restoredTop sz="95931" autoAdjust="0"/>
  </p:normalViewPr>
  <p:slideViewPr>
    <p:cSldViewPr>
      <p:cViewPr varScale="1">
        <p:scale>
          <a:sx n="61" d="100"/>
          <a:sy n="61" d="100"/>
        </p:scale>
        <p:origin x="136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886C5F15-0C1A-478B-8ACC-194AEF65181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5896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C9EB5-FEEA-4FA2-90AF-596455890A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75878373"/>
      </p:ext>
    </p:extLst>
  </p:cSld>
  <p:clrMapOvr>
    <a:masterClrMapping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0B211-911A-42E6-8C3C-FB2196FD6BA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1122962"/>
      </p:ext>
    </p:extLst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B432E-D00B-4F39-9B87-074BC434ADA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1557491"/>
      </p:ext>
    </p:extLst>
  </p:cSld>
  <p:clrMapOvr>
    <a:masterClrMapping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B34EF-0FB8-4815-8357-A8CE6027EA3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73826371"/>
      </p:ext>
    </p:extLst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87AB4-4BBF-450B-9E97-1F9153E07DD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602495"/>
      </p:ext>
    </p:extLst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722B3-4794-485B-8E41-7712FF219BB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2064406"/>
      </p:ext>
    </p:extLst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70BA2-550E-4BB2-B416-F1F7DF61864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1911733"/>
      </p:ext>
    </p:extLst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7E092-B0A6-4612-9BE2-671DE193807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52826752"/>
      </p:ext>
    </p:extLst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9FCE7-344F-4775-82D7-1B2D31C08DE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3759902"/>
      </p:ext>
    </p:extLst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402EF-0A43-4C73-8C6C-1BDBF8162AB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5542551"/>
      </p:ext>
    </p:extLst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8845E-9C50-47DB-BC30-EF50055498F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42350675"/>
      </p:ext>
    </p:extLst>
  </p:cSld>
  <p:clrMapOvr>
    <a:masterClrMapping/>
  </p:clrMapOvr>
  <p:transition>
    <p:cover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hu-H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5D3EB-3058-4EA5-8BB6-392AD527A50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2528866"/>
      </p:ext>
    </p:extLst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A növények tápanyagai:</a:t>
            </a:r>
          </a:p>
          <a:p>
            <a:pPr lvl="1"/>
            <a:r>
              <a:rPr lang="hu-HU" altLang="hu-HU" smtClean="0"/>
              <a:t>szén-dioxid 		– levegőből a lomblevélen keresztül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pPr>
              <a:defRPr/>
            </a:pPr>
            <a:fld id="{735DDFDB-493D-494E-9D0E-0BEAFBB4F41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cover dir="r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609600" indent="-609600" algn="l" rtl="0" eaLnBrk="0" fontAlgn="base" hangingPunct="0">
        <a:spcBef>
          <a:spcPct val="20000"/>
        </a:spcBef>
        <a:spcAft>
          <a:spcPct val="0"/>
        </a:spcAft>
        <a:buAutoNum type="arabicPeriod"/>
        <a:defRPr sz="3200" u="sng">
          <a:solidFill>
            <a:srgbClr val="000000"/>
          </a:solidFill>
          <a:latin typeface="+mn-lt"/>
          <a:ea typeface="+mn-ea"/>
          <a:cs typeface="+mn-cs"/>
        </a:defRPr>
      </a:lvl1pPr>
      <a:lvl2pPr marL="990600" indent="-990600" algn="l" rtl="0" eaLnBrk="0" fontAlgn="base" hangingPunct="0">
        <a:spcBef>
          <a:spcPct val="20000"/>
        </a:spcBef>
        <a:spcAft>
          <a:spcPct val="0"/>
        </a:spcAft>
        <a:buAutoNum type="alphaLcParenR"/>
        <a:defRPr sz="1200">
          <a:solidFill>
            <a:srgbClr val="000000"/>
          </a:solidFill>
          <a:latin typeface="+mn-lt"/>
          <a:cs typeface="Arial" charset="0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6670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31242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5814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40386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Ahol a mezőgazdaság még nem öltött ipari jelleget: szántás ökrök (és gyerekek) segítségével (Dél-afrikai Köztársaság, Trócsányi A.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207500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5165328"/>
            <a:ext cx="2133600" cy="47625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F216049-14CF-41EE-8B63-4C07F7A40C8E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61541"/>
            <a:ext cx="7702550" cy="2808287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u-HU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Bőség </a:t>
            </a:r>
            <a:r>
              <a:rPr lang="hu-HU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 szükség</a:t>
            </a:r>
            <a:br>
              <a:rPr lang="hu-HU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hu-H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Afrika mezőgazdasága</a:t>
            </a:r>
            <a:endParaRPr lang="hu-HU" altLang="hu-HU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6" name="Rectangle 42"/>
          <p:cNvSpPr txBox="1">
            <a:spLocks noChangeArrowheads="1"/>
          </p:cNvSpPr>
          <p:nvPr/>
        </p:nvSpPr>
        <p:spPr bwMode="auto">
          <a:xfrm>
            <a:off x="3124200" y="6094115"/>
            <a:ext cx="2895600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990600" indent="-99060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371600" indent="-4572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52600" indent="-3810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209800" indent="-3810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1400" b="1" u="none">
                <a:solidFill>
                  <a:schemeClr val="tx1"/>
                </a:solidFill>
              </a:rPr>
              <a:t>FÖLDRAJZ 7.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1400" b="1" u="none">
                <a:solidFill>
                  <a:schemeClr val="tx1"/>
                </a:solidFill>
              </a:rPr>
              <a:t>Készítette</a:t>
            </a:r>
            <a:r>
              <a:rPr lang="hu-HU" altLang="hu-HU" sz="1400" u="none">
                <a:solidFill>
                  <a:schemeClr val="tx1"/>
                </a:solidFill>
              </a:rPr>
              <a:t>: Koleszár Gábor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2592289" cy="2547368"/>
          </a:xfrm>
        </p:spPr>
        <p:txBody>
          <a:bodyPr/>
          <a:lstStyle/>
          <a:p>
            <a:r>
              <a:rPr lang="hu-HU" sz="3200" b="1" dirty="0" smtClean="0"/>
              <a:t>Afrika legnagyobb kakaó-termelő országai</a:t>
            </a:r>
            <a:br>
              <a:rPr lang="hu-HU" sz="3200" b="1" dirty="0" smtClean="0"/>
            </a:br>
            <a:endParaRPr lang="hu-HU" sz="2400" b="1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0B211-911A-42E6-8C3C-FB2196FD6BA7}" type="slidenum">
              <a:rPr lang="hu-HU" smtClean="0"/>
              <a:pPr>
                <a:defRPr/>
              </a:pPr>
              <a:t>2</a:t>
            </a:fld>
            <a:endParaRPr lang="hu-HU"/>
          </a:p>
        </p:txBody>
      </p:sp>
      <p:pic>
        <p:nvPicPr>
          <p:cNvPr id="6146" name="Picture 2" descr="G:\Földrajz képek térképek\TÉRKÉPEK\Afrika_banyaszata_ipar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15526" b="10946"/>
          <a:stretch/>
        </p:blipFill>
        <p:spPr bwMode="auto">
          <a:xfrm>
            <a:off x="2771801" y="-1"/>
            <a:ext cx="6336704" cy="688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églalap 5"/>
          <p:cNvSpPr/>
          <p:nvPr/>
        </p:nvSpPr>
        <p:spPr>
          <a:xfrm>
            <a:off x="5040000" y="2924944"/>
            <a:ext cx="720000" cy="18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Téglalap 6"/>
          <p:cNvSpPr/>
          <p:nvPr/>
        </p:nvSpPr>
        <p:spPr>
          <a:xfrm>
            <a:off x="4716016" y="2492896"/>
            <a:ext cx="864000" cy="216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4104000" y="2699631"/>
            <a:ext cx="324000" cy="18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3564000" y="2664000"/>
            <a:ext cx="540000" cy="25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1436252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Dia számának helye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20B4457-3240-4371-84E2-0298C44957CD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sp>
        <p:nvSpPr>
          <p:cNvPr id="6148" name="Cím 1"/>
          <p:cNvSpPr txBox="1">
            <a:spLocks/>
          </p:cNvSpPr>
          <p:nvPr/>
        </p:nvSpPr>
        <p:spPr bwMode="auto">
          <a:xfrm>
            <a:off x="468313" y="260649"/>
            <a:ext cx="822960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990600" indent="-99060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371600" indent="-4572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52600" indent="-3810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209800" indent="-3810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4000" b="1" u="none" dirty="0" smtClean="0">
                <a:solidFill>
                  <a:schemeClr val="tx2"/>
                </a:solidFill>
              </a:rPr>
              <a:t>Kétarcú mezőgazdaság</a:t>
            </a:r>
            <a:endParaRPr lang="hu-HU" altLang="hu-HU" b="1" u="none" dirty="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b="1" u="none" dirty="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hu-HU" altLang="hu-HU" b="1" u="none" dirty="0" smtClean="0">
                <a:solidFill>
                  <a:schemeClr val="tx2"/>
                </a:solidFill>
              </a:rPr>
              <a:t> Önellátó gazdálkodás</a:t>
            </a:r>
          </a:p>
          <a:p>
            <a:pPr eaLnBrk="1" hangingPunct="1">
              <a:spcBef>
                <a:spcPct val="0"/>
              </a:spcBef>
            </a:pPr>
            <a:endParaRPr lang="hu-HU" altLang="hu-HU" b="1" u="none" dirty="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hu-HU" altLang="hu-HU" b="1" u="none" dirty="0" smtClean="0">
                <a:solidFill>
                  <a:schemeClr val="tx2"/>
                </a:solidFill>
              </a:rPr>
              <a:t> Árutermelő gazdálkodás</a:t>
            </a:r>
            <a:endParaRPr lang="hu-HU" altLang="hu-HU" b="1" u="none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25"/>
          <a:stretch/>
        </p:blipFill>
        <p:spPr bwMode="auto">
          <a:xfrm>
            <a:off x="4015408" y="476672"/>
            <a:ext cx="51054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85"/>
          <a:stretch/>
        </p:blipFill>
        <p:spPr bwMode="auto">
          <a:xfrm>
            <a:off x="0" y="476672"/>
            <a:ext cx="4041913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062021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3" b="1732"/>
          <a:stretch/>
        </p:blipFill>
        <p:spPr bwMode="auto">
          <a:xfrm>
            <a:off x="1981200" y="779648"/>
            <a:ext cx="5181600" cy="581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Dia számának hely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1C28009-2C98-4E18-A7AD-1F607B696663}" type="slidenum">
              <a:rPr lang="hu-HU" altLang="hu-HU" sz="1400" u="none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hu-HU" altLang="hu-HU" sz="1400" u="none">
              <a:latin typeface="Arial" panose="020B0604020202020204" pitchFamily="34" charset="0"/>
            </a:endParaRP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2918760" y="1484784"/>
            <a:ext cx="2722280" cy="426404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4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Trópusi sivatagi</a:t>
            </a:r>
          </a:p>
        </p:txBody>
      </p:sp>
      <p:sp>
        <p:nvSpPr>
          <p:cNvPr id="25607" name="Text Box 6"/>
          <p:cNvSpPr txBox="1">
            <a:spLocks noChangeArrowheads="1"/>
          </p:cNvSpPr>
          <p:nvPr/>
        </p:nvSpPr>
        <p:spPr bwMode="auto">
          <a:xfrm>
            <a:off x="3646047" y="2570162"/>
            <a:ext cx="1638906" cy="426404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4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Szavanna</a:t>
            </a:r>
          </a:p>
        </p:txBody>
      </p:sp>
      <p:sp>
        <p:nvSpPr>
          <p:cNvPr id="25608" name="Text Box 7"/>
          <p:cNvSpPr txBox="1">
            <a:spLocks noChangeArrowheads="1"/>
          </p:cNvSpPr>
          <p:nvPr/>
        </p:nvSpPr>
        <p:spPr bwMode="auto">
          <a:xfrm>
            <a:off x="4073934" y="3317543"/>
            <a:ext cx="1434170" cy="364849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0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Egyenlítői</a:t>
            </a:r>
          </a:p>
        </p:txBody>
      </p:sp>
      <p:sp>
        <p:nvSpPr>
          <p:cNvPr id="25612" name="Text Box 11"/>
          <p:cNvSpPr txBox="1">
            <a:spLocks noChangeArrowheads="1"/>
          </p:cNvSpPr>
          <p:nvPr/>
        </p:nvSpPr>
        <p:spPr bwMode="auto">
          <a:xfrm rot="20997225">
            <a:off x="2578580" y="781111"/>
            <a:ext cx="1876728" cy="426404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4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Mediterrán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79900" y="4365104"/>
            <a:ext cx="1638906" cy="426404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4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Szavanna</a:t>
            </a: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995936" y="5733256"/>
            <a:ext cx="1876728" cy="426404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2400" b="1" u="none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Mediterrán</a:t>
            </a:r>
          </a:p>
        </p:txBody>
      </p:sp>
      <p:sp>
        <p:nvSpPr>
          <p:cNvPr id="1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6632"/>
            <a:ext cx="8229600" cy="66301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altLang="hu-HU" sz="3600" b="1" dirty="0" smtClean="0"/>
              <a:t>Ismételjük át Afrika éghajlatait!</a:t>
            </a:r>
          </a:p>
        </p:txBody>
      </p:sp>
    </p:spTree>
    <p:extLst>
      <p:ext uri="{BB962C8B-B14F-4D97-AF65-F5344CB8AC3E}">
        <p14:creationId xmlns:p14="http://schemas.microsoft.com/office/powerpoint/2010/main" val="2999200052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  <p:bldP spid="25607" grpId="0"/>
      <p:bldP spid="25608" grpId="0"/>
      <p:bldP spid="256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7232A06-2FB1-4159-8B46-1BAB91ED80B3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219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245892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B332164-14BC-46CA-82E4-F5D7D884C30E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272"/>
            <a:ext cx="9144000" cy="636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436992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684F360-C6A0-4EBD-A309-EBE11D4EB00E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2" y="0"/>
            <a:ext cx="9144000" cy="6323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228534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AutoNum type="arabicPeriod"/>
              <a:defRPr sz="3200" u="sng">
                <a:solidFill>
                  <a:srgbClr val="000000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AutoNum type="alphaLcParenR"/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FE3DE0E-8621-4AD7-ADA3-72AEB1DFAB93}" type="slidenum">
              <a:rPr lang="hu-HU" altLang="hu-HU" sz="1400" u="none" smtClean="0">
                <a:solidFill>
                  <a:schemeClr val="tx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hu-HU" altLang="hu-HU" sz="1400" u="none" smtClean="0">
              <a:solidFill>
                <a:schemeClr val="tx1"/>
              </a:solidFill>
            </a:endParaRPr>
          </a:p>
        </p:txBody>
      </p:sp>
      <p:graphicFrame>
        <p:nvGraphicFramePr>
          <p:cNvPr id="262146" name="Group 2"/>
          <p:cNvGraphicFramePr>
            <a:graphicFrameLocks noGrp="1"/>
          </p:cNvGraphicFramePr>
          <p:nvPr>
            <p:ph idx="1"/>
          </p:nvPr>
        </p:nvGraphicFramePr>
        <p:xfrm>
          <a:off x="735013" y="1196975"/>
          <a:ext cx="7673975" cy="5256214"/>
        </p:xfrm>
        <a:graphic>
          <a:graphicData uri="http://schemas.openxmlformats.org/drawingml/2006/table">
            <a:tbl>
              <a:tblPr/>
              <a:tblGrid>
                <a:gridCol w="1431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68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5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8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1375"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Éghajlat</a:t>
                      </a: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Évszakok</a:t>
                      </a: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Természetes</a:t>
                      </a: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09600" marR="0" lvl="0" indent="-6096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növényzet</a:t>
                      </a: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Folyók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09600" marR="0" lvl="0" indent="-6096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vízjárása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0613"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Mediterrán</a:t>
                      </a: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hosszú, forró, száraz nyár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enyhe csapadékos tél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keménylombú</a:t>
                      </a:r>
                    </a:p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erdő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ingadozó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0913"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Trópusi</a:t>
                      </a:r>
                    </a:p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sivatagi</a:t>
                      </a: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igen forró, száraz (nyár)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hűvös, száraz (tél)</a:t>
                      </a: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félsivatagi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sivatagi</a:t>
                      </a: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időszakos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2375"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Szavanna</a:t>
                      </a: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meleg, esős 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forró, száraz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erdős- 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cserjés- 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füves-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szavanna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ingadozó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0938">
                <a:tc>
                  <a:txBody>
                    <a:bodyPr/>
                    <a:lstStyle/>
                    <a:p>
                      <a:pPr marL="609600" marR="0" lvl="0" indent="-609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Egyenlítői</a:t>
                      </a:r>
                      <a:endParaRPr kumimoji="0" lang="hu-H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állandóan forró esős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trópusi őserdő</a:t>
                      </a:r>
                    </a:p>
                    <a:p>
                      <a:pPr marL="609600" marR="0" lvl="0" indent="-609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(esőerdő)</a:t>
                      </a:r>
                      <a:endParaRPr kumimoji="0" lang="hu-H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9600" marR="0" lvl="0" indent="-609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egyenletes</a:t>
                      </a:r>
                      <a:endParaRPr kumimoji="0" lang="hu-H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21" marR="9142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75" name="Rectangle 40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60350"/>
            <a:ext cx="8229600" cy="936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u-HU" altLang="hu-HU" sz="2800" b="1" u="sng" dirty="0" smtClean="0"/>
              <a:t>Afrika éghajlatainak jellemzői</a:t>
            </a:r>
            <a:r>
              <a:rPr lang="hu-HU" altLang="hu-HU" sz="2800" b="1" dirty="0" smtClean="0"/>
              <a:t>: </a:t>
            </a:r>
            <a:br>
              <a:rPr lang="hu-HU" altLang="hu-HU" sz="2800" b="1" dirty="0" smtClean="0"/>
            </a:br>
            <a:endParaRPr lang="hu-HU" altLang="hu-HU" sz="2800" dirty="0" smtClean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0B211-911A-42E6-8C3C-FB2196FD6BA7}" type="slidenum">
              <a:rPr lang="hu-HU" smtClean="0"/>
              <a:pPr>
                <a:defRPr/>
              </a:pPr>
              <a:t>10</a:t>
            </a:fld>
            <a:endParaRPr lang="hu-HU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89"/>
          <a:stretch/>
        </p:blipFill>
        <p:spPr bwMode="auto">
          <a:xfrm>
            <a:off x="504056" y="9215"/>
            <a:ext cx="8172400" cy="684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11560" y="1844824"/>
            <a:ext cx="1728192" cy="61107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1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Egyenlítői 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hu-HU" altLang="hu-HU" sz="1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éghajlat</a:t>
            </a:r>
            <a:endParaRPr lang="hu-HU" altLang="hu-HU" sz="18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11560" y="3933056"/>
            <a:ext cx="1728192" cy="61107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1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Szavanna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hu-HU" altLang="hu-HU" sz="1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éghajlat</a:t>
            </a:r>
            <a:endParaRPr lang="hu-HU" altLang="hu-HU" sz="18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11560" y="6021288"/>
            <a:ext cx="1728192" cy="54951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8000" tIns="10800" rIns="180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hu-HU" altLang="hu-HU" sz="16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Trópusi sivatagi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hu-HU" altLang="hu-HU" sz="16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éghajlat</a:t>
            </a:r>
            <a:endParaRPr lang="hu-HU" altLang="hu-HU" sz="16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77535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13415</TotalTime>
  <Words>123</Words>
  <Application>Microsoft Office PowerPoint</Application>
  <PresentationFormat>Diavetítés a képernyőre (4:3 oldalarány)</PresentationFormat>
  <Paragraphs>64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4" baseType="lpstr">
      <vt:lpstr>Arial</vt:lpstr>
      <vt:lpstr>Arial Black</vt:lpstr>
      <vt:lpstr>Times New Roman</vt:lpstr>
      <vt:lpstr>Alapértelmezett terv</vt:lpstr>
      <vt:lpstr>Bőség és szükség   Afrika mezőgazdasága</vt:lpstr>
      <vt:lpstr>Afrika legnagyobb kakaó-termelő országai </vt:lpstr>
      <vt:lpstr>PowerPoint-bemutató</vt:lpstr>
      <vt:lpstr>PowerPoint-bemutató</vt:lpstr>
      <vt:lpstr>Ismételjük át Afrika éghajlatait!</vt:lpstr>
      <vt:lpstr>PowerPoint-bemutató</vt:lpstr>
      <vt:lpstr>PowerPoint-bemutató</vt:lpstr>
      <vt:lpstr>PowerPoint-bemutató</vt:lpstr>
      <vt:lpstr>Afrika éghajlatainak jellemzői:  </vt:lpstr>
      <vt:lpstr>PowerPoint-bemutató</vt:lpstr>
    </vt:vector>
  </TitlesOfParts>
  <Company>Privat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 óra</dc:title>
  <dc:creator>KOLE</dc:creator>
  <cp:lastModifiedBy>Koleszár Gábor</cp:lastModifiedBy>
  <cp:revision>117</cp:revision>
  <dcterms:created xsi:type="dcterms:W3CDTF">2005-09-27T12:50:52Z</dcterms:created>
  <dcterms:modified xsi:type="dcterms:W3CDTF">2022-02-18T16:49:13Z</dcterms:modified>
</cp:coreProperties>
</file>