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56" r:id="rId3"/>
    <p:sldId id="266" r:id="rId4"/>
    <p:sldId id="267" r:id="rId5"/>
    <p:sldId id="271" r:id="rId6"/>
    <p:sldId id="273" r:id="rId7"/>
    <p:sldId id="257" r:id="rId8"/>
    <p:sldId id="258" r:id="rId9"/>
    <p:sldId id="259" r:id="rId10"/>
    <p:sldId id="274" r:id="rId11"/>
    <p:sldId id="270" r:id="rId12"/>
    <p:sldId id="260" r:id="rId13"/>
    <p:sldId id="261" r:id="rId14"/>
    <p:sldId id="262" r:id="rId15"/>
    <p:sldId id="263" r:id="rId16"/>
    <p:sldId id="268" r:id="rId17"/>
    <p:sldId id="272" r:id="rId18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199"/>
    <a:srgbClr val="996600"/>
    <a:srgbClr val="94B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4" y="4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1148F-6A19-4490-8CE5-1C627DDF7AAF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9CDDF-2F5C-4F45-A79D-C5B9819F8C8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5902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címdia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2959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32FBD3-B438-4619-B273-4A819137DD38}" type="slidenum">
              <a:rPr lang="hu-HU">
                <a:solidFill>
                  <a:srgbClr val="000000"/>
                </a:solidFill>
              </a:rPr>
              <a:pPr/>
              <a:t>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021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4287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VIDEÓ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7229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VIDEÓ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7229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ÉN OLVASOM FEL!!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3754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KÖVESD MERT LEHET MEGÁLL!!!!! AZ</a:t>
            </a:r>
            <a:r>
              <a:rPr lang="hu-HU" baseline="0" dirty="0" smtClean="0"/>
              <a:t> ÉLŐHELYTIPUSOKAT ÉN MONDOM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6785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KÉPGELÉRIA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6765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KÉPGELÉRIA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6765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9256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9CDDF-2F5C-4F45-A79D-C5B9819F8C89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4571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362200" y="4537529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2085393" y="177406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71602" y="2057404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7" name="Téglalap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1314451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8" name="Dátum hely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Élőláb hely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3400" y="204792"/>
            <a:ext cx="8153400" cy="65246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u-HU"/>
          </a:p>
        </p:txBody>
      </p:sp>
      <p:sp>
        <p:nvSpPr>
          <p:cNvPr id="16" name="Szöveg helye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04792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Téglalap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églalap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>
          <a:xfrm>
            <a:off x="6248400" y="4686301"/>
            <a:ext cx="2667000" cy="273844"/>
          </a:xfrm>
        </p:spPr>
        <p:txBody>
          <a:bodyPr rtlCol="0"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5"/>
          </a:xfrm>
        </p:spPr>
        <p:txBody>
          <a:bodyPr rtlCol="0"/>
          <a:lstStyle>
            <a:lvl1pPr>
              <a:defRPr sz="2800"/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>
          <a:xfrm>
            <a:off x="1600200" y="4686157"/>
            <a:ext cx="4572000" cy="273844"/>
          </a:xfrm>
        </p:spPr>
        <p:txBody>
          <a:bodyPr rtlCol="0"/>
          <a:lstStyle/>
          <a:p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457202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553200" y="4686305"/>
            <a:ext cx="2209800" cy="273844"/>
          </a:xfrm>
        </p:spPr>
        <p:txBody>
          <a:bodyPr/>
          <a:lstStyle/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10" y="4686157"/>
            <a:ext cx="5573483" cy="273844"/>
          </a:xfrm>
        </p:spPr>
        <p:txBody>
          <a:bodyPr/>
          <a:lstStyle/>
          <a:p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0BDC1D-FB89-4AA4-A8C4-BDD66ABA723C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11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45C7F0-7C13-4B01-AA32-54923E8F2ABC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906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EDB14-CAE8-4FF7-834A-12094A9BA7B7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08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2E526-5951-4C99-A234-C78180896178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5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E82A0-2AF9-4E09-831B-AD6EEDC3978A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779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86095-E8D9-432E-9AF3-3A4C5C9BA4E0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512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B56D0-187D-4826-8A83-6F5BA64B945A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595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F63B7E-66BA-4792-9174-5C97ACE64A7E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854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900187-7CDA-4167-B46B-21E9563F9790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8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110C7-CB29-4534-8EA1-A3093B0A635C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76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B19C6-2667-48F8-BC6D-1D0E009A66BD}" type="slidenum">
              <a:rPr lang="hu-HU">
                <a:solidFill>
                  <a:srgbClr val="000000"/>
                </a:solidFill>
              </a:rPr>
              <a:pPr/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173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096000" y="4686301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2021. 05. 20.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609609" y="4686157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>
                <a:gamma/>
                <a:tint val="54118"/>
                <a:invGamma/>
              </a:srgbClr>
            </a:gs>
            <a:gs pos="100000">
              <a:srgbClr val="FFFF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47454E-C8C7-4BAC-B6E5-016AE6C026CF}" type="slidenum">
              <a:rPr lang="hu-H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u-H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160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6" Type="http://schemas.openxmlformats.org/officeDocument/2006/relationships/slide" Target="slide2.xml"/><Relationship Id="rId5" Type="http://schemas.openxmlformats.org/officeDocument/2006/relationships/slide" Target="slide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hu.wikipedia.org/wiki/Hajd%C3%BA-Bihar_megye" TargetMode="External"/><Relationship Id="rId7" Type="http://schemas.openxmlformats.org/officeDocument/2006/relationships/hyperlink" Target="https://hu.wikipedia.org/wiki/Tisza-t%C3%B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Heves_megye" TargetMode="External"/><Relationship Id="rId5" Type="http://schemas.openxmlformats.org/officeDocument/2006/relationships/hyperlink" Target="https://hu.wikipedia.org/wiki/Szabolcs-Szatm%C3%A1r-Bereg_megye" TargetMode="External"/><Relationship Id="rId4" Type="http://schemas.openxmlformats.org/officeDocument/2006/relationships/hyperlink" Target="https://hu.wikipedia.org/wiki/J%C3%A1sz-Nagykun-Szolnok_megye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hu.wikipedia.org/wiki/Kilenclyuk%C3%BA_h%C3%ADd" TargetMode="Externa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hyperlink" Target="https://hu.wikipedia.org/w/index.php?title=Szikes&amp;action=edit&amp;redlink=1" TargetMode="Externa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/index.php?title=Sziki_%C5%91szir%C3%B3zsa&amp;action=edit&amp;redlink=1" TargetMode="External"/><Relationship Id="rId3" Type="http://schemas.openxmlformats.org/officeDocument/2006/relationships/hyperlink" Target="https://hu.wikipedia.org/wiki/T%C3%BCnd%C3%A9rr%C3%B3zsa" TargetMode="External"/><Relationship Id="rId7" Type="http://schemas.openxmlformats.org/officeDocument/2006/relationships/hyperlink" Target="https://hu.wikipedia.org/wiki/B%C3%A9katutaj" TargetMode="External"/><Relationship Id="rId2" Type="http://schemas.openxmlformats.org/officeDocument/2006/relationships/hyperlink" Target="https://hu.wikipedia.org/wiki/Sztyepp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V%C3%ADzi_ruca%C3%B6r%C3%B6m" TargetMode="External"/><Relationship Id="rId5" Type="http://schemas.openxmlformats.org/officeDocument/2006/relationships/hyperlink" Target="https://hu.wikipedia.org/wiki/Nagyezerj%C3%B3f%C5%B1" TargetMode="External"/><Relationship Id="rId10" Type="http://schemas.openxmlformats.org/officeDocument/2006/relationships/image" Target="../media/image9.png"/><Relationship Id="rId4" Type="http://schemas.openxmlformats.org/officeDocument/2006/relationships/hyperlink" Target="https://hu.wikipedia.org/wiki/Bogl%C3%A1rka_(n%C3%B6v%C3%A9nynemzets%C3%A9g)" TargetMode="External"/><Relationship Id="rId9" Type="http://schemas.openxmlformats.org/officeDocument/2006/relationships/hyperlink" Target="https://hu.wikipedia.org/wiki/S%C3%B3vir%C3%A1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5" Type="http://schemas.openxmlformats.org/officeDocument/2006/relationships/image" Target="../media/image17.jpe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Hortobágyi </a:t>
            </a:r>
            <a:br>
              <a:rPr lang="hu-HU" b="1" dirty="0" smtClean="0"/>
            </a:br>
            <a:r>
              <a:rPr lang="hu-HU" b="1" dirty="0" smtClean="0"/>
              <a:t>nemzeti park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u-HU" sz="1800" dirty="0">
                <a:latin typeface="Georgia" panose="02040502050405020303" pitchFamily="18" charset="0"/>
              </a:rPr>
              <a:t>1971 január 1-jén nyilvánították nemzeti </a:t>
            </a:r>
            <a:r>
              <a:rPr lang="hu-HU" sz="1800" dirty="0" smtClean="0">
                <a:latin typeface="Georgia" panose="02040502050405020303" pitchFamily="18" charset="0"/>
              </a:rPr>
              <a:t>parkká.</a:t>
            </a:r>
            <a:br>
              <a:rPr lang="hu-HU" sz="1800" dirty="0" smtClean="0">
                <a:latin typeface="Georgia" panose="02040502050405020303" pitchFamily="18" charset="0"/>
              </a:rPr>
            </a:br>
            <a:r>
              <a:rPr lang="hu-HU" sz="1800" dirty="0" smtClean="0">
                <a:latin typeface="Georgia" panose="02040502050405020303" pitchFamily="18" charset="0"/>
              </a:rPr>
              <a:t>1999-ben  </a:t>
            </a:r>
            <a:r>
              <a:rPr lang="hu-HU" sz="1800" dirty="0">
                <a:latin typeface="Georgia" panose="02040502050405020303" pitchFamily="18" charset="0"/>
              </a:rPr>
              <a:t>vált a világörökség részévé.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55526"/>
            <a:ext cx="1584176" cy="1495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143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Nemzeti Park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7891"/>
            <a:ext cx="6858000" cy="4404122"/>
          </a:xfrm>
          <a:prstGeom prst="rect">
            <a:avLst/>
          </a:prstGeom>
          <a:pattFill prst="smGrid">
            <a:fgClr>
              <a:schemeClr val="accent1"/>
            </a:fgClr>
            <a:bgClr>
              <a:schemeClr val="bg1"/>
            </a:bgClr>
          </a:pattFill>
          <a:extLst/>
        </p:spPr>
      </p:pic>
      <p:sp>
        <p:nvSpPr>
          <p:cNvPr id="3077" name="Text Box 5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3013472" y="1022748"/>
            <a:ext cx="14954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dirty="0">
                <a:solidFill>
                  <a:srgbClr val="003E00"/>
                </a:solidFill>
                <a:latin typeface="Showcard Gothic" panose="04020904020102020604" pitchFamily="82" charset="0"/>
                <a:ea typeface="Meiryo UI" panose="020B0604030504040204" pitchFamily="34" charset="-128"/>
                <a:cs typeface="Meiryo UI" panose="020B0604030504040204" pitchFamily="34" charset="-128"/>
              </a:rPr>
              <a:t>Duna-Ipoly Nemzeti Park</a:t>
            </a:r>
          </a:p>
        </p:txBody>
      </p:sp>
      <p:sp>
        <p:nvSpPr>
          <p:cNvPr id="3083" name="Text Box 1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932885" y="1758554"/>
            <a:ext cx="17240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b="1" dirty="0">
                <a:solidFill>
                  <a:srgbClr val="003E00"/>
                </a:solidFill>
                <a:latin typeface="Showcard Gothic" panose="04020904020102020604" pitchFamily="82" charset="0"/>
              </a:rPr>
              <a:t>Hortobágyi Nemzeti Park</a:t>
            </a:r>
          </a:p>
        </p:txBody>
      </p:sp>
      <p:sp>
        <p:nvSpPr>
          <p:cNvPr id="3084" name="Text Box 1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748088" y="2649142"/>
            <a:ext cx="17240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b="1" dirty="0">
                <a:solidFill>
                  <a:srgbClr val="003E00"/>
                </a:solidFill>
                <a:latin typeface="Showcard Gothic" panose="04020904020102020604" pitchFamily="82" charset="0"/>
              </a:rPr>
              <a:t>Kiskunsági Nemzeti Park</a:t>
            </a:r>
          </a:p>
        </p:txBody>
      </p:sp>
      <p:sp>
        <p:nvSpPr>
          <p:cNvPr id="3085" name="Text Box 1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4218526" y="343079"/>
            <a:ext cx="17240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b="1" dirty="0">
                <a:solidFill>
                  <a:srgbClr val="003E00"/>
                </a:solidFill>
                <a:latin typeface="Showcard Gothic" panose="04020904020102020604" pitchFamily="82" charset="0"/>
                <a:ea typeface="Meiryo UI" panose="020B0604030504040204" pitchFamily="34" charset="-128"/>
                <a:cs typeface="Meiryo UI" panose="020B0604030504040204" pitchFamily="34" charset="-128"/>
              </a:rPr>
              <a:t>Aggteleki Nemzeti Park</a:t>
            </a:r>
          </a:p>
        </p:txBody>
      </p:sp>
      <p:sp>
        <p:nvSpPr>
          <p:cNvPr id="3086" name="Text Box 1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358629" y="3689748"/>
            <a:ext cx="17240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b="1" dirty="0">
                <a:solidFill>
                  <a:srgbClr val="003E00"/>
                </a:solidFill>
                <a:latin typeface="Showcard Gothic" panose="04020904020102020604" pitchFamily="82" charset="0"/>
              </a:rPr>
              <a:t>Duna-Dráva Nemzeti Park</a:t>
            </a:r>
          </a:p>
        </p:txBody>
      </p:sp>
      <p:sp>
        <p:nvSpPr>
          <p:cNvPr id="3087" name="Text Box 15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4568429" y="987029"/>
            <a:ext cx="17240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b="1" dirty="0">
                <a:solidFill>
                  <a:srgbClr val="003E00"/>
                </a:solidFill>
                <a:latin typeface="Showcard Gothic" panose="04020904020102020604" pitchFamily="82" charset="0"/>
                <a:ea typeface="Meiryo UI" panose="020B0604030504040204" pitchFamily="34" charset="-128"/>
                <a:cs typeface="Meiryo UI" panose="020B0604030504040204" pitchFamily="34" charset="-128"/>
              </a:rPr>
              <a:t>Bükki    Nemzeti Park</a:t>
            </a:r>
          </a:p>
        </p:txBody>
      </p:sp>
      <p:sp>
        <p:nvSpPr>
          <p:cNvPr id="3088" name="Text Box 16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416154" y="2955132"/>
            <a:ext cx="17240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b="1" dirty="0">
                <a:solidFill>
                  <a:srgbClr val="003E00"/>
                </a:solidFill>
                <a:latin typeface="Showcard Gothic" panose="04020904020102020604" pitchFamily="82" charset="0"/>
              </a:rPr>
              <a:t>Körös-Maros Nemzeti Park</a:t>
            </a:r>
          </a:p>
        </p:txBody>
      </p:sp>
      <p:sp>
        <p:nvSpPr>
          <p:cNvPr id="3089" name="Text Box 17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121694" y="2381251"/>
            <a:ext cx="187999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dirty="0">
                <a:solidFill>
                  <a:srgbClr val="003E00"/>
                </a:solidFill>
                <a:latin typeface="Showcard Gothic" panose="04020904020102020604" pitchFamily="82" charset="0"/>
              </a:rPr>
              <a:t>Balaton-felvidéki  Nemzeti Park</a:t>
            </a:r>
          </a:p>
        </p:txBody>
      </p:sp>
      <p:sp>
        <p:nvSpPr>
          <p:cNvPr id="3090" name="Text Box 1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075729" y="2076332"/>
            <a:ext cx="10918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dirty="0">
                <a:solidFill>
                  <a:srgbClr val="003E00"/>
                </a:solidFill>
                <a:latin typeface="Showcard Gothic" panose="04020904020102020604" pitchFamily="82" charset="0"/>
                <a:ea typeface="Meiryo UI" panose="020B0604030504040204" pitchFamily="34" charset="-128"/>
                <a:cs typeface="Meiryo UI" panose="020B0604030504040204" pitchFamily="34" charset="-128"/>
              </a:rPr>
              <a:t>Ő</a:t>
            </a:r>
            <a:r>
              <a:rPr lang="hu-HU" b="1" dirty="0">
                <a:solidFill>
                  <a:srgbClr val="003E00"/>
                </a:solidFill>
                <a:latin typeface="Showcard Gothic" panose="04020904020102020604" pitchFamily="82" charset="0"/>
                <a:ea typeface="Meiryo UI" panose="020B0604030504040204" pitchFamily="34" charset="-128"/>
                <a:cs typeface="Meiryo UI" panose="020B0604030504040204" pitchFamily="34" charset="-128"/>
              </a:rPr>
              <a:t>rségi   Nemzeti Park</a:t>
            </a:r>
          </a:p>
        </p:txBody>
      </p:sp>
      <p:sp>
        <p:nvSpPr>
          <p:cNvPr id="3091" name="Text Box 19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1175147" y="1115617"/>
            <a:ext cx="17240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hu-HU" b="1" dirty="0">
                <a:solidFill>
                  <a:srgbClr val="003E00"/>
                </a:solidFill>
                <a:latin typeface="Showcard Gothic" panose="04020904020102020604" pitchFamily="82" charset="0"/>
                <a:ea typeface="Meiryo UI" panose="020B0604030504040204" pitchFamily="34" charset="-128"/>
                <a:cs typeface="Meiryo UI" panose="020B0604030504040204" pitchFamily="34" charset="-128"/>
              </a:rPr>
              <a:t>Fert</a:t>
            </a:r>
            <a:r>
              <a:rPr lang="hu-HU" dirty="0">
                <a:solidFill>
                  <a:srgbClr val="003E00"/>
                </a:solidFill>
                <a:latin typeface="Showcard Gothic" panose="04020904020102020604" pitchFamily="82" charset="0"/>
                <a:ea typeface="Meiryo UI" panose="020B0604030504040204" pitchFamily="34" charset="-128"/>
                <a:cs typeface="Meiryo UI" panose="020B0604030504040204" pitchFamily="34" charset="-128"/>
              </a:rPr>
              <a:t>ő</a:t>
            </a:r>
            <a:r>
              <a:rPr lang="hu-HU" b="1" dirty="0">
                <a:solidFill>
                  <a:srgbClr val="003E00"/>
                </a:solidFill>
                <a:latin typeface="Showcard Gothic" panose="04020904020102020604" pitchFamily="82" charset="0"/>
                <a:ea typeface="Meiryo UI" panose="020B0604030504040204" pitchFamily="34" charset="-128"/>
                <a:cs typeface="Meiryo UI" panose="020B0604030504040204" pitchFamily="34" charset="-128"/>
              </a:rPr>
              <a:t>-Hanság Nemzeti Park</a:t>
            </a:r>
          </a:p>
        </p:txBody>
      </p:sp>
      <p:sp>
        <p:nvSpPr>
          <p:cNvPr id="3093" name="Freeform 21"/>
          <p:cNvSpPr>
            <a:spLocks/>
          </p:cNvSpPr>
          <p:nvPr/>
        </p:nvSpPr>
        <p:spPr bwMode="auto">
          <a:xfrm>
            <a:off x="1835944" y="1582341"/>
            <a:ext cx="823913" cy="376238"/>
          </a:xfrm>
          <a:custGeom>
            <a:avLst/>
            <a:gdLst>
              <a:gd name="T0" fmla="*/ 561 w 692"/>
              <a:gd name="T1" fmla="*/ 24 h 316"/>
              <a:gd name="T2" fmla="*/ 535 w 692"/>
              <a:gd name="T3" fmla="*/ 41 h 316"/>
              <a:gd name="T4" fmla="*/ 491 w 692"/>
              <a:gd name="T5" fmla="*/ 102 h 316"/>
              <a:gd name="T6" fmla="*/ 439 w 692"/>
              <a:gd name="T7" fmla="*/ 120 h 316"/>
              <a:gd name="T8" fmla="*/ 125 w 692"/>
              <a:gd name="T9" fmla="*/ 94 h 316"/>
              <a:gd name="T10" fmla="*/ 116 w 692"/>
              <a:gd name="T11" fmla="*/ 67 h 316"/>
              <a:gd name="T12" fmla="*/ 38 w 692"/>
              <a:gd name="T13" fmla="*/ 120 h 316"/>
              <a:gd name="T14" fmla="*/ 29 w 692"/>
              <a:gd name="T15" fmla="*/ 259 h 316"/>
              <a:gd name="T16" fmla="*/ 73 w 692"/>
              <a:gd name="T17" fmla="*/ 268 h 316"/>
              <a:gd name="T18" fmla="*/ 125 w 692"/>
              <a:gd name="T19" fmla="*/ 312 h 316"/>
              <a:gd name="T20" fmla="*/ 212 w 692"/>
              <a:gd name="T21" fmla="*/ 303 h 316"/>
              <a:gd name="T22" fmla="*/ 273 w 692"/>
              <a:gd name="T23" fmla="*/ 259 h 316"/>
              <a:gd name="T24" fmla="*/ 369 w 692"/>
              <a:gd name="T25" fmla="*/ 251 h 316"/>
              <a:gd name="T26" fmla="*/ 518 w 692"/>
              <a:gd name="T27" fmla="*/ 277 h 316"/>
              <a:gd name="T28" fmla="*/ 544 w 692"/>
              <a:gd name="T29" fmla="*/ 286 h 316"/>
              <a:gd name="T30" fmla="*/ 631 w 692"/>
              <a:gd name="T31" fmla="*/ 294 h 316"/>
              <a:gd name="T32" fmla="*/ 649 w 692"/>
              <a:gd name="T33" fmla="*/ 312 h 316"/>
              <a:gd name="T34" fmla="*/ 692 w 692"/>
              <a:gd name="T35" fmla="*/ 312 h 316"/>
              <a:gd name="T36" fmla="*/ 675 w 692"/>
              <a:gd name="T37" fmla="*/ 85 h 316"/>
              <a:gd name="T38" fmla="*/ 640 w 692"/>
              <a:gd name="T39" fmla="*/ 41 h 316"/>
              <a:gd name="T40" fmla="*/ 631 w 692"/>
              <a:gd name="T41" fmla="*/ 6 h 316"/>
              <a:gd name="T42" fmla="*/ 561 w 692"/>
              <a:gd name="T43" fmla="*/ 2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92" h="316">
                <a:moveTo>
                  <a:pt x="561" y="24"/>
                </a:moveTo>
                <a:cubicBezTo>
                  <a:pt x="552" y="30"/>
                  <a:pt x="542" y="33"/>
                  <a:pt x="535" y="41"/>
                </a:cubicBezTo>
                <a:cubicBezTo>
                  <a:pt x="520" y="60"/>
                  <a:pt x="519" y="88"/>
                  <a:pt x="491" y="102"/>
                </a:cubicBezTo>
                <a:cubicBezTo>
                  <a:pt x="475" y="110"/>
                  <a:pt x="439" y="120"/>
                  <a:pt x="439" y="120"/>
                </a:cubicBezTo>
                <a:cubicBezTo>
                  <a:pt x="230" y="113"/>
                  <a:pt x="244" y="131"/>
                  <a:pt x="125" y="94"/>
                </a:cubicBezTo>
                <a:cubicBezTo>
                  <a:pt x="122" y="85"/>
                  <a:pt x="125" y="70"/>
                  <a:pt x="116" y="67"/>
                </a:cubicBezTo>
                <a:cubicBezTo>
                  <a:pt x="58" y="50"/>
                  <a:pt x="64" y="93"/>
                  <a:pt x="38" y="120"/>
                </a:cubicBezTo>
                <a:cubicBezTo>
                  <a:pt x="22" y="166"/>
                  <a:pt x="0" y="206"/>
                  <a:pt x="29" y="259"/>
                </a:cubicBezTo>
                <a:cubicBezTo>
                  <a:pt x="36" y="272"/>
                  <a:pt x="58" y="265"/>
                  <a:pt x="73" y="268"/>
                </a:cubicBezTo>
                <a:cubicBezTo>
                  <a:pt x="82" y="308"/>
                  <a:pt x="85" y="312"/>
                  <a:pt x="125" y="312"/>
                </a:cubicBezTo>
                <a:cubicBezTo>
                  <a:pt x="154" y="309"/>
                  <a:pt x="184" y="310"/>
                  <a:pt x="212" y="303"/>
                </a:cubicBezTo>
                <a:cubicBezTo>
                  <a:pt x="222" y="300"/>
                  <a:pt x="247" y="268"/>
                  <a:pt x="273" y="259"/>
                </a:cubicBezTo>
                <a:cubicBezTo>
                  <a:pt x="308" y="226"/>
                  <a:pt x="326" y="251"/>
                  <a:pt x="369" y="251"/>
                </a:cubicBezTo>
                <a:cubicBezTo>
                  <a:pt x="423" y="263"/>
                  <a:pt x="458" y="271"/>
                  <a:pt x="518" y="277"/>
                </a:cubicBezTo>
                <a:cubicBezTo>
                  <a:pt x="527" y="280"/>
                  <a:pt x="535" y="285"/>
                  <a:pt x="544" y="286"/>
                </a:cubicBezTo>
                <a:cubicBezTo>
                  <a:pt x="573" y="290"/>
                  <a:pt x="603" y="287"/>
                  <a:pt x="631" y="294"/>
                </a:cubicBezTo>
                <a:cubicBezTo>
                  <a:pt x="639" y="296"/>
                  <a:pt x="641" y="310"/>
                  <a:pt x="649" y="312"/>
                </a:cubicBezTo>
                <a:cubicBezTo>
                  <a:pt x="663" y="316"/>
                  <a:pt x="678" y="312"/>
                  <a:pt x="692" y="312"/>
                </a:cubicBezTo>
                <a:cubicBezTo>
                  <a:pt x="684" y="237"/>
                  <a:pt x="687" y="160"/>
                  <a:pt x="675" y="85"/>
                </a:cubicBezTo>
                <a:cubicBezTo>
                  <a:pt x="672" y="67"/>
                  <a:pt x="650" y="57"/>
                  <a:pt x="640" y="41"/>
                </a:cubicBezTo>
                <a:cubicBezTo>
                  <a:pt x="637" y="29"/>
                  <a:pt x="641" y="12"/>
                  <a:pt x="631" y="6"/>
                </a:cubicBezTo>
                <a:cubicBezTo>
                  <a:pt x="620" y="0"/>
                  <a:pt x="576" y="24"/>
                  <a:pt x="561" y="24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  <p:sp>
        <p:nvSpPr>
          <p:cNvPr id="3082" name="Freeform 10"/>
          <p:cNvSpPr>
            <a:spLocks/>
          </p:cNvSpPr>
          <p:nvPr/>
        </p:nvSpPr>
        <p:spPr bwMode="auto">
          <a:xfrm>
            <a:off x="3864769" y="1222773"/>
            <a:ext cx="589360" cy="772715"/>
          </a:xfrm>
          <a:custGeom>
            <a:avLst/>
            <a:gdLst>
              <a:gd name="T0" fmla="*/ 454 w 495"/>
              <a:gd name="T1" fmla="*/ 20 h 649"/>
              <a:gd name="T2" fmla="*/ 123 w 495"/>
              <a:gd name="T3" fmla="*/ 29 h 649"/>
              <a:gd name="T4" fmla="*/ 53 w 495"/>
              <a:gd name="T5" fmla="*/ 108 h 649"/>
              <a:gd name="T6" fmla="*/ 35 w 495"/>
              <a:gd name="T7" fmla="*/ 221 h 649"/>
              <a:gd name="T8" fmla="*/ 18 w 495"/>
              <a:gd name="T9" fmla="*/ 422 h 649"/>
              <a:gd name="T10" fmla="*/ 114 w 495"/>
              <a:gd name="T11" fmla="*/ 500 h 649"/>
              <a:gd name="T12" fmla="*/ 123 w 495"/>
              <a:gd name="T13" fmla="*/ 526 h 649"/>
              <a:gd name="T14" fmla="*/ 166 w 495"/>
              <a:gd name="T15" fmla="*/ 553 h 649"/>
              <a:gd name="T16" fmla="*/ 175 w 495"/>
              <a:gd name="T17" fmla="*/ 622 h 649"/>
              <a:gd name="T18" fmla="*/ 227 w 495"/>
              <a:gd name="T19" fmla="*/ 631 h 649"/>
              <a:gd name="T20" fmla="*/ 245 w 495"/>
              <a:gd name="T21" fmla="*/ 649 h 649"/>
              <a:gd name="T22" fmla="*/ 280 w 495"/>
              <a:gd name="T23" fmla="*/ 640 h 649"/>
              <a:gd name="T24" fmla="*/ 289 w 495"/>
              <a:gd name="T25" fmla="*/ 614 h 649"/>
              <a:gd name="T26" fmla="*/ 306 w 495"/>
              <a:gd name="T27" fmla="*/ 561 h 649"/>
              <a:gd name="T28" fmla="*/ 306 w 495"/>
              <a:gd name="T29" fmla="*/ 561 h 649"/>
              <a:gd name="T30" fmla="*/ 332 w 495"/>
              <a:gd name="T31" fmla="*/ 544 h 649"/>
              <a:gd name="T32" fmla="*/ 376 w 495"/>
              <a:gd name="T33" fmla="*/ 474 h 649"/>
              <a:gd name="T34" fmla="*/ 350 w 495"/>
              <a:gd name="T35" fmla="*/ 361 h 649"/>
              <a:gd name="T36" fmla="*/ 306 w 495"/>
              <a:gd name="T37" fmla="*/ 291 h 649"/>
              <a:gd name="T38" fmla="*/ 393 w 495"/>
              <a:gd name="T39" fmla="*/ 142 h 649"/>
              <a:gd name="T40" fmla="*/ 411 w 495"/>
              <a:gd name="T41" fmla="*/ 125 h 649"/>
              <a:gd name="T42" fmla="*/ 419 w 495"/>
              <a:gd name="T43" fmla="*/ 90 h 649"/>
              <a:gd name="T44" fmla="*/ 481 w 495"/>
              <a:gd name="T45" fmla="*/ 73 h 649"/>
              <a:gd name="T46" fmla="*/ 454 w 495"/>
              <a:gd name="T47" fmla="*/ 20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95" h="649">
                <a:moveTo>
                  <a:pt x="454" y="20"/>
                </a:moveTo>
                <a:cubicBezTo>
                  <a:pt x="345" y="0"/>
                  <a:pt x="123" y="29"/>
                  <a:pt x="123" y="29"/>
                </a:cubicBezTo>
                <a:cubicBezTo>
                  <a:pt x="97" y="53"/>
                  <a:pt x="77" y="82"/>
                  <a:pt x="53" y="108"/>
                </a:cubicBezTo>
                <a:cubicBezTo>
                  <a:pt x="49" y="146"/>
                  <a:pt x="38" y="183"/>
                  <a:pt x="35" y="221"/>
                </a:cubicBezTo>
                <a:cubicBezTo>
                  <a:pt x="17" y="433"/>
                  <a:pt x="48" y="337"/>
                  <a:pt x="18" y="422"/>
                </a:cubicBezTo>
                <a:cubicBezTo>
                  <a:pt x="34" y="545"/>
                  <a:pt x="0" y="460"/>
                  <a:pt x="114" y="500"/>
                </a:cubicBezTo>
                <a:cubicBezTo>
                  <a:pt x="123" y="503"/>
                  <a:pt x="118" y="518"/>
                  <a:pt x="123" y="526"/>
                </a:cubicBezTo>
                <a:cubicBezTo>
                  <a:pt x="135" y="547"/>
                  <a:pt x="144" y="546"/>
                  <a:pt x="166" y="553"/>
                </a:cubicBezTo>
                <a:cubicBezTo>
                  <a:pt x="169" y="576"/>
                  <a:pt x="161" y="604"/>
                  <a:pt x="175" y="622"/>
                </a:cubicBezTo>
                <a:cubicBezTo>
                  <a:pt x="186" y="636"/>
                  <a:pt x="211" y="625"/>
                  <a:pt x="227" y="631"/>
                </a:cubicBezTo>
                <a:cubicBezTo>
                  <a:pt x="235" y="634"/>
                  <a:pt x="239" y="643"/>
                  <a:pt x="245" y="649"/>
                </a:cubicBezTo>
                <a:cubicBezTo>
                  <a:pt x="257" y="646"/>
                  <a:pt x="271" y="647"/>
                  <a:pt x="280" y="640"/>
                </a:cubicBezTo>
                <a:cubicBezTo>
                  <a:pt x="287" y="634"/>
                  <a:pt x="286" y="623"/>
                  <a:pt x="289" y="614"/>
                </a:cubicBezTo>
                <a:cubicBezTo>
                  <a:pt x="295" y="596"/>
                  <a:pt x="300" y="579"/>
                  <a:pt x="306" y="561"/>
                </a:cubicBezTo>
                <a:lnTo>
                  <a:pt x="306" y="561"/>
                </a:lnTo>
                <a:cubicBezTo>
                  <a:pt x="315" y="555"/>
                  <a:pt x="323" y="550"/>
                  <a:pt x="332" y="544"/>
                </a:cubicBezTo>
                <a:cubicBezTo>
                  <a:pt x="342" y="515"/>
                  <a:pt x="354" y="496"/>
                  <a:pt x="376" y="474"/>
                </a:cubicBezTo>
                <a:cubicBezTo>
                  <a:pt x="372" y="444"/>
                  <a:pt x="367" y="391"/>
                  <a:pt x="350" y="361"/>
                </a:cubicBezTo>
                <a:cubicBezTo>
                  <a:pt x="335" y="335"/>
                  <a:pt x="317" y="321"/>
                  <a:pt x="306" y="291"/>
                </a:cubicBezTo>
                <a:cubicBezTo>
                  <a:pt x="314" y="214"/>
                  <a:pt x="315" y="169"/>
                  <a:pt x="393" y="142"/>
                </a:cubicBezTo>
                <a:cubicBezTo>
                  <a:pt x="399" y="136"/>
                  <a:pt x="407" y="132"/>
                  <a:pt x="411" y="125"/>
                </a:cubicBezTo>
                <a:cubicBezTo>
                  <a:pt x="416" y="114"/>
                  <a:pt x="412" y="99"/>
                  <a:pt x="419" y="90"/>
                </a:cubicBezTo>
                <a:cubicBezTo>
                  <a:pt x="423" y="85"/>
                  <a:pt x="480" y="73"/>
                  <a:pt x="481" y="73"/>
                </a:cubicBezTo>
                <a:cubicBezTo>
                  <a:pt x="495" y="26"/>
                  <a:pt x="485" y="51"/>
                  <a:pt x="454" y="20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  <p:sp>
        <p:nvSpPr>
          <p:cNvPr id="3094" name="Freeform 22"/>
          <p:cNvSpPr>
            <a:spLocks/>
          </p:cNvSpPr>
          <p:nvPr/>
        </p:nvSpPr>
        <p:spPr bwMode="auto">
          <a:xfrm>
            <a:off x="1307307" y="2728913"/>
            <a:ext cx="597694" cy="503635"/>
          </a:xfrm>
          <a:custGeom>
            <a:avLst/>
            <a:gdLst>
              <a:gd name="T0" fmla="*/ 482 w 502"/>
              <a:gd name="T1" fmla="*/ 38 h 423"/>
              <a:gd name="T2" fmla="*/ 71 w 502"/>
              <a:gd name="T3" fmla="*/ 38 h 423"/>
              <a:gd name="T4" fmla="*/ 28 w 502"/>
              <a:gd name="T5" fmla="*/ 82 h 423"/>
              <a:gd name="T6" fmla="*/ 10 w 502"/>
              <a:gd name="T7" fmla="*/ 99 h 423"/>
              <a:gd name="T8" fmla="*/ 124 w 502"/>
              <a:gd name="T9" fmla="*/ 230 h 423"/>
              <a:gd name="T10" fmla="*/ 176 w 502"/>
              <a:gd name="T11" fmla="*/ 300 h 423"/>
              <a:gd name="T12" fmla="*/ 194 w 502"/>
              <a:gd name="T13" fmla="*/ 352 h 423"/>
              <a:gd name="T14" fmla="*/ 202 w 502"/>
              <a:gd name="T15" fmla="*/ 379 h 423"/>
              <a:gd name="T16" fmla="*/ 229 w 502"/>
              <a:gd name="T17" fmla="*/ 387 h 423"/>
              <a:gd name="T18" fmla="*/ 307 w 502"/>
              <a:gd name="T19" fmla="*/ 413 h 423"/>
              <a:gd name="T20" fmla="*/ 359 w 502"/>
              <a:gd name="T21" fmla="*/ 326 h 423"/>
              <a:gd name="T22" fmla="*/ 386 w 502"/>
              <a:gd name="T23" fmla="*/ 317 h 423"/>
              <a:gd name="T24" fmla="*/ 438 w 502"/>
              <a:gd name="T25" fmla="*/ 283 h 423"/>
              <a:gd name="T26" fmla="*/ 455 w 502"/>
              <a:gd name="T27" fmla="*/ 256 h 423"/>
              <a:gd name="T28" fmla="*/ 464 w 502"/>
              <a:gd name="T29" fmla="*/ 230 h 423"/>
              <a:gd name="T30" fmla="*/ 499 w 502"/>
              <a:gd name="T31" fmla="*/ 187 h 423"/>
              <a:gd name="T32" fmla="*/ 482 w 502"/>
              <a:gd name="T33" fmla="*/ 38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02" h="423">
                <a:moveTo>
                  <a:pt x="482" y="38"/>
                </a:moveTo>
                <a:cubicBezTo>
                  <a:pt x="363" y="0"/>
                  <a:pt x="187" y="34"/>
                  <a:pt x="71" y="38"/>
                </a:cubicBezTo>
                <a:cubicBezTo>
                  <a:pt x="57" y="53"/>
                  <a:pt x="43" y="67"/>
                  <a:pt x="28" y="82"/>
                </a:cubicBezTo>
                <a:cubicBezTo>
                  <a:pt x="22" y="88"/>
                  <a:pt x="10" y="99"/>
                  <a:pt x="10" y="99"/>
                </a:cubicBezTo>
                <a:cubicBezTo>
                  <a:pt x="21" y="230"/>
                  <a:pt x="0" y="217"/>
                  <a:pt x="124" y="230"/>
                </a:cubicBezTo>
                <a:cubicBezTo>
                  <a:pt x="146" y="254"/>
                  <a:pt x="152" y="276"/>
                  <a:pt x="176" y="300"/>
                </a:cubicBezTo>
                <a:cubicBezTo>
                  <a:pt x="182" y="317"/>
                  <a:pt x="188" y="335"/>
                  <a:pt x="194" y="352"/>
                </a:cubicBezTo>
                <a:cubicBezTo>
                  <a:pt x="197" y="361"/>
                  <a:pt x="195" y="372"/>
                  <a:pt x="202" y="379"/>
                </a:cubicBezTo>
                <a:cubicBezTo>
                  <a:pt x="209" y="386"/>
                  <a:pt x="220" y="384"/>
                  <a:pt x="229" y="387"/>
                </a:cubicBezTo>
                <a:cubicBezTo>
                  <a:pt x="338" y="423"/>
                  <a:pt x="240" y="392"/>
                  <a:pt x="307" y="413"/>
                </a:cubicBezTo>
                <a:cubicBezTo>
                  <a:pt x="333" y="388"/>
                  <a:pt x="328" y="345"/>
                  <a:pt x="359" y="326"/>
                </a:cubicBezTo>
                <a:cubicBezTo>
                  <a:pt x="367" y="321"/>
                  <a:pt x="378" y="322"/>
                  <a:pt x="386" y="317"/>
                </a:cubicBezTo>
                <a:cubicBezTo>
                  <a:pt x="404" y="307"/>
                  <a:pt x="438" y="283"/>
                  <a:pt x="438" y="283"/>
                </a:cubicBezTo>
                <a:cubicBezTo>
                  <a:pt x="444" y="274"/>
                  <a:pt x="450" y="266"/>
                  <a:pt x="455" y="256"/>
                </a:cubicBezTo>
                <a:cubicBezTo>
                  <a:pt x="459" y="248"/>
                  <a:pt x="459" y="238"/>
                  <a:pt x="464" y="230"/>
                </a:cubicBezTo>
                <a:cubicBezTo>
                  <a:pt x="474" y="214"/>
                  <a:pt x="489" y="202"/>
                  <a:pt x="499" y="187"/>
                </a:cubicBezTo>
                <a:cubicBezTo>
                  <a:pt x="489" y="55"/>
                  <a:pt x="502" y="103"/>
                  <a:pt x="482" y="38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  <p:sp>
        <p:nvSpPr>
          <p:cNvPr id="3095" name="Freeform 23"/>
          <p:cNvSpPr>
            <a:spLocks/>
          </p:cNvSpPr>
          <p:nvPr/>
        </p:nvSpPr>
        <p:spPr bwMode="auto">
          <a:xfrm>
            <a:off x="5479256" y="504825"/>
            <a:ext cx="501254" cy="338138"/>
          </a:xfrm>
          <a:custGeom>
            <a:avLst/>
            <a:gdLst>
              <a:gd name="T0" fmla="*/ 408 w 421"/>
              <a:gd name="T1" fmla="*/ 1 h 284"/>
              <a:gd name="T2" fmla="*/ 222 w 421"/>
              <a:gd name="T3" fmla="*/ 10 h 284"/>
              <a:gd name="T4" fmla="*/ 195 w 421"/>
              <a:gd name="T5" fmla="*/ 37 h 284"/>
              <a:gd name="T6" fmla="*/ 124 w 421"/>
              <a:gd name="T7" fmla="*/ 46 h 284"/>
              <a:gd name="T8" fmla="*/ 71 w 421"/>
              <a:gd name="T9" fmla="*/ 63 h 284"/>
              <a:gd name="T10" fmla="*/ 27 w 421"/>
              <a:gd name="T11" fmla="*/ 170 h 284"/>
              <a:gd name="T12" fmla="*/ 18 w 421"/>
              <a:gd name="T13" fmla="*/ 214 h 284"/>
              <a:gd name="T14" fmla="*/ 0 w 421"/>
              <a:gd name="T15" fmla="*/ 267 h 284"/>
              <a:gd name="T16" fmla="*/ 257 w 421"/>
              <a:gd name="T17" fmla="*/ 258 h 284"/>
              <a:gd name="T18" fmla="*/ 275 w 421"/>
              <a:gd name="T19" fmla="*/ 232 h 284"/>
              <a:gd name="T20" fmla="*/ 301 w 421"/>
              <a:gd name="T21" fmla="*/ 214 h 284"/>
              <a:gd name="T22" fmla="*/ 319 w 421"/>
              <a:gd name="T23" fmla="*/ 161 h 284"/>
              <a:gd name="T24" fmla="*/ 390 w 421"/>
              <a:gd name="T25" fmla="*/ 90 h 284"/>
              <a:gd name="T26" fmla="*/ 408 w 421"/>
              <a:gd name="T27" fmla="*/ 1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1" h="284">
                <a:moveTo>
                  <a:pt x="408" y="1"/>
                </a:moveTo>
                <a:cubicBezTo>
                  <a:pt x="346" y="4"/>
                  <a:pt x="283" y="0"/>
                  <a:pt x="222" y="10"/>
                </a:cubicBezTo>
                <a:cubicBezTo>
                  <a:pt x="209" y="12"/>
                  <a:pt x="207" y="33"/>
                  <a:pt x="195" y="37"/>
                </a:cubicBezTo>
                <a:cubicBezTo>
                  <a:pt x="173" y="45"/>
                  <a:pt x="148" y="43"/>
                  <a:pt x="124" y="46"/>
                </a:cubicBezTo>
                <a:cubicBezTo>
                  <a:pt x="106" y="52"/>
                  <a:pt x="86" y="52"/>
                  <a:pt x="71" y="63"/>
                </a:cubicBezTo>
                <a:cubicBezTo>
                  <a:pt x="42" y="86"/>
                  <a:pt x="38" y="137"/>
                  <a:pt x="27" y="170"/>
                </a:cubicBezTo>
                <a:cubicBezTo>
                  <a:pt x="22" y="184"/>
                  <a:pt x="22" y="200"/>
                  <a:pt x="18" y="214"/>
                </a:cubicBezTo>
                <a:cubicBezTo>
                  <a:pt x="13" y="232"/>
                  <a:pt x="0" y="267"/>
                  <a:pt x="0" y="267"/>
                </a:cubicBezTo>
                <a:cubicBezTo>
                  <a:pt x="85" y="284"/>
                  <a:pt x="171" y="258"/>
                  <a:pt x="257" y="258"/>
                </a:cubicBezTo>
                <a:cubicBezTo>
                  <a:pt x="263" y="249"/>
                  <a:pt x="268" y="239"/>
                  <a:pt x="275" y="232"/>
                </a:cubicBezTo>
                <a:cubicBezTo>
                  <a:pt x="282" y="225"/>
                  <a:pt x="295" y="223"/>
                  <a:pt x="301" y="214"/>
                </a:cubicBezTo>
                <a:cubicBezTo>
                  <a:pt x="311" y="198"/>
                  <a:pt x="309" y="177"/>
                  <a:pt x="319" y="161"/>
                </a:cubicBezTo>
                <a:cubicBezTo>
                  <a:pt x="340" y="130"/>
                  <a:pt x="359" y="111"/>
                  <a:pt x="390" y="90"/>
                </a:cubicBezTo>
                <a:cubicBezTo>
                  <a:pt x="406" y="43"/>
                  <a:pt x="421" y="54"/>
                  <a:pt x="408" y="1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  <p:sp>
        <p:nvSpPr>
          <p:cNvPr id="3096" name="Freeform 24"/>
          <p:cNvSpPr>
            <a:spLocks/>
          </p:cNvSpPr>
          <p:nvPr/>
        </p:nvSpPr>
        <p:spPr bwMode="auto">
          <a:xfrm>
            <a:off x="2215753" y="2721769"/>
            <a:ext cx="881063" cy="740569"/>
          </a:xfrm>
          <a:custGeom>
            <a:avLst/>
            <a:gdLst>
              <a:gd name="T0" fmla="*/ 696 w 740"/>
              <a:gd name="T1" fmla="*/ 18 h 622"/>
              <a:gd name="T2" fmla="*/ 635 w 740"/>
              <a:gd name="T3" fmla="*/ 27 h 622"/>
              <a:gd name="T4" fmla="*/ 609 w 740"/>
              <a:gd name="T5" fmla="*/ 53 h 622"/>
              <a:gd name="T6" fmla="*/ 460 w 740"/>
              <a:gd name="T7" fmla="*/ 88 h 622"/>
              <a:gd name="T8" fmla="*/ 391 w 740"/>
              <a:gd name="T9" fmla="*/ 131 h 622"/>
              <a:gd name="T10" fmla="*/ 347 w 740"/>
              <a:gd name="T11" fmla="*/ 166 h 622"/>
              <a:gd name="T12" fmla="*/ 295 w 740"/>
              <a:gd name="T13" fmla="*/ 184 h 622"/>
              <a:gd name="T14" fmla="*/ 216 w 740"/>
              <a:gd name="T15" fmla="*/ 114 h 622"/>
              <a:gd name="T16" fmla="*/ 94 w 740"/>
              <a:gd name="T17" fmla="*/ 123 h 622"/>
              <a:gd name="T18" fmla="*/ 85 w 740"/>
              <a:gd name="T19" fmla="*/ 149 h 622"/>
              <a:gd name="T20" fmla="*/ 94 w 740"/>
              <a:gd name="T21" fmla="*/ 236 h 622"/>
              <a:gd name="T22" fmla="*/ 146 w 740"/>
              <a:gd name="T23" fmla="*/ 254 h 622"/>
              <a:gd name="T24" fmla="*/ 172 w 740"/>
              <a:gd name="T25" fmla="*/ 306 h 622"/>
              <a:gd name="T26" fmla="*/ 59 w 740"/>
              <a:gd name="T27" fmla="*/ 367 h 622"/>
              <a:gd name="T28" fmla="*/ 42 w 740"/>
              <a:gd name="T29" fmla="*/ 568 h 622"/>
              <a:gd name="T30" fmla="*/ 216 w 740"/>
              <a:gd name="T31" fmla="*/ 603 h 622"/>
              <a:gd name="T32" fmla="*/ 268 w 740"/>
              <a:gd name="T33" fmla="*/ 550 h 622"/>
              <a:gd name="T34" fmla="*/ 286 w 740"/>
              <a:gd name="T35" fmla="*/ 446 h 622"/>
              <a:gd name="T36" fmla="*/ 478 w 740"/>
              <a:gd name="T37" fmla="*/ 385 h 622"/>
              <a:gd name="T38" fmla="*/ 548 w 740"/>
              <a:gd name="T39" fmla="*/ 367 h 622"/>
              <a:gd name="T40" fmla="*/ 583 w 740"/>
              <a:gd name="T41" fmla="*/ 358 h 622"/>
              <a:gd name="T42" fmla="*/ 670 w 740"/>
              <a:gd name="T43" fmla="*/ 297 h 622"/>
              <a:gd name="T44" fmla="*/ 714 w 740"/>
              <a:gd name="T45" fmla="*/ 166 h 622"/>
              <a:gd name="T46" fmla="*/ 740 w 740"/>
              <a:gd name="T47" fmla="*/ 114 h 622"/>
              <a:gd name="T48" fmla="*/ 731 w 740"/>
              <a:gd name="T49" fmla="*/ 53 h 622"/>
              <a:gd name="T50" fmla="*/ 714 w 740"/>
              <a:gd name="T51" fmla="*/ 35 h 622"/>
              <a:gd name="T52" fmla="*/ 696 w 740"/>
              <a:gd name="T53" fmla="*/ 18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40" h="622">
                <a:moveTo>
                  <a:pt x="696" y="18"/>
                </a:moveTo>
                <a:cubicBezTo>
                  <a:pt x="676" y="21"/>
                  <a:pt x="654" y="19"/>
                  <a:pt x="635" y="27"/>
                </a:cubicBezTo>
                <a:cubicBezTo>
                  <a:pt x="624" y="32"/>
                  <a:pt x="620" y="48"/>
                  <a:pt x="609" y="53"/>
                </a:cubicBezTo>
                <a:cubicBezTo>
                  <a:pt x="564" y="73"/>
                  <a:pt x="506" y="65"/>
                  <a:pt x="460" y="88"/>
                </a:cubicBezTo>
                <a:cubicBezTo>
                  <a:pt x="431" y="102"/>
                  <a:pt x="422" y="121"/>
                  <a:pt x="391" y="131"/>
                </a:cubicBezTo>
                <a:cubicBezTo>
                  <a:pt x="376" y="146"/>
                  <a:pt x="368" y="157"/>
                  <a:pt x="347" y="166"/>
                </a:cubicBezTo>
                <a:cubicBezTo>
                  <a:pt x="330" y="174"/>
                  <a:pt x="295" y="184"/>
                  <a:pt x="295" y="184"/>
                </a:cubicBezTo>
                <a:cubicBezTo>
                  <a:pt x="281" y="143"/>
                  <a:pt x="256" y="128"/>
                  <a:pt x="216" y="114"/>
                </a:cubicBezTo>
                <a:cubicBezTo>
                  <a:pt x="175" y="117"/>
                  <a:pt x="133" y="112"/>
                  <a:pt x="94" y="123"/>
                </a:cubicBezTo>
                <a:cubicBezTo>
                  <a:pt x="85" y="125"/>
                  <a:pt x="85" y="149"/>
                  <a:pt x="85" y="149"/>
                </a:cubicBezTo>
                <a:cubicBezTo>
                  <a:pt x="88" y="178"/>
                  <a:pt x="79" y="211"/>
                  <a:pt x="94" y="236"/>
                </a:cubicBezTo>
                <a:cubicBezTo>
                  <a:pt x="103" y="252"/>
                  <a:pt x="146" y="254"/>
                  <a:pt x="146" y="254"/>
                </a:cubicBezTo>
                <a:cubicBezTo>
                  <a:pt x="156" y="303"/>
                  <a:pt x="142" y="290"/>
                  <a:pt x="172" y="306"/>
                </a:cubicBezTo>
                <a:cubicBezTo>
                  <a:pt x="123" y="356"/>
                  <a:pt x="126" y="353"/>
                  <a:pt x="59" y="367"/>
                </a:cubicBezTo>
                <a:cubicBezTo>
                  <a:pt x="0" y="429"/>
                  <a:pt x="42" y="377"/>
                  <a:pt x="42" y="568"/>
                </a:cubicBezTo>
                <a:cubicBezTo>
                  <a:pt x="136" y="622"/>
                  <a:pt x="80" y="603"/>
                  <a:pt x="216" y="603"/>
                </a:cubicBezTo>
                <a:cubicBezTo>
                  <a:pt x="256" y="589"/>
                  <a:pt x="240" y="579"/>
                  <a:pt x="268" y="550"/>
                </a:cubicBezTo>
                <a:cubicBezTo>
                  <a:pt x="292" y="482"/>
                  <a:pt x="286" y="516"/>
                  <a:pt x="286" y="446"/>
                </a:cubicBezTo>
                <a:cubicBezTo>
                  <a:pt x="350" y="424"/>
                  <a:pt x="413" y="401"/>
                  <a:pt x="478" y="385"/>
                </a:cubicBezTo>
                <a:cubicBezTo>
                  <a:pt x="501" y="379"/>
                  <a:pt x="525" y="373"/>
                  <a:pt x="548" y="367"/>
                </a:cubicBezTo>
                <a:cubicBezTo>
                  <a:pt x="560" y="364"/>
                  <a:pt x="583" y="358"/>
                  <a:pt x="583" y="358"/>
                </a:cubicBezTo>
                <a:cubicBezTo>
                  <a:pt x="615" y="337"/>
                  <a:pt x="634" y="310"/>
                  <a:pt x="670" y="297"/>
                </a:cubicBezTo>
                <a:cubicBezTo>
                  <a:pt x="685" y="253"/>
                  <a:pt x="699" y="210"/>
                  <a:pt x="714" y="166"/>
                </a:cubicBezTo>
                <a:cubicBezTo>
                  <a:pt x="720" y="148"/>
                  <a:pt x="734" y="132"/>
                  <a:pt x="740" y="114"/>
                </a:cubicBezTo>
                <a:cubicBezTo>
                  <a:pt x="737" y="94"/>
                  <a:pt x="737" y="73"/>
                  <a:pt x="731" y="53"/>
                </a:cubicBezTo>
                <a:cubicBezTo>
                  <a:pt x="728" y="45"/>
                  <a:pt x="718" y="42"/>
                  <a:pt x="714" y="35"/>
                </a:cubicBezTo>
                <a:cubicBezTo>
                  <a:pt x="699" y="10"/>
                  <a:pt x="714" y="0"/>
                  <a:pt x="696" y="18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  <p:sp>
        <p:nvSpPr>
          <p:cNvPr id="3097" name="Freeform 25"/>
          <p:cNvSpPr>
            <a:spLocks/>
          </p:cNvSpPr>
          <p:nvPr/>
        </p:nvSpPr>
        <p:spPr bwMode="auto">
          <a:xfrm>
            <a:off x="3761185" y="3626644"/>
            <a:ext cx="514350" cy="810816"/>
          </a:xfrm>
          <a:custGeom>
            <a:avLst/>
            <a:gdLst>
              <a:gd name="T0" fmla="*/ 114 w 432"/>
              <a:gd name="T1" fmla="*/ 0 h 681"/>
              <a:gd name="T2" fmla="*/ 96 w 432"/>
              <a:gd name="T3" fmla="*/ 78 h 681"/>
              <a:gd name="T4" fmla="*/ 122 w 432"/>
              <a:gd name="T5" fmla="*/ 131 h 681"/>
              <a:gd name="T6" fmla="*/ 131 w 432"/>
              <a:gd name="T7" fmla="*/ 157 h 681"/>
              <a:gd name="T8" fmla="*/ 166 w 432"/>
              <a:gd name="T9" fmla="*/ 157 h 681"/>
              <a:gd name="T10" fmla="*/ 149 w 432"/>
              <a:gd name="T11" fmla="*/ 244 h 681"/>
              <a:gd name="T12" fmla="*/ 79 w 432"/>
              <a:gd name="T13" fmla="*/ 331 h 681"/>
              <a:gd name="T14" fmla="*/ 61 w 432"/>
              <a:gd name="T15" fmla="*/ 384 h 681"/>
              <a:gd name="T16" fmla="*/ 26 w 432"/>
              <a:gd name="T17" fmla="*/ 436 h 681"/>
              <a:gd name="T18" fmla="*/ 0 w 432"/>
              <a:gd name="T19" fmla="*/ 506 h 681"/>
              <a:gd name="T20" fmla="*/ 9 w 432"/>
              <a:gd name="T21" fmla="*/ 576 h 681"/>
              <a:gd name="T22" fmla="*/ 26 w 432"/>
              <a:gd name="T23" fmla="*/ 602 h 681"/>
              <a:gd name="T24" fmla="*/ 35 w 432"/>
              <a:gd name="T25" fmla="*/ 646 h 681"/>
              <a:gd name="T26" fmla="*/ 61 w 432"/>
              <a:gd name="T27" fmla="*/ 646 h 681"/>
              <a:gd name="T28" fmla="*/ 157 w 432"/>
              <a:gd name="T29" fmla="*/ 681 h 681"/>
              <a:gd name="T30" fmla="*/ 306 w 432"/>
              <a:gd name="T31" fmla="*/ 619 h 681"/>
              <a:gd name="T32" fmla="*/ 402 w 432"/>
              <a:gd name="T33" fmla="*/ 558 h 681"/>
              <a:gd name="T34" fmla="*/ 410 w 432"/>
              <a:gd name="T35" fmla="*/ 401 h 681"/>
              <a:gd name="T36" fmla="*/ 367 w 432"/>
              <a:gd name="T37" fmla="*/ 366 h 681"/>
              <a:gd name="T38" fmla="*/ 323 w 432"/>
              <a:gd name="T39" fmla="*/ 87 h 681"/>
              <a:gd name="T40" fmla="*/ 253 w 432"/>
              <a:gd name="T41" fmla="*/ 26 h 681"/>
              <a:gd name="T42" fmla="*/ 184 w 432"/>
              <a:gd name="T43" fmla="*/ 0 h 681"/>
              <a:gd name="T44" fmla="*/ 114 w 432"/>
              <a:gd name="T45" fmla="*/ 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32" h="681">
                <a:moveTo>
                  <a:pt x="114" y="0"/>
                </a:moveTo>
                <a:cubicBezTo>
                  <a:pt x="110" y="20"/>
                  <a:pt x="96" y="56"/>
                  <a:pt x="96" y="78"/>
                </a:cubicBezTo>
                <a:cubicBezTo>
                  <a:pt x="118" y="144"/>
                  <a:pt x="89" y="66"/>
                  <a:pt x="122" y="131"/>
                </a:cubicBezTo>
                <a:cubicBezTo>
                  <a:pt x="126" y="139"/>
                  <a:pt x="123" y="152"/>
                  <a:pt x="131" y="157"/>
                </a:cubicBezTo>
                <a:cubicBezTo>
                  <a:pt x="141" y="163"/>
                  <a:pt x="154" y="157"/>
                  <a:pt x="166" y="157"/>
                </a:cubicBezTo>
                <a:cubicBezTo>
                  <a:pt x="166" y="158"/>
                  <a:pt x="153" y="235"/>
                  <a:pt x="149" y="244"/>
                </a:cubicBezTo>
                <a:cubicBezTo>
                  <a:pt x="133" y="276"/>
                  <a:pt x="94" y="297"/>
                  <a:pt x="79" y="331"/>
                </a:cubicBezTo>
                <a:cubicBezTo>
                  <a:pt x="71" y="348"/>
                  <a:pt x="71" y="369"/>
                  <a:pt x="61" y="384"/>
                </a:cubicBezTo>
                <a:cubicBezTo>
                  <a:pt x="49" y="401"/>
                  <a:pt x="26" y="436"/>
                  <a:pt x="26" y="436"/>
                </a:cubicBezTo>
                <a:cubicBezTo>
                  <a:pt x="18" y="462"/>
                  <a:pt x="0" y="480"/>
                  <a:pt x="0" y="506"/>
                </a:cubicBezTo>
                <a:cubicBezTo>
                  <a:pt x="3" y="529"/>
                  <a:pt x="3" y="553"/>
                  <a:pt x="9" y="576"/>
                </a:cubicBezTo>
                <a:cubicBezTo>
                  <a:pt x="12" y="586"/>
                  <a:pt x="22" y="592"/>
                  <a:pt x="26" y="602"/>
                </a:cubicBezTo>
                <a:cubicBezTo>
                  <a:pt x="31" y="616"/>
                  <a:pt x="26" y="634"/>
                  <a:pt x="35" y="646"/>
                </a:cubicBezTo>
                <a:cubicBezTo>
                  <a:pt x="40" y="653"/>
                  <a:pt x="52" y="646"/>
                  <a:pt x="61" y="646"/>
                </a:cubicBezTo>
                <a:lnTo>
                  <a:pt x="157" y="681"/>
                </a:lnTo>
                <a:lnTo>
                  <a:pt x="306" y="619"/>
                </a:lnTo>
                <a:lnTo>
                  <a:pt x="402" y="558"/>
                </a:lnTo>
                <a:cubicBezTo>
                  <a:pt x="408" y="522"/>
                  <a:pt x="432" y="445"/>
                  <a:pt x="410" y="401"/>
                </a:cubicBezTo>
                <a:cubicBezTo>
                  <a:pt x="402" y="384"/>
                  <a:pt x="380" y="379"/>
                  <a:pt x="367" y="366"/>
                </a:cubicBezTo>
                <a:cubicBezTo>
                  <a:pt x="335" y="273"/>
                  <a:pt x="323" y="185"/>
                  <a:pt x="323" y="87"/>
                </a:cubicBezTo>
                <a:lnTo>
                  <a:pt x="253" y="26"/>
                </a:lnTo>
                <a:lnTo>
                  <a:pt x="184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  <p:sp>
        <p:nvSpPr>
          <p:cNvPr id="3098" name="Freeform 26"/>
          <p:cNvSpPr>
            <a:spLocks/>
          </p:cNvSpPr>
          <p:nvPr/>
        </p:nvSpPr>
        <p:spPr bwMode="auto">
          <a:xfrm>
            <a:off x="4202906" y="2462213"/>
            <a:ext cx="681038" cy="1008460"/>
          </a:xfrm>
          <a:custGeom>
            <a:avLst/>
            <a:gdLst>
              <a:gd name="T0" fmla="*/ 39 w 572"/>
              <a:gd name="T1" fmla="*/ 0 h 847"/>
              <a:gd name="T2" fmla="*/ 5 w 572"/>
              <a:gd name="T3" fmla="*/ 192 h 847"/>
              <a:gd name="T4" fmla="*/ 57 w 572"/>
              <a:gd name="T5" fmla="*/ 428 h 847"/>
              <a:gd name="T6" fmla="*/ 57 w 572"/>
              <a:gd name="T7" fmla="*/ 541 h 847"/>
              <a:gd name="T8" fmla="*/ 13 w 572"/>
              <a:gd name="T9" fmla="*/ 716 h 847"/>
              <a:gd name="T10" fmla="*/ 13 w 572"/>
              <a:gd name="T11" fmla="*/ 795 h 847"/>
              <a:gd name="T12" fmla="*/ 83 w 572"/>
              <a:gd name="T13" fmla="*/ 847 h 847"/>
              <a:gd name="T14" fmla="*/ 170 w 572"/>
              <a:gd name="T15" fmla="*/ 812 h 847"/>
              <a:gd name="T16" fmla="*/ 214 w 572"/>
              <a:gd name="T17" fmla="*/ 611 h 847"/>
              <a:gd name="T18" fmla="*/ 275 w 572"/>
              <a:gd name="T19" fmla="*/ 725 h 847"/>
              <a:gd name="T20" fmla="*/ 389 w 572"/>
              <a:gd name="T21" fmla="*/ 821 h 847"/>
              <a:gd name="T22" fmla="*/ 546 w 572"/>
              <a:gd name="T23" fmla="*/ 751 h 847"/>
              <a:gd name="T24" fmla="*/ 572 w 572"/>
              <a:gd name="T25" fmla="*/ 646 h 847"/>
              <a:gd name="T26" fmla="*/ 511 w 572"/>
              <a:gd name="T27" fmla="*/ 576 h 847"/>
              <a:gd name="T28" fmla="*/ 467 w 572"/>
              <a:gd name="T29" fmla="*/ 568 h 847"/>
              <a:gd name="T30" fmla="*/ 406 w 572"/>
              <a:gd name="T31" fmla="*/ 402 h 847"/>
              <a:gd name="T32" fmla="*/ 336 w 572"/>
              <a:gd name="T33" fmla="*/ 332 h 847"/>
              <a:gd name="T34" fmla="*/ 319 w 572"/>
              <a:gd name="T35" fmla="*/ 306 h 847"/>
              <a:gd name="T36" fmla="*/ 301 w 572"/>
              <a:gd name="T37" fmla="*/ 253 h 847"/>
              <a:gd name="T38" fmla="*/ 249 w 572"/>
              <a:gd name="T39" fmla="*/ 88 h 847"/>
              <a:gd name="T40" fmla="*/ 39 w 572"/>
              <a:gd name="T41" fmla="*/ 0 h 8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2" h="847">
                <a:moveTo>
                  <a:pt x="39" y="0"/>
                </a:moveTo>
                <a:cubicBezTo>
                  <a:pt x="0" y="63"/>
                  <a:pt x="5" y="117"/>
                  <a:pt x="5" y="192"/>
                </a:cubicBezTo>
                <a:lnTo>
                  <a:pt x="57" y="428"/>
                </a:lnTo>
                <a:lnTo>
                  <a:pt x="57" y="541"/>
                </a:lnTo>
                <a:lnTo>
                  <a:pt x="13" y="716"/>
                </a:lnTo>
                <a:lnTo>
                  <a:pt x="13" y="795"/>
                </a:lnTo>
                <a:lnTo>
                  <a:pt x="83" y="847"/>
                </a:lnTo>
                <a:lnTo>
                  <a:pt x="170" y="812"/>
                </a:lnTo>
                <a:lnTo>
                  <a:pt x="214" y="611"/>
                </a:lnTo>
                <a:lnTo>
                  <a:pt x="275" y="725"/>
                </a:lnTo>
                <a:lnTo>
                  <a:pt x="389" y="821"/>
                </a:lnTo>
                <a:lnTo>
                  <a:pt x="546" y="751"/>
                </a:lnTo>
                <a:lnTo>
                  <a:pt x="572" y="646"/>
                </a:lnTo>
                <a:lnTo>
                  <a:pt x="511" y="576"/>
                </a:lnTo>
                <a:cubicBezTo>
                  <a:pt x="496" y="573"/>
                  <a:pt x="473" y="582"/>
                  <a:pt x="467" y="568"/>
                </a:cubicBezTo>
                <a:cubicBezTo>
                  <a:pt x="433" y="489"/>
                  <a:pt x="492" y="432"/>
                  <a:pt x="406" y="402"/>
                </a:cubicBezTo>
                <a:cubicBezTo>
                  <a:pt x="393" y="365"/>
                  <a:pt x="373" y="345"/>
                  <a:pt x="336" y="332"/>
                </a:cubicBezTo>
                <a:cubicBezTo>
                  <a:pt x="330" y="323"/>
                  <a:pt x="323" y="315"/>
                  <a:pt x="319" y="306"/>
                </a:cubicBezTo>
                <a:cubicBezTo>
                  <a:pt x="311" y="289"/>
                  <a:pt x="301" y="253"/>
                  <a:pt x="301" y="253"/>
                </a:cubicBezTo>
                <a:cubicBezTo>
                  <a:pt x="293" y="184"/>
                  <a:pt x="279" y="145"/>
                  <a:pt x="249" y="88"/>
                </a:cubicBezTo>
                <a:lnTo>
                  <a:pt x="39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  <p:sp>
        <p:nvSpPr>
          <p:cNvPr id="3099" name="Freeform 27"/>
          <p:cNvSpPr>
            <a:spLocks/>
          </p:cNvSpPr>
          <p:nvPr/>
        </p:nvSpPr>
        <p:spPr bwMode="auto">
          <a:xfrm>
            <a:off x="5382816" y="1090613"/>
            <a:ext cx="498872" cy="478631"/>
          </a:xfrm>
          <a:custGeom>
            <a:avLst/>
            <a:gdLst>
              <a:gd name="T0" fmla="*/ 139 w 419"/>
              <a:gd name="T1" fmla="*/ 0 h 402"/>
              <a:gd name="T2" fmla="*/ 96 w 419"/>
              <a:gd name="T3" fmla="*/ 27 h 402"/>
              <a:gd name="T4" fmla="*/ 61 w 419"/>
              <a:gd name="T5" fmla="*/ 88 h 402"/>
              <a:gd name="T6" fmla="*/ 0 w 419"/>
              <a:gd name="T7" fmla="*/ 297 h 402"/>
              <a:gd name="T8" fmla="*/ 104 w 419"/>
              <a:gd name="T9" fmla="*/ 332 h 402"/>
              <a:gd name="T10" fmla="*/ 174 w 419"/>
              <a:gd name="T11" fmla="*/ 384 h 402"/>
              <a:gd name="T12" fmla="*/ 279 w 419"/>
              <a:gd name="T13" fmla="*/ 402 h 402"/>
              <a:gd name="T14" fmla="*/ 358 w 419"/>
              <a:gd name="T15" fmla="*/ 341 h 402"/>
              <a:gd name="T16" fmla="*/ 419 w 419"/>
              <a:gd name="T17" fmla="*/ 201 h 402"/>
              <a:gd name="T18" fmla="*/ 331 w 419"/>
              <a:gd name="T19" fmla="*/ 44 h 402"/>
              <a:gd name="T20" fmla="*/ 253 w 419"/>
              <a:gd name="T21" fmla="*/ 9 h 402"/>
              <a:gd name="T22" fmla="*/ 139 w 419"/>
              <a:gd name="T23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9" h="402">
                <a:moveTo>
                  <a:pt x="139" y="0"/>
                </a:moveTo>
                <a:cubicBezTo>
                  <a:pt x="123" y="5"/>
                  <a:pt x="103" y="8"/>
                  <a:pt x="96" y="27"/>
                </a:cubicBezTo>
                <a:cubicBezTo>
                  <a:pt x="72" y="93"/>
                  <a:pt x="111" y="71"/>
                  <a:pt x="61" y="88"/>
                </a:cubicBezTo>
                <a:cubicBezTo>
                  <a:pt x="25" y="139"/>
                  <a:pt x="0" y="233"/>
                  <a:pt x="0" y="297"/>
                </a:cubicBezTo>
                <a:cubicBezTo>
                  <a:pt x="30" y="329"/>
                  <a:pt x="59" y="325"/>
                  <a:pt x="104" y="332"/>
                </a:cubicBezTo>
                <a:cubicBezTo>
                  <a:pt x="128" y="400"/>
                  <a:pt x="104" y="384"/>
                  <a:pt x="174" y="384"/>
                </a:cubicBezTo>
                <a:lnTo>
                  <a:pt x="279" y="402"/>
                </a:lnTo>
                <a:lnTo>
                  <a:pt x="358" y="341"/>
                </a:lnTo>
                <a:lnTo>
                  <a:pt x="419" y="201"/>
                </a:lnTo>
                <a:lnTo>
                  <a:pt x="331" y="44"/>
                </a:lnTo>
                <a:lnTo>
                  <a:pt x="253" y="9"/>
                </a:lnTo>
                <a:lnTo>
                  <a:pt x="139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  <p:sp>
        <p:nvSpPr>
          <p:cNvPr id="3100" name="Freeform 28"/>
          <p:cNvSpPr>
            <a:spLocks/>
          </p:cNvSpPr>
          <p:nvPr/>
        </p:nvSpPr>
        <p:spPr bwMode="auto">
          <a:xfrm>
            <a:off x="5900738" y="1645444"/>
            <a:ext cx="581025" cy="750094"/>
          </a:xfrm>
          <a:custGeom>
            <a:avLst/>
            <a:gdLst>
              <a:gd name="T0" fmla="*/ 373 w 488"/>
              <a:gd name="T1" fmla="*/ 0 h 630"/>
              <a:gd name="T2" fmla="*/ 169 w 488"/>
              <a:gd name="T3" fmla="*/ 54 h 630"/>
              <a:gd name="T4" fmla="*/ 142 w 488"/>
              <a:gd name="T5" fmla="*/ 107 h 630"/>
              <a:gd name="T6" fmla="*/ 133 w 488"/>
              <a:gd name="T7" fmla="*/ 151 h 630"/>
              <a:gd name="T8" fmla="*/ 107 w 488"/>
              <a:gd name="T9" fmla="*/ 169 h 630"/>
              <a:gd name="T10" fmla="*/ 98 w 488"/>
              <a:gd name="T11" fmla="*/ 195 h 630"/>
              <a:gd name="T12" fmla="*/ 36 w 488"/>
              <a:gd name="T13" fmla="*/ 195 h 630"/>
              <a:gd name="T14" fmla="*/ 9 w 488"/>
              <a:gd name="T15" fmla="*/ 373 h 630"/>
              <a:gd name="T16" fmla="*/ 9 w 488"/>
              <a:gd name="T17" fmla="*/ 470 h 630"/>
              <a:gd name="T18" fmla="*/ 125 w 488"/>
              <a:gd name="T19" fmla="*/ 506 h 630"/>
              <a:gd name="T20" fmla="*/ 151 w 488"/>
              <a:gd name="T21" fmla="*/ 576 h 630"/>
              <a:gd name="T22" fmla="*/ 213 w 488"/>
              <a:gd name="T23" fmla="*/ 630 h 630"/>
              <a:gd name="T24" fmla="*/ 302 w 488"/>
              <a:gd name="T25" fmla="*/ 532 h 630"/>
              <a:gd name="T26" fmla="*/ 293 w 488"/>
              <a:gd name="T27" fmla="*/ 452 h 630"/>
              <a:gd name="T28" fmla="*/ 435 w 488"/>
              <a:gd name="T29" fmla="*/ 355 h 630"/>
              <a:gd name="T30" fmla="*/ 470 w 488"/>
              <a:gd name="T31" fmla="*/ 257 h 630"/>
              <a:gd name="T32" fmla="*/ 488 w 488"/>
              <a:gd name="T33" fmla="*/ 160 h 630"/>
              <a:gd name="T34" fmla="*/ 470 w 488"/>
              <a:gd name="T35" fmla="*/ 89 h 630"/>
              <a:gd name="T36" fmla="*/ 373 w 488"/>
              <a:gd name="T37" fmla="*/ 0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88" h="630">
                <a:moveTo>
                  <a:pt x="373" y="0"/>
                </a:moveTo>
                <a:cubicBezTo>
                  <a:pt x="305" y="14"/>
                  <a:pt x="235" y="32"/>
                  <a:pt x="169" y="54"/>
                </a:cubicBezTo>
                <a:cubicBezTo>
                  <a:pt x="151" y="80"/>
                  <a:pt x="150" y="77"/>
                  <a:pt x="142" y="107"/>
                </a:cubicBezTo>
                <a:cubicBezTo>
                  <a:pt x="138" y="122"/>
                  <a:pt x="140" y="138"/>
                  <a:pt x="133" y="151"/>
                </a:cubicBezTo>
                <a:cubicBezTo>
                  <a:pt x="128" y="160"/>
                  <a:pt x="116" y="163"/>
                  <a:pt x="107" y="169"/>
                </a:cubicBezTo>
                <a:cubicBezTo>
                  <a:pt x="104" y="178"/>
                  <a:pt x="98" y="195"/>
                  <a:pt x="98" y="195"/>
                </a:cubicBezTo>
                <a:lnTo>
                  <a:pt x="36" y="195"/>
                </a:lnTo>
                <a:cubicBezTo>
                  <a:pt x="0" y="267"/>
                  <a:pt x="9" y="273"/>
                  <a:pt x="9" y="373"/>
                </a:cubicBezTo>
                <a:lnTo>
                  <a:pt x="9" y="470"/>
                </a:lnTo>
                <a:lnTo>
                  <a:pt x="125" y="506"/>
                </a:lnTo>
                <a:lnTo>
                  <a:pt x="151" y="576"/>
                </a:lnTo>
                <a:lnTo>
                  <a:pt x="213" y="630"/>
                </a:lnTo>
                <a:cubicBezTo>
                  <a:pt x="243" y="597"/>
                  <a:pt x="275" y="567"/>
                  <a:pt x="302" y="532"/>
                </a:cubicBezTo>
                <a:cubicBezTo>
                  <a:pt x="319" y="511"/>
                  <a:pt x="293" y="452"/>
                  <a:pt x="293" y="452"/>
                </a:cubicBezTo>
                <a:lnTo>
                  <a:pt x="435" y="355"/>
                </a:lnTo>
                <a:lnTo>
                  <a:pt x="470" y="257"/>
                </a:lnTo>
                <a:lnTo>
                  <a:pt x="488" y="160"/>
                </a:lnTo>
                <a:lnTo>
                  <a:pt x="470" y="89"/>
                </a:lnTo>
                <a:lnTo>
                  <a:pt x="373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  <p:sp>
        <p:nvSpPr>
          <p:cNvPr id="3101" name="Freeform 29"/>
          <p:cNvSpPr>
            <a:spLocks/>
          </p:cNvSpPr>
          <p:nvPr/>
        </p:nvSpPr>
        <p:spPr bwMode="auto">
          <a:xfrm>
            <a:off x="5257801" y="2400300"/>
            <a:ext cx="1574006" cy="1693069"/>
          </a:xfrm>
          <a:custGeom>
            <a:avLst/>
            <a:gdLst>
              <a:gd name="T0" fmla="*/ 672 w 1322"/>
              <a:gd name="T1" fmla="*/ 0 h 1422"/>
              <a:gd name="T2" fmla="*/ 559 w 1322"/>
              <a:gd name="T3" fmla="*/ 44 h 1422"/>
              <a:gd name="T4" fmla="*/ 532 w 1322"/>
              <a:gd name="T5" fmla="*/ 131 h 1422"/>
              <a:gd name="T6" fmla="*/ 471 w 1322"/>
              <a:gd name="T7" fmla="*/ 183 h 1422"/>
              <a:gd name="T8" fmla="*/ 471 w 1322"/>
              <a:gd name="T9" fmla="*/ 244 h 1422"/>
              <a:gd name="T10" fmla="*/ 454 w 1322"/>
              <a:gd name="T11" fmla="*/ 367 h 1422"/>
              <a:gd name="T12" fmla="*/ 113 w 1322"/>
              <a:gd name="T13" fmla="*/ 375 h 1422"/>
              <a:gd name="T14" fmla="*/ 0 w 1322"/>
              <a:gd name="T15" fmla="*/ 602 h 1422"/>
              <a:gd name="T16" fmla="*/ 52 w 1322"/>
              <a:gd name="T17" fmla="*/ 663 h 1422"/>
              <a:gd name="T18" fmla="*/ 175 w 1322"/>
              <a:gd name="T19" fmla="*/ 672 h 1422"/>
              <a:gd name="T20" fmla="*/ 218 w 1322"/>
              <a:gd name="T21" fmla="*/ 724 h 1422"/>
              <a:gd name="T22" fmla="*/ 305 w 1322"/>
              <a:gd name="T23" fmla="*/ 733 h 1422"/>
              <a:gd name="T24" fmla="*/ 349 w 1322"/>
              <a:gd name="T25" fmla="*/ 847 h 1422"/>
              <a:gd name="T26" fmla="*/ 297 w 1322"/>
              <a:gd name="T27" fmla="*/ 943 h 1422"/>
              <a:gd name="T28" fmla="*/ 305 w 1322"/>
              <a:gd name="T29" fmla="*/ 1073 h 1422"/>
              <a:gd name="T30" fmla="*/ 314 w 1322"/>
              <a:gd name="T31" fmla="*/ 1117 h 1422"/>
              <a:gd name="T32" fmla="*/ 349 w 1322"/>
              <a:gd name="T33" fmla="*/ 1126 h 1422"/>
              <a:gd name="T34" fmla="*/ 358 w 1322"/>
              <a:gd name="T35" fmla="*/ 1196 h 1422"/>
              <a:gd name="T36" fmla="*/ 340 w 1322"/>
              <a:gd name="T37" fmla="*/ 1344 h 1422"/>
              <a:gd name="T38" fmla="*/ 428 w 1322"/>
              <a:gd name="T39" fmla="*/ 1405 h 1422"/>
              <a:gd name="T40" fmla="*/ 550 w 1322"/>
              <a:gd name="T41" fmla="*/ 1353 h 1422"/>
              <a:gd name="T42" fmla="*/ 559 w 1322"/>
              <a:gd name="T43" fmla="*/ 1073 h 1422"/>
              <a:gd name="T44" fmla="*/ 515 w 1322"/>
              <a:gd name="T45" fmla="*/ 969 h 1422"/>
              <a:gd name="T46" fmla="*/ 471 w 1322"/>
              <a:gd name="T47" fmla="*/ 864 h 1422"/>
              <a:gd name="T48" fmla="*/ 428 w 1322"/>
              <a:gd name="T49" fmla="*/ 847 h 1422"/>
              <a:gd name="T50" fmla="*/ 305 w 1322"/>
              <a:gd name="T51" fmla="*/ 646 h 1422"/>
              <a:gd name="T52" fmla="*/ 393 w 1322"/>
              <a:gd name="T53" fmla="*/ 471 h 1422"/>
              <a:gd name="T54" fmla="*/ 541 w 1322"/>
              <a:gd name="T55" fmla="*/ 436 h 1422"/>
              <a:gd name="T56" fmla="*/ 716 w 1322"/>
              <a:gd name="T57" fmla="*/ 454 h 1422"/>
              <a:gd name="T58" fmla="*/ 751 w 1322"/>
              <a:gd name="T59" fmla="*/ 768 h 1422"/>
              <a:gd name="T60" fmla="*/ 733 w 1322"/>
              <a:gd name="T61" fmla="*/ 899 h 1422"/>
              <a:gd name="T62" fmla="*/ 777 w 1322"/>
              <a:gd name="T63" fmla="*/ 925 h 1422"/>
              <a:gd name="T64" fmla="*/ 899 w 1322"/>
              <a:gd name="T65" fmla="*/ 908 h 1422"/>
              <a:gd name="T66" fmla="*/ 951 w 1322"/>
              <a:gd name="T67" fmla="*/ 855 h 1422"/>
              <a:gd name="T68" fmla="*/ 943 w 1322"/>
              <a:gd name="T69" fmla="*/ 794 h 1422"/>
              <a:gd name="T70" fmla="*/ 925 w 1322"/>
              <a:gd name="T71" fmla="*/ 777 h 1422"/>
              <a:gd name="T72" fmla="*/ 785 w 1322"/>
              <a:gd name="T73" fmla="*/ 716 h 1422"/>
              <a:gd name="T74" fmla="*/ 785 w 1322"/>
              <a:gd name="T75" fmla="*/ 445 h 1422"/>
              <a:gd name="T76" fmla="*/ 873 w 1322"/>
              <a:gd name="T77" fmla="*/ 497 h 1422"/>
              <a:gd name="T78" fmla="*/ 1021 w 1322"/>
              <a:gd name="T79" fmla="*/ 410 h 1422"/>
              <a:gd name="T80" fmla="*/ 1021 w 1322"/>
              <a:gd name="T81" fmla="*/ 515 h 1422"/>
              <a:gd name="T82" fmla="*/ 1117 w 1322"/>
              <a:gd name="T83" fmla="*/ 541 h 1422"/>
              <a:gd name="T84" fmla="*/ 1178 w 1322"/>
              <a:gd name="T85" fmla="*/ 532 h 1422"/>
              <a:gd name="T86" fmla="*/ 1196 w 1322"/>
              <a:gd name="T87" fmla="*/ 506 h 1422"/>
              <a:gd name="T88" fmla="*/ 1222 w 1322"/>
              <a:gd name="T89" fmla="*/ 497 h 1422"/>
              <a:gd name="T90" fmla="*/ 1292 w 1322"/>
              <a:gd name="T91" fmla="*/ 367 h 1422"/>
              <a:gd name="T92" fmla="*/ 1265 w 1322"/>
              <a:gd name="T93" fmla="*/ 227 h 1422"/>
              <a:gd name="T94" fmla="*/ 1135 w 1322"/>
              <a:gd name="T95" fmla="*/ 323 h 1422"/>
              <a:gd name="T96" fmla="*/ 847 w 1322"/>
              <a:gd name="T97" fmla="*/ 236 h 1422"/>
              <a:gd name="T98" fmla="*/ 864 w 1322"/>
              <a:gd name="T99" fmla="*/ 87 h 1422"/>
              <a:gd name="T100" fmla="*/ 672 w 1322"/>
              <a:gd name="T101" fmla="*/ 0 h 1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22" h="1422">
                <a:moveTo>
                  <a:pt x="672" y="0"/>
                </a:moveTo>
                <a:cubicBezTo>
                  <a:pt x="612" y="8"/>
                  <a:pt x="597" y="4"/>
                  <a:pt x="559" y="44"/>
                </a:cubicBezTo>
                <a:cubicBezTo>
                  <a:pt x="551" y="68"/>
                  <a:pt x="548" y="111"/>
                  <a:pt x="532" y="131"/>
                </a:cubicBezTo>
                <a:cubicBezTo>
                  <a:pt x="521" y="145"/>
                  <a:pt x="476" y="162"/>
                  <a:pt x="471" y="183"/>
                </a:cubicBezTo>
                <a:cubicBezTo>
                  <a:pt x="466" y="203"/>
                  <a:pt x="471" y="224"/>
                  <a:pt x="471" y="244"/>
                </a:cubicBezTo>
                <a:cubicBezTo>
                  <a:pt x="462" y="356"/>
                  <a:pt x="479" y="318"/>
                  <a:pt x="454" y="367"/>
                </a:cubicBezTo>
                <a:cubicBezTo>
                  <a:pt x="271" y="381"/>
                  <a:pt x="384" y="375"/>
                  <a:pt x="113" y="375"/>
                </a:cubicBezTo>
                <a:lnTo>
                  <a:pt x="0" y="602"/>
                </a:lnTo>
                <a:lnTo>
                  <a:pt x="52" y="663"/>
                </a:lnTo>
                <a:lnTo>
                  <a:pt x="175" y="672"/>
                </a:lnTo>
                <a:lnTo>
                  <a:pt x="218" y="724"/>
                </a:lnTo>
                <a:lnTo>
                  <a:pt x="305" y="733"/>
                </a:lnTo>
                <a:lnTo>
                  <a:pt x="349" y="847"/>
                </a:lnTo>
                <a:lnTo>
                  <a:pt x="297" y="943"/>
                </a:lnTo>
                <a:cubicBezTo>
                  <a:pt x="300" y="986"/>
                  <a:pt x="301" y="1030"/>
                  <a:pt x="305" y="1073"/>
                </a:cubicBezTo>
                <a:cubicBezTo>
                  <a:pt x="306" y="1088"/>
                  <a:pt x="304" y="1105"/>
                  <a:pt x="314" y="1117"/>
                </a:cubicBezTo>
                <a:cubicBezTo>
                  <a:pt x="322" y="1126"/>
                  <a:pt x="337" y="1123"/>
                  <a:pt x="349" y="1126"/>
                </a:cubicBezTo>
                <a:cubicBezTo>
                  <a:pt x="359" y="1184"/>
                  <a:pt x="358" y="1160"/>
                  <a:pt x="358" y="1196"/>
                </a:cubicBezTo>
                <a:lnTo>
                  <a:pt x="340" y="1344"/>
                </a:lnTo>
                <a:cubicBezTo>
                  <a:pt x="369" y="1364"/>
                  <a:pt x="395" y="1393"/>
                  <a:pt x="428" y="1405"/>
                </a:cubicBezTo>
                <a:cubicBezTo>
                  <a:pt x="473" y="1422"/>
                  <a:pt x="513" y="1364"/>
                  <a:pt x="550" y="1353"/>
                </a:cubicBezTo>
                <a:cubicBezTo>
                  <a:pt x="626" y="1273"/>
                  <a:pt x="580" y="1329"/>
                  <a:pt x="559" y="1073"/>
                </a:cubicBezTo>
                <a:cubicBezTo>
                  <a:pt x="555" y="1031"/>
                  <a:pt x="531" y="1004"/>
                  <a:pt x="515" y="969"/>
                </a:cubicBezTo>
                <a:cubicBezTo>
                  <a:pt x="508" y="953"/>
                  <a:pt x="485" y="878"/>
                  <a:pt x="471" y="864"/>
                </a:cubicBezTo>
                <a:cubicBezTo>
                  <a:pt x="460" y="853"/>
                  <a:pt x="442" y="854"/>
                  <a:pt x="428" y="847"/>
                </a:cubicBezTo>
                <a:lnTo>
                  <a:pt x="305" y="646"/>
                </a:lnTo>
                <a:lnTo>
                  <a:pt x="393" y="471"/>
                </a:lnTo>
                <a:lnTo>
                  <a:pt x="541" y="436"/>
                </a:lnTo>
                <a:lnTo>
                  <a:pt x="716" y="454"/>
                </a:lnTo>
                <a:lnTo>
                  <a:pt x="751" y="768"/>
                </a:lnTo>
                <a:cubicBezTo>
                  <a:pt x="728" y="829"/>
                  <a:pt x="711" y="837"/>
                  <a:pt x="733" y="899"/>
                </a:cubicBezTo>
                <a:cubicBezTo>
                  <a:pt x="739" y="915"/>
                  <a:pt x="777" y="925"/>
                  <a:pt x="777" y="925"/>
                </a:cubicBezTo>
                <a:lnTo>
                  <a:pt x="899" y="908"/>
                </a:lnTo>
                <a:cubicBezTo>
                  <a:pt x="916" y="890"/>
                  <a:pt x="934" y="873"/>
                  <a:pt x="951" y="855"/>
                </a:cubicBezTo>
                <a:cubicBezTo>
                  <a:pt x="948" y="835"/>
                  <a:pt x="949" y="813"/>
                  <a:pt x="943" y="794"/>
                </a:cubicBezTo>
                <a:cubicBezTo>
                  <a:pt x="940" y="786"/>
                  <a:pt x="931" y="783"/>
                  <a:pt x="925" y="777"/>
                </a:cubicBezTo>
                <a:cubicBezTo>
                  <a:pt x="886" y="738"/>
                  <a:pt x="841" y="716"/>
                  <a:pt x="785" y="716"/>
                </a:cubicBezTo>
                <a:lnTo>
                  <a:pt x="785" y="445"/>
                </a:lnTo>
                <a:cubicBezTo>
                  <a:pt x="814" y="462"/>
                  <a:pt x="840" y="487"/>
                  <a:pt x="873" y="497"/>
                </a:cubicBezTo>
                <a:cubicBezTo>
                  <a:pt x="936" y="517"/>
                  <a:pt x="976" y="434"/>
                  <a:pt x="1021" y="410"/>
                </a:cubicBezTo>
                <a:lnTo>
                  <a:pt x="1021" y="515"/>
                </a:lnTo>
                <a:lnTo>
                  <a:pt x="1117" y="541"/>
                </a:lnTo>
                <a:cubicBezTo>
                  <a:pt x="1137" y="538"/>
                  <a:pt x="1159" y="540"/>
                  <a:pt x="1178" y="532"/>
                </a:cubicBezTo>
                <a:cubicBezTo>
                  <a:pt x="1188" y="528"/>
                  <a:pt x="1188" y="513"/>
                  <a:pt x="1196" y="506"/>
                </a:cubicBezTo>
                <a:cubicBezTo>
                  <a:pt x="1203" y="500"/>
                  <a:pt x="1213" y="500"/>
                  <a:pt x="1222" y="497"/>
                </a:cubicBezTo>
                <a:cubicBezTo>
                  <a:pt x="1257" y="444"/>
                  <a:pt x="1223" y="387"/>
                  <a:pt x="1292" y="367"/>
                </a:cubicBezTo>
                <a:cubicBezTo>
                  <a:pt x="1283" y="229"/>
                  <a:pt x="1322" y="256"/>
                  <a:pt x="1265" y="227"/>
                </a:cubicBezTo>
                <a:lnTo>
                  <a:pt x="1135" y="323"/>
                </a:lnTo>
                <a:lnTo>
                  <a:pt x="847" y="236"/>
                </a:lnTo>
                <a:lnTo>
                  <a:pt x="864" y="87"/>
                </a:lnTo>
                <a:lnTo>
                  <a:pt x="672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35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49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0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30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30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308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30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0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30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308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70" decel="100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770" decel="100000"/>
                                        <p:tgtEl>
                                          <p:spTgt spid="30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4" dur="77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6" dur="77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70" decel="100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770" decel="100000"/>
                                        <p:tgtEl>
                                          <p:spTgt spid="308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8" dur="77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70" decel="100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770" decel="100000"/>
                                        <p:tgtEl>
                                          <p:spTgt spid="30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1"/>
                  </p:tgtEl>
                </p:cond>
              </p:nextCondLst>
            </p:seq>
          </p:childTnLst>
        </p:cTn>
      </p:par>
    </p:tnLst>
    <p:bldLst>
      <p:bldP spid="3083" grpId="0"/>
      <p:bldP spid="3084" grpId="0"/>
      <p:bldP spid="3085" grpId="0"/>
      <p:bldP spid="3086" grpId="0"/>
      <p:bldP spid="3087" grpId="0"/>
      <p:bldP spid="3088" grpId="0"/>
      <p:bldP spid="3089" grpId="0"/>
      <p:bldP spid="3090" grpId="0"/>
      <p:bldP spid="309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Látnivaló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Kilenc lyukú híd:</a:t>
            </a:r>
          </a:p>
          <a:p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A </a:t>
            </a:r>
            <a:r>
              <a:rPr lang="hu-HU" b="1" dirty="0" smtClean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híd 1697-ben </a:t>
            </a:r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épült meg </a:t>
            </a:r>
            <a:r>
              <a:rPr lang="hu-HU" b="1" dirty="0" err="1" smtClean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fából.A</a:t>
            </a:r>
            <a:r>
              <a:rPr lang="hu-HU" b="1" dirty="0" smtClean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 híd jó </a:t>
            </a:r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állapotának megtartásához sok pénzre volt </a:t>
            </a:r>
            <a:r>
              <a:rPr lang="hu-HU" b="1" dirty="0" err="1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szükég</a:t>
            </a:r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 </a:t>
            </a:r>
            <a:r>
              <a:rPr lang="hu-HU" b="1" dirty="0" smtClean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,ezért </a:t>
            </a:r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1827 és 1833 között </a:t>
            </a:r>
            <a:r>
              <a:rPr lang="hu-HU" b="1" dirty="0" err="1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Povolny</a:t>
            </a:r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 Ferenc tervei </a:t>
            </a:r>
            <a:r>
              <a:rPr lang="hu-HU" b="1" dirty="0" smtClean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alapján épült </a:t>
            </a:r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meg a ma is látható klasszikus </a:t>
            </a:r>
            <a:r>
              <a:rPr lang="hu-HU" b="1" dirty="0" smtClean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stílusú kőhíd</a:t>
            </a:r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.</a:t>
            </a:r>
          </a:p>
          <a:p>
            <a:r>
              <a:rPr lang="hu-HU" b="1" dirty="0">
                <a:solidFill>
                  <a:srgbClr val="000066"/>
                </a:solidFill>
                <a:latin typeface="Eras Bold ITC" panose="020B0907030504020204" pitchFamily="34" charset="0"/>
                <a:ea typeface="DFKai-SB" panose="03000509000000000000" pitchFamily="65" charset="-120"/>
              </a:rPr>
              <a:t>Hortobágyon láthatóak délibábok is.</a:t>
            </a:r>
          </a:p>
        </p:txBody>
      </p:sp>
    </p:spTree>
    <p:extLst>
      <p:ext uri="{BB962C8B-B14F-4D97-AF65-F5344CB8AC3E}">
        <p14:creationId xmlns:p14="http://schemas.microsoft.com/office/powerpoint/2010/main" val="502306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9966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hu-HU" dirty="0" smtClean="0"/>
              <a:t>Tájai:</a:t>
            </a:r>
            <a:endParaRPr lang="hu-HU" dirty="0"/>
          </a:p>
        </p:txBody>
      </p:sp>
      <p:sp>
        <p:nvSpPr>
          <p:cNvPr id="5" name="Téglalap 4"/>
          <p:cNvSpPr/>
          <p:nvPr/>
        </p:nvSpPr>
        <p:spPr bwMode="auto">
          <a:xfrm>
            <a:off x="6804248" y="4371950"/>
            <a:ext cx="100811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églalap 5">
            <a:hlinkClick r:id="rId3" action="ppaction://hlinksldjump"/>
          </p:cNvPr>
          <p:cNvSpPr/>
          <p:nvPr/>
        </p:nvSpPr>
        <p:spPr bwMode="auto">
          <a:xfrm>
            <a:off x="7380312" y="4299942"/>
            <a:ext cx="1332148" cy="720080"/>
          </a:xfrm>
          <a:prstGeom prst="rect">
            <a:avLst/>
          </a:prstGeom>
          <a:solidFill>
            <a:srgbClr val="996600"/>
          </a:solidFill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</a:rPr>
              <a:t>Videó</a:t>
            </a:r>
            <a:r>
              <a:rPr lang="hu-HU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hu-HU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</a:rPr>
              <a:t>lejátszása</a:t>
            </a:r>
          </a:p>
        </p:txBody>
      </p:sp>
    </p:spTree>
    <p:extLst>
      <p:ext uri="{BB962C8B-B14F-4D97-AF65-F5344CB8AC3E}">
        <p14:creationId xmlns:p14="http://schemas.microsoft.com/office/powerpoint/2010/main" val="1049373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pattFill prst="pct5">
          <a:fgClr>
            <a:srgbClr val="9966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427734"/>
            <a:ext cx="8229600" cy="857250"/>
          </a:xfrm>
        </p:spPr>
        <p:txBody>
          <a:bodyPr/>
          <a:lstStyle/>
          <a:p>
            <a:r>
              <a:rPr lang="hu-HU" dirty="0" smtClean="0"/>
              <a:t>Tájai:</a:t>
            </a:r>
            <a:endParaRPr lang="hu-HU" dirty="0"/>
          </a:p>
        </p:txBody>
      </p:sp>
      <p:pic>
        <p:nvPicPr>
          <p:cNvPr id="4" name="y2mate.com - A HORTOBÁGYI NEMZETI PARK_480p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372.7592" end="17653.3488"/>
                </p14:media>
              </p:ext>
            </p:extLst>
          </p:nvPr>
        </p:nvPicPr>
        <p:blipFill rotWithShape="1">
          <a:blip r:embed="rId5"/>
          <a:srcRect b="16245"/>
          <a:stretch>
            <a:fillRect/>
          </a:stretch>
        </p:blipFill>
        <p:spPr>
          <a:xfrm>
            <a:off x="827584" y="915566"/>
            <a:ext cx="7704856" cy="3627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9218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Területe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Működési területe </a:t>
            </a:r>
            <a:r>
              <a:rPr lang="hu-HU" dirty="0">
                <a:hlinkClick r:id="rId3" tooltip="Hajdú-Bihar megye"/>
              </a:rPr>
              <a:t>Hajdú-Bihar</a:t>
            </a:r>
            <a:r>
              <a:rPr lang="hu-HU" dirty="0"/>
              <a:t>, </a:t>
            </a:r>
            <a:r>
              <a:rPr lang="hu-HU" dirty="0">
                <a:hlinkClick r:id="rId4" tooltip="Jász-Nagykun-Szolnok megye"/>
              </a:rPr>
              <a:t>Jász-Nagykun-Szolnok</a:t>
            </a:r>
            <a:r>
              <a:rPr lang="hu-HU" dirty="0"/>
              <a:t>, és </a:t>
            </a:r>
            <a:r>
              <a:rPr lang="hu-HU" dirty="0">
                <a:hlinkClick r:id="rId5" tooltip="Szabolcs-Szatmár-Bereg megye"/>
              </a:rPr>
              <a:t>Szabolcs-Szatmár-Bereg megyéket</a:t>
            </a:r>
            <a:r>
              <a:rPr lang="hu-HU" dirty="0"/>
              <a:t>, valamint </a:t>
            </a:r>
            <a:r>
              <a:rPr lang="hu-HU" dirty="0">
                <a:hlinkClick r:id="rId6" tooltip="Heves megye"/>
              </a:rPr>
              <a:t>Heves megye</a:t>
            </a:r>
            <a:r>
              <a:rPr lang="hu-HU" dirty="0"/>
              <a:t> </a:t>
            </a:r>
            <a:r>
              <a:rPr lang="hu-HU" dirty="0">
                <a:hlinkClick r:id="rId7" tooltip="Tisza-tó"/>
              </a:rPr>
              <a:t>Tisza-tavi</a:t>
            </a:r>
            <a:r>
              <a:rPr lang="hu-HU" dirty="0"/>
              <a:t> kis szeletét foglalja </a:t>
            </a:r>
            <a:r>
              <a:rPr lang="hu-HU" dirty="0" smtClean="0"/>
              <a:t>magába.</a:t>
            </a:r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57806"/>
            <a:ext cx="2381250" cy="119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312298" y="4250813"/>
            <a:ext cx="238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Gémeskutak a pusztán</a:t>
            </a:r>
          </a:p>
        </p:txBody>
      </p:sp>
    </p:spTree>
    <p:extLst>
      <p:ext uri="{BB962C8B-B14F-4D97-AF65-F5344CB8AC3E}">
        <p14:creationId xmlns:p14="http://schemas.microsoft.com/office/powerpoint/2010/main" val="2369205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Élőhelyek</a:t>
            </a:r>
            <a:br>
              <a:rPr lang="hu-HU" b="1" dirty="0"/>
            </a:b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533797" y="1479893"/>
            <a:ext cx="8153400" cy="3371850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A nemzeti park területének nagy része </a:t>
            </a:r>
            <a:r>
              <a:rPr lang="hu-HU" dirty="0">
                <a:hlinkClick r:id="rId5" tooltip="Szikes (a lap nem létezik)"/>
              </a:rPr>
              <a:t>szikesekkel</a:t>
            </a:r>
            <a:r>
              <a:rPr lang="hu-HU" dirty="0"/>
              <a:t> teli, rövid fűvel borított legelő, és csupán kis része a kisebb foltokban beékelődött szántóföld. A vidék többi részét a halastavak, mocsarak, holtágak, nádasok jelentik. E mellett néhány település, utak és csekély mértékben erdők </a:t>
            </a:r>
            <a:r>
              <a:rPr lang="hu-HU" dirty="0" smtClean="0"/>
              <a:t>találhatók </a:t>
            </a:r>
            <a:r>
              <a:rPr lang="hu-HU" dirty="0"/>
              <a:t>a területén. Négy </a:t>
            </a:r>
            <a:r>
              <a:rPr lang="hu-HU" dirty="0" err="1"/>
              <a:t>élőhelytípus</a:t>
            </a:r>
            <a:r>
              <a:rPr lang="hu-HU" dirty="0"/>
              <a:t> található itt:</a:t>
            </a:r>
          </a:p>
          <a:p>
            <a:r>
              <a:rPr lang="hu-HU" dirty="0"/>
              <a:t>szikes puszták,</a:t>
            </a:r>
          </a:p>
          <a:p>
            <a:r>
              <a:rPr lang="hu-HU" dirty="0" err="1"/>
              <a:t>löszpuszták</a:t>
            </a:r>
            <a:r>
              <a:rPr lang="hu-HU" dirty="0"/>
              <a:t>,</a:t>
            </a:r>
          </a:p>
          <a:p>
            <a:r>
              <a:rPr lang="hu-HU" dirty="0"/>
              <a:t>mocsarak,</a:t>
            </a:r>
          </a:p>
          <a:p>
            <a:r>
              <a:rPr lang="hu-HU" dirty="0"/>
              <a:t>árterek.</a:t>
            </a:r>
          </a:p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165818"/>
            <a:ext cx="238125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3491884" y="4677984"/>
            <a:ext cx="4987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 nemzeti park jelképe a </a:t>
            </a:r>
            <a:r>
              <a:rPr lang="hu-HU" dirty="0">
                <a:hlinkClick r:id="rId7" tooltip="Kilenclyukú híd"/>
              </a:rPr>
              <a:t>hortobágyi kilenclyukú híd</a:t>
            </a:r>
            <a:endParaRPr lang="hu-HU" dirty="0"/>
          </a:p>
        </p:txBody>
      </p:sp>
      <p:pic>
        <p:nvPicPr>
          <p:cNvPr id="5" name="2-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955" y="4173928"/>
            <a:ext cx="50405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42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Növényvilága</a:t>
            </a:r>
            <a:r>
              <a:rPr lang="hu-HU" b="1" dirty="0"/>
              <a:t/>
            </a:r>
            <a:br>
              <a:rPr lang="hu-HU" b="1" dirty="0"/>
            </a:b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Annak ellenére, hogy a Hortobágy nem klimatikus </a:t>
            </a:r>
            <a:r>
              <a:rPr lang="hu-HU" dirty="0">
                <a:hlinkClick r:id="rId2" tooltip="Sztyeppe"/>
              </a:rPr>
              <a:t>sztyeppe</a:t>
            </a:r>
            <a:r>
              <a:rPr lang="hu-HU" dirty="0"/>
              <a:t>, sajátos vízháztartása miatt nagy részét mégis gyeptársulások borítják. A hortobágyi növényvilágot a </a:t>
            </a:r>
            <a:r>
              <a:rPr lang="hu-HU" dirty="0">
                <a:hlinkClick r:id="rId3" tooltip="Tündérrózsa"/>
              </a:rPr>
              <a:t>tündérrózsa</a:t>
            </a:r>
            <a:r>
              <a:rPr lang="hu-HU" dirty="0"/>
              <a:t>, a </a:t>
            </a:r>
            <a:r>
              <a:rPr lang="hu-HU" dirty="0">
                <a:hlinkClick r:id="rId4" tooltip="Boglárka (növénynemzetség)"/>
              </a:rPr>
              <a:t>boglárka</a:t>
            </a:r>
            <a:r>
              <a:rPr lang="hu-HU" dirty="0"/>
              <a:t>, a </a:t>
            </a:r>
            <a:r>
              <a:rPr lang="hu-HU" dirty="0">
                <a:hlinkClick r:id="rId5" tooltip="Nagyezerjófű"/>
              </a:rPr>
              <a:t>nagyezerjófű</a:t>
            </a:r>
            <a:r>
              <a:rPr lang="hu-HU" dirty="0"/>
              <a:t>, a </a:t>
            </a:r>
            <a:r>
              <a:rPr lang="hu-HU" dirty="0">
                <a:hlinkClick r:id="rId6" tooltip="Vízi rucaöröm"/>
              </a:rPr>
              <a:t>vízi rucaöröm</a:t>
            </a:r>
            <a:r>
              <a:rPr lang="hu-HU" dirty="0"/>
              <a:t> és a </a:t>
            </a:r>
            <a:r>
              <a:rPr lang="hu-HU" dirty="0">
                <a:hlinkClick r:id="rId7" tooltip="Békatutaj"/>
              </a:rPr>
              <a:t>békatutaj</a:t>
            </a:r>
            <a:r>
              <a:rPr lang="hu-HU" dirty="0"/>
              <a:t> színesíti. A száraz pusztát a </a:t>
            </a:r>
            <a:r>
              <a:rPr lang="hu-HU" dirty="0">
                <a:hlinkClick r:id="rId8" tooltip="Sziki őszirózsa (a lap nem létezik)"/>
              </a:rPr>
              <a:t>sziki őszirózsa</a:t>
            </a:r>
            <a:r>
              <a:rPr lang="hu-HU" dirty="0"/>
              <a:t> és a </a:t>
            </a:r>
            <a:r>
              <a:rPr lang="hu-HU" dirty="0">
                <a:hlinkClick r:id="rId9" tooltip="Sóvirág"/>
              </a:rPr>
              <a:t>sóvirág</a:t>
            </a:r>
            <a:r>
              <a:rPr lang="hu-HU" dirty="0"/>
              <a:t> díszíti.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-164554"/>
            <a:ext cx="16192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5750457" y="17359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Hortobágyi tulok-&gt;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90025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Fényképek</a:t>
            </a:r>
            <a:br>
              <a:rPr lang="hu-HU" dirty="0" smtClean="0">
                <a:solidFill>
                  <a:schemeClr val="bg1"/>
                </a:solidFill>
              </a:rPr>
            </a:b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263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395839"/>
            <a:ext cx="2925380" cy="3971244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1347614"/>
            <a:ext cx="3414618" cy="2560964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1199614"/>
            <a:ext cx="3915168" cy="2604440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064" y="555526"/>
            <a:ext cx="2919462" cy="3892616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824" y="1348803"/>
            <a:ext cx="3497578" cy="262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6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Hortobágyi NP a térképen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19622"/>
            <a:ext cx="5023544" cy="3407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2489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Hazánk elsőként alapított, és egyben legnagyobb kiterjedésű nemzeti parkja a Hortobágyi Nemzeti Park. A kezelése alá tartozó területek Szabolcs-Szatmár-Bereg megyében, Borsod-Abaúj-Zemplén megyében, Hajdú-Bihar megyében, Jász-Nagykun-Szolnok megyében és Heves megyében helyezkednek el. Területe ma már több mint 82 ezer hektár.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-92546"/>
            <a:ext cx="1569072" cy="118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355977" y="19548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Hortobágyi húsos palacsinta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40038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bg2">
                    <a:lumMod val="25000"/>
                  </a:schemeClr>
                </a:solidFill>
              </a:rPr>
              <a:t>Népszerű időszakok</a:t>
            </a:r>
            <a:endParaRPr lang="hu-H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noFill/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2" t="38411" r="1242" b="38411"/>
          <a:stretch/>
        </p:blipFill>
        <p:spPr bwMode="auto">
          <a:xfrm>
            <a:off x="1691679" y="1931764"/>
            <a:ext cx="5655471" cy="203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523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KaiTi" pitchFamily="49" charset="-122"/>
              </a:rPr>
              <a:t>Címerállata: a daru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KaiTi" pitchFamily="49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7734"/>
            <a:ext cx="3057111" cy="2305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7655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786" y="250031"/>
            <a:ext cx="4482703" cy="470535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" name="névtele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216" y="4188420"/>
            <a:ext cx="439937" cy="43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84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7764" y="1779662"/>
            <a:ext cx="9151764" cy="1371600"/>
          </a:xfrm>
        </p:spPr>
        <p:txBody>
          <a:bodyPr/>
          <a:lstStyle/>
          <a:p>
            <a:pPr algn="ctr"/>
            <a:r>
              <a:rPr lang="hu-HU" dirty="0" err="1" smtClean="0"/>
              <a:t>vÉGE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2" r="25795" b="28299"/>
          <a:stretch/>
        </p:blipFill>
        <p:spPr bwMode="auto">
          <a:xfrm rot="5400000">
            <a:off x="7240426" y="-2796466"/>
            <a:ext cx="718591" cy="1519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68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SSLIDESOUND" val="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Mediá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633</TotalTime>
  <Words>207</Words>
  <Application>Microsoft Office PowerPoint</Application>
  <PresentationFormat>Diavetítés a képernyőre (16:9 oldalarány)</PresentationFormat>
  <Paragraphs>57</Paragraphs>
  <Slides>16</Slides>
  <Notes>11</Notes>
  <HiddenSlides>1</HiddenSlides>
  <MMClips>3</MMClips>
  <ScaleCrop>false</ScaleCrop>
  <HeadingPairs>
    <vt:vector size="6" baseType="variant">
      <vt:variant>
        <vt:lpstr>Használt betűtípusok</vt:lpstr>
      </vt:variant>
      <vt:variant>
        <vt:i4>12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16</vt:i4>
      </vt:variant>
    </vt:vector>
  </HeadingPairs>
  <TitlesOfParts>
    <vt:vector size="30" baseType="lpstr">
      <vt:lpstr>Meiryo UI</vt:lpstr>
      <vt:lpstr>Arial</vt:lpstr>
      <vt:lpstr>Calibri</vt:lpstr>
      <vt:lpstr>DFKai-SB</vt:lpstr>
      <vt:lpstr>Eras Bold ITC</vt:lpstr>
      <vt:lpstr>Eras Demi ITC</vt:lpstr>
      <vt:lpstr>Georgia</vt:lpstr>
      <vt:lpstr>KaiTi</vt:lpstr>
      <vt:lpstr>Showcard Gothic</vt:lpstr>
      <vt:lpstr>Tw Cen MT</vt:lpstr>
      <vt:lpstr>Wingdings</vt:lpstr>
      <vt:lpstr>Wingdings 2</vt:lpstr>
      <vt:lpstr>Medián</vt:lpstr>
      <vt:lpstr>Alapértelmezett terv</vt:lpstr>
      <vt:lpstr>Hortobágyi  nemzeti park</vt:lpstr>
      <vt:lpstr>PowerPoint bemutató</vt:lpstr>
      <vt:lpstr>Látnivaló</vt:lpstr>
      <vt:lpstr>Tájai:</vt:lpstr>
      <vt:lpstr>Tájai:</vt:lpstr>
      <vt:lpstr>Területe</vt:lpstr>
      <vt:lpstr>Élőhelyek </vt:lpstr>
      <vt:lpstr>Növényvilága </vt:lpstr>
      <vt:lpstr>Fényképek   </vt:lpstr>
      <vt:lpstr>PowerPoint bemutató</vt:lpstr>
      <vt:lpstr>Hortobágyi NP a térképen</vt:lpstr>
      <vt:lpstr>PowerPoint bemutató</vt:lpstr>
      <vt:lpstr>Népszerű időszakok</vt:lpstr>
      <vt:lpstr>Címerállata: a daru</vt:lpstr>
      <vt:lpstr>PowerPoint bemutató</vt:lpstr>
      <vt:lpstr>vÉGE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Hortobágyi  nemzeti park</dc:title>
  <dc:creator>Lukácsi Levente</dc:creator>
  <cp:lastModifiedBy>Lenovo</cp:lastModifiedBy>
  <cp:revision>42</cp:revision>
  <dcterms:created xsi:type="dcterms:W3CDTF">2019-03-26T15:51:43Z</dcterms:created>
  <dcterms:modified xsi:type="dcterms:W3CDTF">2021-05-20T05:20:15Z</dcterms:modified>
</cp:coreProperties>
</file>