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683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9825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4231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326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367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0834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146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240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050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918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7586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562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777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132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54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717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93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203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7106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0238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643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5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B437C-6AE0-4B9C-8E6D-BADAE409DB54}" type="datetimeFigureOut">
              <a:rPr lang="hu-HU" smtClean="0"/>
              <a:t>2013.01.14.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B527D-DA35-4F92-A541-65CCD4A7C6C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069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B437C-6AE0-4B9C-8E6D-BADAE409DB54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/>
              <a:t>2013.01.14.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B527D-DA35-4F92-A541-65CCD4A7C6C9}" type="slidenum">
              <a:rPr lang="hu-H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46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hu.wikipedia.org/wiki/HD-DVD" TargetMode="External"/><Relationship Id="rId2" Type="http://schemas.openxmlformats.org/officeDocument/2006/relationships/hyperlink" Target="http://hu.wikipedia.org/wiki/Blu-Ray" TargetMode="Externa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Mintavételezési frekvencia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542890"/>
              </p:ext>
            </p:extLst>
          </p:nvPr>
        </p:nvGraphicFramePr>
        <p:xfrm>
          <a:off x="1907704" y="1628800"/>
          <a:ext cx="4792196" cy="4525958"/>
        </p:xfrm>
        <a:graphic>
          <a:graphicData uri="http://schemas.openxmlformats.org/drawingml/2006/table">
            <a:tbl>
              <a:tblPr/>
              <a:tblGrid>
                <a:gridCol w="2396098"/>
                <a:gridCol w="2396098"/>
              </a:tblGrid>
              <a:tr h="212986">
                <a:tc>
                  <a:txBody>
                    <a:bodyPr/>
                    <a:lstStyle/>
                    <a:p>
                      <a:pPr algn="ctr"/>
                      <a:r>
                        <a:rPr lang="hu-HU" sz="1000">
                          <a:effectLst/>
                        </a:rPr>
                        <a:t>Mintavételezési frekvencia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000">
                          <a:effectLst/>
                        </a:rPr>
                        <a:t>Felhasználás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2986"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8000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telefon, az emberi hang átvitelére.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2726">
                <a:tc>
                  <a:txBody>
                    <a:bodyPr/>
                    <a:lstStyle/>
                    <a:p>
                      <a:r>
                        <a:rPr lang="es-ES" sz="1000">
                          <a:effectLst/>
                        </a:rPr>
                        <a:t>11 025 Hz és 22 050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Alacsonyabb minőségű PCM és MPEG felvételeknél használják.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2726"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32 000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Videokamerákban található miniDVD-knél használják.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2726"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44 056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 dirty="0">
                          <a:effectLst/>
                        </a:rPr>
                        <a:t>A PCM adapterek </a:t>
                      </a:r>
                      <a:r>
                        <a:rPr lang="hu-HU" sz="1000" dirty="0" smtClean="0">
                          <a:effectLst/>
                        </a:rPr>
                        <a:t>használják</a:t>
                      </a:r>
                      <a:r>
                        <a:rPr lang="hu-HU" sz="1000" baseline="0" dirty="0" smtClean="0">
                          <a:effectLst/>
                        </a:rPr>
                        <a:t> NTSC</a:t>
                      </a:r>
                      <a:r>
                        <a:rPr lang="hu-HU" sz="1000" dirty="0">
                          <a:effectLst/>
                        </a:rPr>
                        <a:t> videokazettáknál.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32466"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44 100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 dirty="0">
                          <a:effectLst/>
                        </a:rPr>
                        <a:t>a legtöbbet használt mintavételezési frekvencia például az </a:t>
                      </a:r>
                      <a:r>
                        <a:rPr lang="hu-HU" sz="1000" dirty="0" smtClean="0">
                          <a:solidFill>
                            <a:srgbClr val="A55858"/>
                          </a:solidFill>
                          <a:effectLst/>
                        </a:rPr>
                        <a:t>Mpeg-1</a:t>
                      </a:r>
                      <a:r>
                        <a:rPr lang="hu-HU" sz="1000" dirty="0" smtClean="0">
                          <a:effectLst/>
                        </a:rPr>
                        <a:t>(</a:t>
                      </a:r>
                      <a:r>
                        <a:rPr lang="hu-HU" sz="1000" dirty="0" smtClean="0">
                          <a:solidFill>
                            <a:srgbClr val="A55858"/>
                          </a:solidFill>
                          <a:effectLst/>
                        </a:rPr>
                        <a:t>VCD,</a:t>
                      </a:r>
                      <a:r>
                        <a:rPr lang="hu-HU" sz="1000" dirty="0">
                          <a:effectLst/>
                        </a:rPr>
                        <a:t> </a:t>
                      </a:r>
                      <a:r>
                        <a:rPr lang="hu-HU" sz="1000" dirty="0" smtClean="0">
                          <a:solidFill>
                            <a:srgbClr val="A55858"/>
                          </a:solidFill>
                          <a:effectLst/>
                        </a:rPr>
                        <a:t>SVCD</a:t>
                      </a:r>
                      <a:r>
                        <a:rPr lang="hu-HU" sz="1000" dirty="0" smtClean="0">
                          <a:effectLst/>
                        </a:rPr>
                        <a:t>,MP3) </a:t>
                      </a:r>
                      <a:r>
                        <a:rPr lang="hu-HU" sz="1000" dirty="0">
                          <a:effectLst/>
                        </a:rPr>
                        <a:t>által.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2726"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47 250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 dirty="0">
                          <a:effectLst/>
                        </a:rPr>
                        <a:t>a világ első kereskedelmi forgalomban kapható </a:t>
                      </a:r>
                      <a:r>
                        <a:rPr lang="hu-HU" sz="1000" dirty="0" smtClean="0">
                          <a:solidFill>
                            <a:srgbClr val="A55858"/>
                          </a:solidFill>
                          <a:effectLst/>
                        </a:rPr>
                        <a:t>PCM</a:t>
                      </a:r>
                      <a:r>
                        <a:rPr lang="hu-HU" sz="1000" baseline="0" dirty="0" smtClean="0">
                          <a:solidFill>
                            <a:srgbClr val="A55858"/>
                          </a:solidFill>
                          <a:effectLst/>
                        </a:rPr>
                        <a:t> </a:t>
                      </a:r>
                      <a:r>
                        <a:rPr lang="hu-HU" sz="1000" dirty="0">
                          <a:effectLst/>
                        </a:rPr>
                        <a:t> hangrögzítői használták.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2726"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48 000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digitális hang, felhasználása: digitális TV, DVD, filmek és profi hangfelvételek.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2726"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50 000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 dirty="0">
                          <a:effectLst/>
                        </a:rPr>
                        <a:t>az első kereskedelmi </a:t>
                      </a:r>
                      <a:r>
                        <a:rPr lang="hu-HU" sz="1000" dirty="0" smtClean="0">
                          <a:effectLst/>
                        </a:rPr>
                        <a:t>hangfelvevők</a:t>
                      </a:r>
                      <a:r>
                        <a:rPr lang="hu-HU" sz="1000" baseline="0" dirty="0" smtClean="0">
                          <a:effectLst/>
                        </a:rPr>
                        <a:t> 3M</a:t>
                      </a:r>
                      <a:r>
                        <a:rPr lang="hu-HU" sz="1000" dirty="0" smtClean="0">
                          <a:effectLst/>
                        </a:rPr>
                        <a:t>-el és</a:t>
                      </a:r>
                      <a:r>
                        <a:rPr lang="hu-HU" sz="1000" baseline="0" dirty="0" smtClean="0">
                          <a:effectLst/>
                        </a:rPr>
                        <a:t> </a:t>
                      </a:r>
                      <a:r>
                        <a:rPr lang="hu-HU" sz="1000" baseline="0" dirty="0" err="1" smtClean="0">
                          <a:effectLst/>
                        </a:rPr>
                        <a:t>Soundstreamel</a:t>
                      </a:r>
                      <a:r>
                        <a:rPr lang="hu-HU" sz="1000" dirty="0">
                          <a:effectLst/>
                        </a:rPr>
                        <a:t> a 70-es évekből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2726"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50 400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 dirty="0" err="1" smtClean="0">
                          <a:solidFill>
                            <a:srgbClr val="0B0080"/>
                          </a:solidFill>
                          <a:effectLst/>
                        </a:rPr>
                        <a:t>Mitsubisi</a:t>
                      </a:r>
                      <a:r>
                        <a:rPr lang="hu-HU" sz="1000" baseline="0" dirty="0" smtClean="0">
                          <a:solidFill>
                            <a:srgbClr val="0B0080"/>
                          </a:solidFill>
                          <a:effectLst/>
                        </a:rPr>
                        <a:t> </a:t>
                      </a:r>
                      <a:r>
                        <a:rPr lang="hu-HU" sz="1000" dirty="0" smtClean="0">
                          <a:effectLst/>
                        </a:rPr>
                        <a:t>X-80 </a:t>
                      </a:r>
                      <a:r>
                        <a:rPr lang="hu-HU" sz="1000" dirty="0">
                          <a:effectLst/>
                        </a:rPr>
                        <a:t>digitális hangrögzítő mintavételezési frekvenciája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12986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88 200 vagy 176 400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 dirty="0">
                          <a:effectLst/>
                        </a:rPr>
                        <a:t>Profi hangrögzítők és keverők használják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2726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96 000 vagy 192 000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DVD-Audio, a </a:t>
                      </a:r>
                      <a:r>
                        <a:rPr lang="hu-HU" sz="1000">
                          <a:solidFill>
                            <a:srgbClr val="0B0080"/>
                          </a:solidFill>
                          <a:effectLst/>
                          <a:hlinkClick r:id="rId2" tooltip="Blu-Ray"/>
                        </a:rPr>
                        <a:t>Blu-Ray</a:t>
                      </a:r>
                      <a:r>
                        <a:rPr lang="hu-HU" sz="1000">
                          <a:effectLst/>
                        </a:rPr>
                        <a:t> és a </a:t>
                      </a:r>
                      <a:r>
                        <a:rPr lang="hu-HU" sz="1000">
                          <a:solidFill>
                            <a:srgbClr val="0B0080"/>
                          </a:solidFill>
                          <a:effectLst/>
                          <a:hlinkClick r:id="rId3" tooltip="HD-DVD"/>
                        </a:rPr>
                        <a:t>HD-DVD</a:t>
                      </a:r>
                      <a:r>
                        <a:rPr lang="hu-HU" sz="1000">
                          <a:effectLst/>
                        </a:rPr>
                        <a:t> használja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2726">
                <a:tc>
                  <a:txBody>
                    <a:bodyPr/>
                    <a:lstStyle/>
                    <a:p>
                      <a:r>
                        <a:rPr lang="hu-HU" sz="1000">
                          <a:effectLst/>
                        </a:rPr>
                        <a:t>2 822 400 Hz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000" dirty="0">
                          <a:effectLst/>
                        </a:rPr>
                        <a:t>A Sony és a Philips szuper </a:t>
                      </a:r>
                      <a:r>
                        <a:rPr lang="hu-HU" sz="1000" dirty="0" err="1">
                          <a:effectLst/>
                        </a:rPr>
                        <a:t>audio</a:t>
                      </a:r>
                      <a:r>
                        <a:rPr lang="hu-HU" sz="1000" dirty="0">
                          <a:effectLst/>
                        </a:rPr>
                        <a:t> CD-je "</a:t>
                      </a:r>
                      <a:r>
                        <a:rPr lang="hu-HU" sz="1000" dirty="0" err="1">
                          <a:effectLst/>
                        </a:rPr>
                        <a:t>Direct</a:t>
                      </a:r>
                      <a:r>
                        <a:rPr lang="hu-HU" sz="1000" dirty="0">
                          <a:effectLst/>
                        </a:rPr>
                        <a:t> </a:t>
                      </a:r>
                      <a:r>
                        <a:rPr lang="hu-HU" sz="1000" dirty="0" err="1">
                          <a:effectLst/>
                        </a:rPr>
                        <a:t>Stream</a:t>
                      </a:r>
                      <a:r>
                        <a:rPr lang="hu-HU" sz="1000" dirty="0">
                          <a:effectLst/>
                        </a:rPr>
                        <a:t> Digital" technológiával</a:t>
                      </a:r>
                    </a:p>
                  </a:txBody>
                  <a:tcPr marL="53247" marR="53247" marT="26623" marB="26623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9989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Mintavételezési frekvencia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dirty="0"/>
              <a:t>A </a:t>
            </a:r>
            <a:r>
              <a:rPr lang="hu-HU" dirty="0" smtClean="0"/>
              <a:t>digitalizálás</a:t>
            </a:r>
            <a:r>
              <a:rPr lang="hu-HU" dirty="0"/>
              <a:t> során használt legfontosabb minőségi tényező a </a:t>
            </a:r>
            <a:r>
              <a:rPr lang="hu-HU" b="1" dirty="0"/>
              <a:t>mintavételezési frekvencia</a:t>
            </a:r>
            <a:r>
              <a:rPr lang="hu-HU" dirty="0"/>
              <a:t>, vagy mintavételezési </a:t>
            </a:r>
            <a:r>
              <a:rPr lang="hu-HU" dirty="0" smtClean="0"/>
              <a:t>gyakoriság.</a:t>
            </a:r>
            <a:r>
              <a:rPr lang="hu-HU" dirty="0"/>
              <a:t> A mintavételezési frekvencia az az adott frekvencia, amely megadja, hogy az </a:t>
            </a:r>
            <a:r>
              <a:rPr lang="hu-HU" dirty="0" smtClean="0"/>
              <a:t>A/D</a:t>
            </a:r>
            <a:r>
              <a:rPr lang="hu-HU" dirty="0"/>
              <a:t> (analóg-digitális átalakító) hány mintát vesz az adott adattárolón található jelből másodpercenként.</a:t>
            </a:r>
          </a:p>
          <a:p>
            <a:pPr marL="0" indent="0">
              <a:buNone/>
            </a:pPr>
            <a:r>
              <a:rPr lang="hu-HU" dirty="0"/>
              <a:t>A szabványos zenei CD-lemez mintavételezési frekvenciája 44,1 kHz. Természetesen a mintavételezés gyakoriságával javul a felvétel minősége. Legtöbbet használt jelölése: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2051" name="Picture 3" descr="C:\Users\tanulo\Desktop\8653b0fc6514069daddc75ff8fa12b7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5445224"/>
            <a:ext cx="191467" cy="22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66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Mintavételezés</a:t>
            </a:r>
            <a:endParaRPr lang="hu-H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95425" y="2444106"/>
            <a:ext cx="2359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„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hu-HU" dirty="0" smtClean="0"/>
              <a:t>Mintavételezés</a:t>
            </a:r>
          </a:p>
          <a:p>
            <a:pPr marL="0" indent="0">
              <a:buNone/>
            </a:pPr>
            <a:r>
              <a:rPr lang="hu-HU" dirty="0" smtClean="0"/>
              <a:t>„Mintavételezés: a jelből azonos időszakonként mintát vesznek.” (</a:t>
            </a:r>
            <a:r>
              <a:rPr lang="hu-HU" dirty="0" err="1" smtClean="0"/>
              <a:t>Holzinger</a:t>
            </a:r>
            <a:r>
              <a:rPr lang="hu-HU" dirty="0" smtClean="0"/>
              <a:t> [2004] 50. old.) A mintavételezési frekvencia értéke a rögzíteni kívánt hangfrekvenciás jel frekvenciatartományát határozza meg. Ha ez az érték az analóg jelben előforduló legnagyobb frekvencia kétszerese, akkor a visszaállított hanganyag hangfrekvenciák szempontjából hibamentes lesz. Annak érdekében, hogy az egyes eszközökön elkészített digitális hanganyagok más berendezéseken is megszólaltathatóak legyenek, három szabványos mintavételezési frekvencia létezik: 11,025 kHz, 22,05 kHz és 44,1 kHz. (</a:t>
            </a:r>
            <a:r>
              <a:rPr lang="hu-HU" dirty="0" err="1" smtClean="0"/>
              <a:t>Spanik</a:t>
            </a:r>
            <a:r>
              <a:rPr lang="hu-HU" dirty="0" smtClean="0"/>
              <a:t>, </a:t>
            </a:r>
            <a:r>
              <a:rPr lang="hu-HU" dirty="0" err="1" smtClean="0"/>
              <a:t>Rügheimer</a:t>
            </a:r>
            <a:r>
              <a:rPr lang="hu-HU" dirty="0" smtClean="0"/>
              <a:t> [1995] 111. old) A zenei CD lemezeken található hanganyagok 44,1 kHz-cel lettek mintavételezve.</a:t>
            </a:r>
          </a:p>
          <a:p>
            <a:pPr marL="0" indent="0">
              <a:buNone/>
            </a:pPr>
            <a:r>
              <a:rPr lang="hu-HU" dirty="0" smtClean="0"/>
              <a:t> </a:t>
            </a:r>
          </a:p>
          <a:p>
            <a:pPr marL="0" indent="0">
              <a:buNone/>
            </a:pPr>
            <a:r>
              <a:rPr lang="hu-HU" dirty="0" smtClean="0"/>
              <a:t>Kvantálás</a:t>
            </a:r>
          </a:p>
          <a:p>
            <a:pPr marL="0" indent="0">
              <a:buNone/>
            </a:pPr>
            <a:r>
              <a:rPr lang="hu-HU" dirty="0" smtClean="0"/>
              <a:t>Kvantálásnak nevezzük azt a folyamatot, amikor mintavételezett impulzussorozat amplitúdó értékeit meghatározott számú bit felhasználásával bináris számokká alakítják át. A rendelkezésre álló bitek száma a kvantálási hossz. Minél több amplitúdó értéket lehet megkülönböztetni, annál pontosabban lehet visszajátszáskor a digitális jelsorozatból visszaállítani az eredeti analóg jelet. A kvantálás általában 16 biten történik, mely eljárás ebben az esetben 65.536 különböző kvantálási szintjével Hi-Fi minőséget eredményez.</a:t>
            </a:r>
          </a:p>
          <a:p>
            <a:pPr marL="0" indent="0">
              <a:buNone/>
            </a:pPr>
            <a:r>
              <a:rPr lang="hu-HU" dirty="0" smtClean="0"/>
              <a:t> </a:t>
            </a:r>
          </a:p>
          <a:p>
            <a:pPr marL="0" indent="0">
              <a:buNone/>
            </a:pPr>
            <a:r>
              <a:rPr lang="hu-HU" dirty="0" smtClean="0"/>
              <a:t>Sztereo hanganyag rögzítésekor két csatorna jelét (bal- és jobboldali) digitalizáljuk, kétszer annyi információt tárolva, mint </a:t>
            </a:r>
            <a:r>
              <a:rPr lang="hu-HU" dirty="0" err="1" smtClean="0"/>
              <a:t>mono</a:t>
            </a:r>
            <a:r>
              <a:rPr lang="hu-HU" dirty="0" smtClean="0"/>
              <a:t> hanganyag egy csatornájú jelének rögzítésekor.</a:t>
            </a:r>
          </a:p>
          <a:p>
            <a:pPr marL="0" indent="0">
              <a:buNone/>
            </a:pPr>
            <a:r>
              <a:rPr lang="hu-HU" dirty="0" smtClean="0"/>
              <a:t>V. táblázat: A hangfájlok méretei (</a:t>
            </a:r>
            <a:r>
              <a:rPr lang="hu-HU" dirty="0" err="1" smtClean="0"/>
              <a:t>Holzinger</a:t>
            </a:r>
            <a:r>
              <a:rPr lang="hu-HU" dirty="0" smtClean="0"/>
              <a:t> [2004] 84. old.)</a:t>
            </a:r>
          </a:p>
          <a:p>
            <a:pPr marL="0" indent="0">
              <a:buNone/>
            </a:pPr>
            <a:r>
              <a:rPr lang="hu-H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1797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Mintavételezés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796834"/>
              </p:ext>
            </p:extLst>
          </p:nvPr>
        </p:nvGraphicFramePr>
        <p:xfrm>
          <a:off x="457200" y="2828769"/>
          <a:ext cx="8229600" cy="1524000"/>
        </p:xfrm>
        <a:graphic>
          <a:graphicData uri="http://schemas.openxmlformats.org/drawingml/2006/table">
            <a:tbl>
              <a:tblPr/>
              <a:tblGrid>
                <a:gridCol w="4827925"/>
                <a:gridCol w="814712"/>
                <a:gridCol w="814712"/>
                <a:gridCol w="845390"/>
                <a:gridCol w="926861"/>
              </a:tblGrid>
              <a:tr h="289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  <a:latin typeface="Times New Roman"/>
                        </a:rPr>
                        <a:t>Minőség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Kvantálás (byte)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Csatornák száma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Mintavételi sebesség (kHz)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1 percnyi anyag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fájlmérete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Stúdió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48,00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23 MB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CD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44,10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10,5 MB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Magas minőségű beszéd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44,10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5,25 MB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PC minőség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44,10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5,25 MB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MM szabvány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22,05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5,25 MB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Alacsony minőségű zene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11,00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1,3 MB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Alacsony minőségű beszéd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  <a:latin typeface="Times New Roman"/>
                        </a:rPr>
                        <a:t>11,00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  <a:latin typeface="Times New Roman"/>
                        </a:rPr>
                        <a:t>650 kB</a:t>
                      </a:r>
                    </a:p>
                  </a:txBody>
                  <a:tcPr marL="54314" marR="54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753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Shannon</a:t>
            </a:r>
            <a:r>
              <a:rPr lang="hu-HU" dirty="0" smtClean="0"/>
              <a:t> tétel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u-HU" dirty="0" err="1" smtClean="0"/>
              <a:t>Whittaker--Shannon-féle</a:t>
            </a:r>
            <a:r>
              <a:rPr lang="hu-HU" dirty="0" smtClean="0"/>
              <a:t> mintavételezési tétel (1949 Claude </a:t>
            </a:r>
            <a:r>
              <a:rPr lang="hu-HU" dirty="0" err="1" smtClean="0"/>
              <a:t>Shannon</a:t>
            </a:r>
            <a:r>
              <a:rPr lang="hu-HU" dirty="0" smtClean="0"/>
              <a:t>) </a:t>
            </a:r>
          </a:p>
          <a:p>
            <a:pPr marL="0" indent="0">
              <a:buNone/>
            </a:pPr>
            <a:r>
              <a:rPr lang="hu-HU" dirty="0" smtClean="0"/>
              <a:t>Ha f(x) nem tartalmaz W-nél nagyobb frekvenciát, akkor :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A mintavételezési tétel tehát azt mondja, hogy egy jel megfelelően visszaállítható a mintáiból, ha az eredeti jel a spektrumának a W legmagasabb frekvenciakomponensénél legalább </a:t>
            </a:r>
            <a:r>
              <a:rPr lang="hu-HU" dirty="0" err="1" smtClean="0"/>
              <a:t>kétszerakkora</a:t>
            </a:r>
            <a:r>
              <a:rPr lang="hu-HU" dirty="0" smtClean="0"/>
              <a:t> frekvencián van mintavételezve. Ezt az alsó mintavételezési határt </a:t>
            </a:r>
            <a:r>
              <a:rPr lang="hu-HU" dirty="0" err="1" smtClean="0"/>
              <a:t>Nyquist-frekvenciának</a:t>
            </a:r>
            <a:r>
              <a:rPr lang="hu-HU" dirty="0" smtClean="0"/>
              <a:t> hívjuk. A Fourier-transzformáció segít nekünk meghatározni ezt a számot, ebből már ki tudjuk számolni a megfelelő mintavételezési gyakoriságot. (Éppen a </a:t>
            </a:r>
            <a:r>
              <a:rPr lang="hu-HU" dirty="0" err="1" smtClean="0"/>
              <a:t>reciprokát</a:t>
            </a:r>
            <a:r>
              <a:rPr lang="hu-HU" dirty="0" smtClean="0"/>
              <a:t> kell venni.)</a:t>
            </a:r>
            <a:endParaRPr lang="hu-HU" dirty="0"/>
          </a:p>
        </p:txBody>
      </p:sp>
      <p:pic>
        <p:nvPicPr>
          <p:cNvPr id="6146" name="Picture 2" descr="C:\Users\tanulo\Desktop\mvtetel_64s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53810"/>
            <a:ext cx="2592288" cy="49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974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Shannon</a:t>
            </a:r>
            <a:r>
              <a:rPr lang="hu-HU" dirty="0" smtClean="0"/>
              <a:t> tétel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hu-HU" dirty="0" smtClean="0"/>
              <a:t>Azért, hogy az átfedéseket elkerüljük, szükséges és elégséges, hogy </a:t>
            </a:r>
          </a:p>
          <a:p>
            <a:pPr marL="0" indent="0">
              <a:buNone/>
            </a:pPr>
            <a:r>
              <a:rPr lang="hu-HU" dirty="0" smtClean="0"/>
              <a:t>1/(2</a:t>
            </a:r>
            <a:r>
              <a:rPr lang="el-GR" dirty="0" smtClean="0"/>
              <a:t>Δ</a:t>
            </a:r>
            <a:r>
              <a:rPr lang="hu-HU" dirty="0" smtClean="0"/>
              <a:t>x) ≥ W azaz </a:t>
            </a:r>
            <a:r>
              <a:rPr lang="el-GR" dirty="0" smtClean="0"/>
              <a:t>Δ</a:t>
            </a:r>
            <a:r>
              <a:rPr lang="hu-HU" dirty="0" smtClean="0"/>
              <a:t>x ≤ 1/(2W) </a:t>
            </a:r>
          </a:p>
          <a:p>
            <a:pPr marL="0" indent="0">
              <a:buNone/>
            </a:pPr>
            <a:r>
              <a:rPr lang="hu-HU" dirty="0" smtClean="0"/>
              <a:t>Ha f(x) tartalmaz 1/(2</a:t>
            </a:r>
            <a:r>
              <a:rPr lang="el-GR" dirty="0" smtClean="0"/>
              <a:t>Δ</a:t>
            </a:r>
            <a:r>
              <a:rPr lang="hu-HU" dirty="0" smtClean="0"/>
              <a:t>x)</a:t>
            </a:r>
            <a:r>
              <a:rPr lang="hu-HU" dirty="0" err="1" smtClean="0"/>
              <a:t>-nél</a:t>
            </a:r>
            <a:r>
              <a:rPr lang="hu-HU" dirty="0" smtClean="0"/>
              <a:t> nagyobb frekvenciájú komponenseket, akkor a mintavételezés ritkasága miatt az 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diszkrét értékekből csak egy olyan f '(x) függvény állítható elő, aminek a Fourier-transzformáltjában átfedések vannak. </a:t>
            </a:r>
          </a:p>
          <a:p>
            <a:pPr marL="0" indent="0">
              <a:buNone/>
            </a:pPr>
            <a:r>
              <a:rPr lang="hu-HU" dirty="0" smtClean="0"/>
              <a:t>(</a:t>
            </a:r>
            <a:r>
              <a:rPr lang="hu-HU" dirty="0" err="1" smtClean="0"/>
              <a:t>aliasing</a:t>
            </a:r>
            <a:r>
              <a:rPr lang="hu-HU" dirty="0" smtClean="0"/>
              <a:t>: elfedés, álcázás)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mintavételezési frekvencia (</a:t>
            </a:r>
            <a:r>
              <a:rPr lang="hu-HU" dirty="0" err="1" smtClean="0"/>
              <a:t>Shannon</a:t>
            </a:r>
            <a:r>
              <a:rPr lang="hu-HU" dirty="0" smtClean="0"/>
              <a:t> - </a:t>
            </a:r>
            <a:r>
              <a:rPr lang="hu-HU" dirty="0" err="1" smtClean="0"/>
              <a:t>Nyquist</a:t>
            </a:r>
            <a:r>
              <a:rPr lang="hu-HU" dirty="0" smtClean="0"/>
              <a:t> tétel: a minimális mintavételezési frekvenciának legalább a hangban </a:t>
            </a:r>
            <a:r>
              <a:rPr lang="hu-HU" dirty="0" err="1" smtClean="0"/>
              <a:t>elõforduló</a:t>
            </a:r>
            <a:r>
              <a:rPr lang="hu-HU" dirty="0" smtClean="0"/>
              <a:t> legmagasabb frekvenciakomponens kétszeresének kell lennie)</a:t>
            </a:r>
          </a:p>
          <a:p>
            <a:pPr marL="0" indent="0">
              <a:buNone/>
            </a:pPr>
            <a:r>
              <a:rPr lang="hu-HU" dirty="0" smtClean="0"/>
              <a:t>digitális telefonhálózaton: 8 kHz (8000 mintavétel másodpercenként; mivel a beszédhangok frekvenciatartománya kb. 80 - 1300 Hz, azaz jóval kisebb, mint 4000 Hz = 4 kHz, a </a:t>
            </a:r>
            <a:r>
              <a:rPr lang="hu-HU" dirty="0" err="1" smtClean="0"/>
              <a:t>Shannon-Nyquist</a:t>
            </a:r>
            <a:r>
              <a:rPr lang="hu-HU" dirty="0" smtClean="0"/>
              <a:t> tétel értelmében a 8 kHz mintavételezési frekvencia </a:t>
            </a:r>
            <a:r>
              <a:rPr lang="hu-HU" dirty="0" err="1" smtClean="0"/>
              <a:t>megfelelõ</a:t>
            </a:r>
            <a:r>
              <a:rPr lang="hu-HU" dirty="0" smtClean="0"/>
              <a:t> </a:t>
            </a:r>
            <a:r>
              <a:rPr lang="hu-HU" dirty="0" err="1" smtClean="0"/>
              <a:t>minõségû</a:t>
            </a:r>
            <a:r>
              <a:rPr lang="hu-HU" dirty="0" smtClean="0"/>
              <a:t> hangvisszaadást tesz </a:t>
            </a:r>
            <a:r>
              <a:rPr lang="hu-HU" dirty="0" err="1" smtClean="0"/>
              <a:t>lehetõvé</a:t>
            </a:r>
            <a:r>
              <a:rPr lang="hu-HU" dirty="0" smtClean="0"/>
              <a:t>; de ha </a:t>
            </a:r>
            <a:r>
              <a:rPr lang="hu-HU" dirty="0" err="1" smtClean="0"/>
              <a:t>énelekni</a:t>
            </a:r>
            <a:r>
              <a:rPr lang="hu-HU" dirty="0" smtClean="0"/>
              <a:t> vagy zenélni akarunk, akkor sem kerülünk nagy bajba, mivel a zenei hangok frekvenciatartománya is csak kb. 30 - 3000 Hz; megjegyzés: az "egyvonalas" a hang frekvenciája a1 = 440 Hz)</a:t>
            </a:r>
          </a:p>
          <a:p>
            <a:pPr marL="0" indent="0">
              <a:buNone/>
            </a:pPr>
            <a:r>
              <a:rPr lang="hu-HU" dirty="0" err="1" smtClean="0"/>
              <a:t>HiFi</a:t>
            </a:r>
            <a:r>
              <a:rPr lang="hu-HU" dirty="0" smtClean="0"/>
              <a:t> CD </a:t>
            </a:r>
            <a:r>
              <a:rPr lang="hu-HU" dirty="0" err="1" smtClean="0"/>
              <a:t>minõségben</a:t>
            </a:r>
            <a:r>
              <a:rPr lang="hu-HU" dirty="0" smtClean="0"/>
              <a:t>: 44.1 kHz</a:t>
            </a:r>
          </a:p>
          <a:p>
            <a:pPr marL="0" indent="0">
              <a:buNone/>
            </a:pPr>
            <a:r>
              <a:rPr lang="hu-HU" dirty="0" smtClean="0"/>
              <a:t>még jobb </a:t>
            </a:r>
            <a:r>
              <a:rPr lang="hu-HU" dirty="0" err="1" smtClean="0"/>
              <a:t>minõségben</a:t>
            </a:r>
            <a:r>
              <a:rPr lang="hu-HU" dirty="0" smtClean="0"/>
              <a:t> (pl. Dolby Digital): 48 kHz</a:t>
            </a:r>
            <a:endParaRPr lang="hu-HU" dirty="0"/>
          </a:p>
        </p:txBody>
      </p:sp>
      <p:pic>
        <p:nvPicPr>
          <p:cNvPr id="7170" name="Picture 2" descr="C:\Users\tanulo\Desktop\mv_nyq_felet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727" y="1484784"/>
            <a:ext cx="1145208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tanulo\Desktop\mvt_kov_68sz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01181"/>
            <a:ext cx="1728192" cy="47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056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Kvantálási mélység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hu-HU" dirty="0"/>
              <a:t>K</a:t>
            </a:r>
            <a:r>
              <a:rPr lang="hu-HU" dirty="0" smtClean="0"/>
              <a:t>vantálás (a mintavételezéssel kapott értékek kódolása egy k bites ún. adatszóval)</a:t>
            </a:r>
          </a:p>
          <a:p>
            <a:pPr marL="0" indent="0">
              <a:buNone/>
            </a:pPr>
            <a:r>
              <a:rPr lang="hu-HU" dirty="0" smtClean="0"/>
              <a:t>két lehetséges kódolási függvény </a:t>
            </a:r>
            <a:r>
              <a:rPr lang="hu-HU" dirty="0" err="1" smtClean="0"/>
              <a:t>nemnegatív</a:t>
            </a:r>
            <a:r>
              <a:rPr lang="hu-HU" dirty="0" smtClean="0"/>
              <a:t> jel esetén: y = [s/(</a:t>
            </a:r>
            <a:r>
              <a:rPr lang="hu-HU" dirty="0" err="1" smtClean="0"/>
              <a:t>Smax</a:t>
            </a:r>
            <a:r>
              <a:rPr lang="hu-HU" dirty="0" smtClean="0"/>
              <a:t>+</a:t>
            </a:r>
            <a:r>
              <a:rPr lang="hu-HU" dirty="0" err="1" smtClean="0"/>
              <a:t>eps</a:t>
            </a:r>
            <a:r>
              <a:rPr lang="hu-HU" dirty="0" smtClean="0"/>
              <a:t>)*(Z(k)</a:t>
            </a:r>
            <a:r>
              <a:rPr lang="hu-HU" dirty="0" err="1" smtClean="0"/>
              <a:t>max</a:t>
            </a:r>
            <a:r>
              <a:rPr lang="hu-HU" dirty="0" smtClean="0"/>
              <a:t>+1)] vagy y = [s/</a:t>
            </a:r>
            <a:r>
              <a:rPr lang="hu-HU" dirty="0" err="1" smtClean="0"/>
              <a:t>Smax</a:t>
            </a:r>
            <a:r>
              <a:rPr lang="hu-HU" dirty="0" smtClean="0"/>
              <a:t>*(Z(k)</a:t>
            </a:r>
            <a:r>
              <a:rPr lang="hu-HU" dirty="0" err="1" smtClean="0"/>
              <a:t>max</a:t>
            </a:r>
            <a:r>
              <a:rPr lang="hu-HU" dirty="0" smtClean="0"/>
              <a:t>+</a:t>
            </a:r>
            <a:r>
              <a:rPr lang="hu-HU" dirty="0" err="1" smtClean="0"/>
              <a:t>eps</a:t>
            </a:r>
            <a:r>
              <a:rPr lang="hu-HU" dirty="0" smtClean="0"/>
              <a:t>)] ahol</a:t>
            </a:r>
          </a:p>
          <a:p>
            <a:pPr marL="0" indent="0">
              <a:buNone/>
            </a:pPr>
            <a:r>
              <a:rPr lang="hu-HU" dirty="0" smtClean="0"/>
              <a:t>s az </a:t>
            </a:r>
            <a:r>
              <a:rPr lang="hu-HU" dirty="0" err="1" smtClean="0"/>
              <a:t>értékfolytonos</a:t>
            </a:r>
            <a:r>
              <a:rPr lang="hu-HU" dirty="0" smtClean="0"/>
              <a:t> jel egy adott (digitalizálandó) értéke</a:t>
            </a:r>
          </a:p>
          <a:p>
            <a:pPr marL="0" indent="0">
              <a:buNone/>
            </a:pPr>
            <a:r>
              <a:rPr lang="hu-HU" dirty="0" err="1" smtClean="0"/>
              <a:t>Smax</a:t>
            </a:r>
            <a:r>
              <a:rPr lang="hu-HU" dirty="0" smtClean="0"/>
              <a:t> az </a:t>
            </a:r>
            <a:r>
              <a:rPr lang="hu-HU" dirty="0" err="1" smtClean="0"/>
              <a:t>értékfolytonos</a:t>
            </a:r>
            <a:r>
              <a:rPr lang="hu-HU" dirty="0" smtClean="0"/>
              <a:t> jel legnagyobb lehetséges értéke</a:t>
            </a:r>
          </a:p>
          <a:p>
            <a:pPr marL="0" indent="0">
              <a:buNone/>
            </a:pPr>
            <a:r>
              <a:rPr lang="hu-HU" dirty="0" smtClean="0"/>
              <a:t>0&lt;</a:t>
            </a:r>
            <a:r>
              <a:rPr lang="hu-HU" dirty="0" err="1" smtClean="0"/>
              <a:t>eps</a:t>
            </a:r>
            <a:r>
              <a:rPr lang="hu-HU" dirty="0" smtClean="0"/>
              <a:t>&lt;1 egy kis érték; célja, hogy az s/(</a:t>
            </a:r>
            <a:r>
              <a:rPr lang="hu-HU" dirty="0" err="1" smtClean="0"/>
              <a:t>Smax</a:t>
            </a:r>
            <a:r>
              <a:rPr lang="hu-HU" dirty="0" smtClean="0"/>
              <a:t>+</a:t>
            </a:r>
            <a:r>
              <a:rPr lang="hu-HU" dirty="0" err="1" smtClean="0"/>
              <a:t>eps</a:t>
            </a:r>
            <a:r>
              <a:rPr lang="hu-HU" dirty="0" smtClean="0"/>
              <a:t>) hányados értéke mindig valamivel kisebb legyen 1-nél (ekkor 0&lt;</a:t>
            </a:r>
            <a:r>
              <a:rPr lang="hu-HU" dirty="0" err="1" smtClean="0"/>
              <a:t>eps</a:t>
            </a:r>
            <a:r>
              <a:rPr lang="hu-HU" dirty="0" smtClean="0"/>
              <a:t>&lt;&lt;1), ill. a (Z(k)</a:t>
            </a:r>
            <a:r>
              <a:rPr lang="hu-HU" dirty="0" err="1" smtClean="0"/>
              <a:t>max</a:t>
            </a:r>
            <a:r>
              <a:rPr lang="hu-HU" dirty="0" smtClean="0"/>
              <a:t>+</a:t>
            </a:r>
            <a:r>
              <a:rPr lang="hu-HU" dirty="0" err="1" smtClean="0"/>
              <a:t>eps</a:t>
            </a:r>
            <a:r>
              <a:rPr lang="hu-HU" dirty="0" smtClean="0"/>
              <a:t>) szorzat értéke nagyobb legyen Z(k)</a:t>
            </a:r>
            <a:r>
              <a:rPr lang="hu-HU" dirty="0" err="1" smtClean="0"/>
              <a:t>max</a:t>
            </a:r>
            <a:r>
              <a:rPr lang="hu-HU" dirty="0" smtClean="0"/>
              <a:t> </a:t>
            </a:r>
            <a:r>
              <a:rPr lang="hu-HU" dirty="0" err="1" smtClean="0"/>
              <a:t>-nál</a:t>
            </a:r>
            <a:r>
              <a:rPr lang="hu-HU" dirty="0" smtClean="0"/>
              <a:t>, de valamivel kisebb, mint Z(k)</a:t>
            </a:r>
            <a:r>
              <a:rPr lang="hu-HU" dirty="0" err="1" smtClean="0"/>
              <a:t>max</a:t>
            </a:r>
            <a:r>
              <a:rPr lang="hu-HU" dirty="0" smtClean="0"/>
              <a:t>+1 (ekkor 0&lt;&lt;</a:t>
            </a:r>
            <a:r>
              <a:rPr lang="hu-HU" dirty="0" err="1" smtClean="0"/>
              <a:t>eps</a:t>
            </a:r>
            <a:r>
              <a:rPr lang="hu-HU" dirty="0" smtClean="0"/>
              <a:t>&lt;1)</a:t>
            </a:r>
          </a:p>
          <a:p>
            <a:pPr marL="0" indent="0">
              <a:buNone/>
            </a:pPr>
            <a:r>
              <a:rPr lang="hu-HU" dirty="0" smtClean="0"/>
              <a:t>Z(k)</a:t>
            </a:r>
            <a:r>
              <a:rPr lang="hu-HU" dirty="0" err="1" smtClean="0"/>
              <a:t>max</a:t>
            </a:r>
            <a:r>
              <a:rPr lang="hu-HU" dirty="0" smtClean="0"/>
              <a:t> = 2k-1, a k bites adatszóval ábrázolható legnagyobb érték</a:t>
            </a:r>
          </a:p>
          <a:p>
            <a:pPr marL="0" indent="0">
              <a:buNone/>
            </a:pPr>
            <a:r>
              <a:rPr lang="hu-HU" dirty="0" smtClean="0"/>
              <a:t>y az s digitalizált értéke</a:t>
            </a:r>
          </a:p>
          <a:p>
            <a:pPr marL="0" indent="0">
              <a:buNone/>
            </a:pPr>
            <a:r>
              <a:rPr lang="hu-HU" dirty="0" smtClean="0"/>
              <a:t>[] a </a:t>
            </a:r>
            <a:r>
              <a:rPr lang="hu-HU" dirty="0" err="1" smtClean="0"/>
              <a:t>tizedesjegyek</a:t>
            </a:r>
            <a:r>
              <a:rPr lang="hu-HU" dirty="0" smtClean="0"/>
              <a:t> levágásával kapott egész érték (alsó egész rész képzése)</a:t>
            </a:r>
          </a:p>
          <a:p>
            <a:pPr marL="0" indent="0">
              <a:buNone/>
            </a:pPr>
            <a:r>
              <a:rPr lang="hu-HU" dirty="0" smtClean="0"/>
              <a:t>egy lehetséges kódolási függvény egy olyan jel esetén, amely negatív és pozitív értéket egyaránt felvehet: y = [(</a:t>
            </a:r>
            <a:r>
              <a:rPr lang="hu-HU" dirty="0" err="1" smtClean="0"/>
              <a:t>s-Smin</a:t>
            </a:r>
            <a:r>
              <a:rPr lang="hu-HU" dirty="0" smtClean="0"/>
              <a:t>)/(</a:t>
            </a:r>
            <a:r>
              <a:rPr lang="hu-HU" dirty="0" err="1" smtClean="0"/>
              <a:t>-Smin</a:t>
            </a:r>
            <a:r>
              <a:rPr lang="hu-HU" dirty="0" smtClean="0"/>
              <a:t>+</a:t>
            </a:r>
            <a:r>
              <a:rPr lang="hu-HU" dirty="0" err="1" smtClean="0"/>
              <a:t>Smax</a:t>
            </a:r>
            <a:r>
              <a:rPr lang="hu-HU" dirty="0" smtClean="0"/>
              <a:t>+</a:t>
            </a:r>
            <a:r>
              <a:rPr lang="hu-HU" dirty="0" err="1" smtClean="0"/>
              <a:t>eps</a:t>
            </a:r>
            <a:r>
              <a:rPr lang="hu-HU" dirty="0" smtClean="0"/>
              <a:t>)*(Z(k)</a:t>
            </a:r>
            <a:r>
              <a:rPr lang="hu-HU" dirty="0" err="1" smtClean="0"/>
              <a:t>max</a:t>
            </a:r>
            <a:r>
              <a:rPr lang="hu-HU" dirty="0" smtClean="0"/>
              <a:t>+1)] ahol</a:t>
            </a:r>
          </a:p>
          <a:p>
            <a:pPr marL="0" indent="0">
              <a:buNone/>
            </a:pPr>
            <a:r>
              <a:rPr lang="hu-HU" dirty="0" err="1" smtClean="0"/>
              <a:t>Smin</a:t>
            </a:r>
            <a:r>
              <a:rPr lang="hu-HU" dirty="0" smtClean="0"/>
              <a:t> az </a:t>
            </a:r>
            <a:r>
              <a:rPr lang="hu-HU" dirty="0" err="1" smtClean="0"/>
              <a:t>értékfolytonos</a:t>
            </a:r>
            <a:r>
              <a:rPr lang="hu-HU" dirty="0" smtClean="0"/>
              <a:t> jel legkisebb (negatív) értéke</a:t>
            </a:r>
          </a:p>
          <a:p>
            <a:pPr marL="0" indent="0">
              <a:buNone/>
            </a:pPr>
            <a:r>
              <a:rPr lang="hu-HU" dirty="0" smtClean="0"/>
              <a:t>kvantálási mélység</a:t>
            </a:r>
          </a:p>
          <a:p>
            <a:pPr marL="0" indent="0">
              <a:buNone/>
            </a:pPr>
            <a:r>
              <a:rPr lang="hu-HU" dirty="0" smtClean="0"/>
              <a:t>torzítás</a:t>
            </a:r>
          </a:p>
          <a:p>
            <a:pPr marL="0" indent="0">
              <a:buNone/>
            </a:pPr>
            <a:r>
              <a:rPr lang="hu-HU" dirty="0" smtClean="0"/>
              <a:t>kerekítési hibák (minél nagyobb a kvantálási mélység, a relatív hiba annál kisebb)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1817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Kvantálási mélység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u-HU" dirty="0" smtClean="0"/>
              <a:t>digitalizálási vagy kvantálási mélység (az adatszó digitális számjegyeinek száma)</a:t>
            </a:r>
          </a:p>
          <a:p>
            <a:pPr marL="0" indent="0">
              <a:buNone/>
            </a:pPr>
            <a:r>
              <a:rPr lang="hu-HU" dirty="0" smtClean="0"/>
              <a:t>digitális telefonhálózaton: 8 bit (28 = 256 lehetséges érték)</a:t>
            </a:r>
          </a:p>
          <a:p>
            <a:pPr marL="0" indent="0">
              <a:buNone/>
            </a:pPr>
            <a:r>
              <a:rPr lang="hu-HU" dirty="0" err="1" smtClean="0"/>
              <a:t>HiFi</a:t>
            </a:r>
            <a:r>
              <a:rPr lang="hu-HU" dirty="0" smtClean="0"/>
              <a:t> CD </a:t>
            </a:r>
            <a:r>
              <a:rPr lang="hu-HU" dirty="0" err="1" smtClean="0"/>
              <a:t>minõségben</a:t>
            </a:r>
            <a:r>
              <a:rPr lang="hu-HU" dirty="0" smtClean="0"/>
              <a:t>: 16 bit (216 = 65,536 lehetséges érték)</a:t>
            </a:r>
          </a:p>
          <a:p>
            <a:pPr marL="0" indent="0">
              <a:buNone/>
            </a:pPr>
            <a:r>
              <a:rPr lang="hu-HU" dirty="0" smtClean="0"/>
              <a:t>még jobb </a:t>
            </a:r>
            <a:r>
              <a:rPr lang="hu-HU" dirty="0" err="1" smtClean="0"/>
              <a:t>minõségben</a:t>
            </a:r>
            <a:r>
              <a:rPr lang="hu-HU" dirty="0" smtClean="0"/>
              <a:t> (pl. Dolby Digital): 24 bit (216 = 16,777,216 lehetséges érték)</a:t>
            </a:r>
          </a:p>
          <a:p>
            <a:pPr marL="0" indent="0">
              <a:buNone/>
            </a:pPr>
            <a:r>
              <a:rPr lang="hu-HU" dirty="0" smtClean="0"/>
              <a:t>csatornák száma</a:t>
            </a:r>
          </a:p>
          <a:p>
            <a:pPr marL="0" indent="0">
              <a:buNone/>
            </a:pPr>
            <a:r>
              <a:rPr lang="hu-HU" dirty="0" smtClean="0"/>
              <a:t>digitális telefonhálózaton: 1 csatorna (</a:t>
            </a:r>
            <a:r>
              <a:rPr lang="hu-HU" dirty="0" err="1" smtClean="0"/>
              <a:t>mono</a:t>
            </a:r>
            <a:r>
              <a:rPr lang="hu-HU" dirty="0" smtClean="0"/>
              <a:t>)</a:t>
            </a:r>
          </a:p>
          <a:p>
            <a:pPr marL="0" indent="0">
              <a:buNone/>
            </a:pPr>
            <a:r>
              <a:rPr lang="hu-HU" dirty="0" err="1" smtClean="0"/>
              <a:t>HiFi</a:t>
            </a:r>
            <a:r>
              <a:rPr lang="hu-HU" dirty="0" smtClean="0"/>
              <a:t> CD </a:t>
            </a:r>
            <a:r>
              <a:rPr lang="hu-HU" dirty="0" err="1" smtClean="0"/>
              <a:t>minõségben</a:t>
            </a:r>
            <a:r>
              <a:rPr lang="hu-HU" dirty="0" smtClean="0"/>
              <a:t>: 2 csatorna (sztereo)</a:t>
            </a:r>
          </a:p>
          <a:p>
            <a:pPr marL="0" indent="0">
              <a:buNone/>
            </a:pPr>
            <a:r>
              <a:rPr lang="hu-HU" dirty="0" smtClean="0"/>
              <a:t>még jobb </a:t>
            </a:r>
            <a:r>
              <a:rPr lang="hu-HU" dirty="0" err="1" smtClean="0"/>
              <a:t>minõségben</a:t>
            </a:r>
            <a:r>
              <a:rPr lang="hu-HU" dirty="0" smtClean="0"/>
              <a:t> (pl. Dolby Digital): 5.1 csatorna (az </a:t>
            </a:r>
            <a:r>
              <a:rPr lang="hu-HU" dirty="0" err="1" smtClean="0"/>
              <a:t>élethû</a:t>
            </a:r>
            <a:r>
              <a:rPr lang="hu-HU" dirty="0" smtClean="0"/>
              <a:t> térhangzás érdekében 5 teljes </a:t>
            </a:r>
            <a:r>
              <a:rPr lang="hu-HU" dirty="0" err="1" smtClean="0"/>
              <a:t>sávszélességû</a:t>
            </a:r>
            <a:r>
              <a:rPr lang="hu-HU" dirty="0" smtClean="0"/>
              <a:t> csatorna - bal és jobb </a:t>
            </a:r>
            <a:r>
              <a:rPr lang="hu-HU" dirty="0" err="1" smtClean="0"/>
              <a:t>elsõ</a:t>
            </a:r>
            <a:r>
              <a:rPr lang="hu-HU" dirty="0" smtClean="0"/>
              <a:t> csatorna, bal és jobb hátsó csatorna, valamint egy un. középcsatorna - és egy csökkentett </a:t>
            </a:r>
            <a:r>
              <a:rPr lang="hu-HU" dirty="0" err="1" smtClean="0"/>
              <a:t>sávszélességû</a:t>
            </a:r>
            <a:r>
              <a:rPr lang="hu-HU" dirty="0" smtClean="0"/>
              <a:t>, mély hangokat visszaadó "</a:t>
            </a:r>
            <a:r>
              <a:rPr lang="hu-HU" dirty="0" err="1" smtClean="0"/>
              <a:t>szubbasszus</a:t>
            </a:r>
            <a:r>
              <a:rPr lang="hu-HU" dirty="0" smtClean="0"/>
              <a:t>" csatorna)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92218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1013</Words>
  <Application>Microsoft Office PowerPoint</Application>
  <PresentationFormat>Diavetítés a képernyőre (4:3 oldalarány)</PresentationFormat>
  <Paragraphs>131</Paragraphs>
  <Slides>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8</vt:i4>
      </vt:variant>
    </vt:vector>
  </HeadingPairs>
  <TitlesOfParts>
    <vt:vector size="10" baseType="lpstr">
      <vt:lpstr>Office-téma</vt:lpstr>
      <vt:lpstr>1_Office-téma</vt:lpstr>
      <vt:lpstr>Mintavételezési frekvencia</vt:lpstr>
      <vt:lpstr>Mintavételezési frekvencia</vt:lpstr>
      <vt:lpstr>Mintavételezés</vt:lpstr>
      <vt:lpstr>Mintavételezés</vt:lpstr>
      <vt:lpstr>Shannon tétel</vt:lpstr>
      <vt:lpstr>Shannon tétel</vt:lpstr>
      <vt:lpstr>Kvantálási mélység</vt:lpstr>
      <vt:lpstr>Kvantálási mélység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tanulo</dc:creator>
  <cp:lastModifiedBy>tanulo</cp:lastModifiedBy>
  <cp:revision>4</cp:revision>
  <dcterms:created xsi:type="dcterms:W3CDTF">2013-01-14T06:37:59Z</dcterms:created>
  <dcterms:modified xsi:type="dcterms:W3CDTF">2013-01-14T07:09:00Z</dcterms:modified>
</cp:coreProperties>
</file>