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hu-H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dia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tartalom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zakaszfejléc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tartalomrész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Összehasonlítás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sak cím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Üres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rtalomrész képaláírással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ép képaláírással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függőleges szöveg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üggőleges cím és szöveg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tartalom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95525" y="1417650"/>
            <a:ext cx="8056800" cy="52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dia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zakaszfejléc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tartalomrész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Összehasonlítás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sak cím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Üres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rtalomrész képaláírással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7" name="Google Shape;1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ép képaláírással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ím és függőleges szöveg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üggőleges cím és szöveg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DF7DC"/>
            </a:gs>
            <a:gs pos="100000">
              <a:srgbClr val="8C8A7E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100000">
              <a:srgbClr val="93939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vizgazhutes.atw.hu" TargetMode="External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/>
          <p:nvPr>
            <p:ph type="ctrTitle"/>
          </p:nvPr>
        </p:nvSpPr>
        <p:spPr>
          <a:xfrm>
            <a:off x="755576" y="270892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000"/>
              <a:buFont typeface="Calibri"/>
              <a:buNone/>
            </a:pPr>
            <a:r>
              <a:rPr b="1" lang="hu-HU" sz="6000">
                <a:solidFill>
                  <a:srgbClr val="0070C0"/>
                </a:solidFill>
              </a:rPr>
              <a:t>Géptermi rend</a:t>
            </a:r>
            <a:endParaRPr b="1" sz="60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hu-HU"/>
              <a:t>Géptermi rend</a:t>
            </a:r>
            <a:endParaRPr i="1"/>
          </a:p>
        </p:txBody>
      </p:sp>
      <p:sp>
        <p:nvSpPr>
          <p:cNvPr id="169" name="Google Shape;169;p26"/>
          <p:cNvSpPr txBox="1"/>
          <p:nvPr>
            <p:ph idx="1" type="body"/>
          </p:nvPr>
        </p:nvSpPr>
        <p:spPr>
          <a:xfrm>
            <a:off x="467550" y="1417650"/>
            <a:ext cx="8229600" cy="53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500062" lvl="0" marL="5143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9375"/>
              <a:buFont typeface="Calibri"/>
              <a:buAutoNum type="arabicPeriod"/>
            </a:pPr>
            <a:r>
              <a:rPr lang="hu-HU"/>
              <a:t>A számítástechnika tanteremben tartózkodni csak tanári felügyelet mellett, fegyelmezetten lehet!</a:t>
            </a:r>
            <a:endParaRPr/>
          </a:p>
          <a:p>
            <a:pPr indent="-500062" lvl="0" marL="51435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hu-HU"/>
              <a:t>Minden esetben meg kell várni az órakezdési csnegőt, </a:t>
            </a:r>
            <a:r>
              <a:rPr lang="hu-HU" sz="3500"/>
              <a:t>amíg a másik csoport ki nem megy.</a:t>
            </a:r>
            <a:endParaRPr sz="3500"/>
          </a:p>
          <a:p>
            <a:pPr indent="-500062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hu-HU" sz="3500"/>
              <a:t>Enni - innivalót a terembe nem hozhatsz be.</a:t>
            </a:r>
            <a:endParaRPr sz="3500"/>
          </a:p>
          <a:p>
            <a:pPr indent="-500062" lvl="0" marL="514350" rtl="0" algn="l">
              <a:spcBef>
                <a:spcPts val="640"/>
              </a:spcBef>
              <a:spcAft>
                <a:spcPts val="0"/>
              </a:spcAft>
              <a:buSzPct val="100000"/>
              <a:buAutoNum type="arabicPeriod"/>
            </a:pPr>
            <a:r>
              <a:rPr lang="hu-HU" sz="3500"/>
              <a:t>Ugyanitt inni, enni nem lehet.</a:t>
            </a:r>
            <a:endParaRPr sz="3500"/>
          </a:p>
          <a:p>
            <a:pPr indent="-500062" lvl="0" marL="514350" rtl="0" algn="l">
              <a:spcBef>
                <a:spcPts val="640"/>
              </a:spcBef>
              <a:spcAft>
                <a:spcPts val="0"/>
              </a:spcAft>
              <a:buSzPct val="100000"/>
              <a:buAutoNum type="arabicPeriod"/>
            </a:pPr>
            <a:r>
              <a:rPr lang="hu-HU" sz="3500"/>
              <a:t>Kérem, hogy tartsátok be ezeket amiatt, hogy a gépeket, és a termet tisztás tudjuk tartani.</a:t>
            </a:r>
            <a:endParaRPr sz="3500"/>
          </a:p>
          <a:p>
            <a:pPr indent="-500062" lvl="0" marL="514350" rtl="0" algn="l">
              <a:spcBef>
                <a:spcPts val="640"/>
              </a:spcBef>
              <a:spcAft>
                <a:spcPts val="0"/>
              </a:spcAft>
              <a:buSzPct val="100000"/>
              <a:buAutoNum type="arabicPeriod"/>
            </a:pPr>
            <a:r>
              <a:rPr lang="hu-HU" sz="3500"/>
              <a:t>A hátsó padokban sem lehet enni elbújva. Szükség eset</a:t>
            </a:r>
            <a:r>
              <a:rPr lang="hu-HU"/>
              <a:t>én kérdezd meg, hogy kimehetsz-e a folyosóra.</a:t>
            </a:r>
            <a:endParaRPr/>
          </a:p>
        </p:txBody>
      </p:sp>
      <p:pic>
        <p:nvPicPr>
          <p:cNvPr descr="eninti.jpg" id="170" name="Google Shape;17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20376" y="480351"/>
            <a:ext cx="691600" cy="10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hu-HU"/>
              <a:t>Géptermi rend</a:t>
            </a:r>
            <a:endParaRPr i="1"/>
          </a:p>
        </p:txBody>
      </p:sp>
      <p:sp>
        <p:nvSpPr>
          <p:cNvPr id="176" name="Google Shape;176;p27"/>
          <p:cNvSpPr txBox="1"/>
          <p:nvPr>
            <p:ph idx="1" type="body"/>
          </p:nvPr>
        </p:nvSpPr>
        <p:spPr>
          <a:xfrm>
            <a:off x="395525" y="1417650"/>
            <a:ext cx="8056800" cy="524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A zavartalan közlekedés, és a gépek megóvása érdekében kabátod, táskád csak a kijelölt helyen tárold! Ne vidd a gépasztalhoz, vagy a lábadhoz, az ajtónál kell mindent elhelyezni.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A gépek között óvatosan közlekedj! A látható kábelekre vigyázz. Könnyen balesetet okozhat a figyelmetlenség.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A gépterem nem mobil töltőállomás! Kérlek, hogy a mobilodat az arra kijelölt helyen tartsd, és az órán NE HASZNÁLD!!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bal.png" id="177" name="Google Shape;17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7001" y="5446001"/>
            <a:ext cx="1460826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hu-HU"/>
              <a:t>Géptermi rend</a:t>
            </a:r>
            <a:endParaRPr i="1"/>
          </a:p>
        </p:txBody>
      </p:sp>
      <p:sp>
        <p:nvSpPr>
          <p:cNvPr id="183" name="Google Shape;183;p28"/>
          <p:cNvSpPr txBox="1"/>
          <p:nvPr>
            <p:ph idx="1" type="body"/>
          </p:nvPr>
        </p:nvSpPr>
        <p:spPr>
          <a:xfrm>
            <a:off x="611550" y="1625075"/>
            <a:ext cx="7932900" cy="44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AutoNum type="arabicPeriod"/>
            </a:pPr>
            <a:r>
              <a:rPr lang="hu-HU"/>
              <a:t>A kábeleket csak a tanár vagy a rendszergazda, vagy az oktatás technikus csatlakoztathatja a számítógéphez!</a:t>
            </a:r>
            <a:endParaRPr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AutoNum type="arabicPeriod"/>
            </a:pPr>
            <a:r>
              <a:rPr lang="hu-HU"/>
              <a:t>Amennyiben a gép nem működik, azonnal szólj a tanárnak.</a:t>
            </a:r>
            <a:endParaRPr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AutoNum type="arabicPeriod"/>
            </a:pPr>
            <a:r>
              <a:rPr lang="hu-HU"/>
              <a:t>Külső egységeket nem csatlakoztathatsz a géphez, az órán erre nincs szükség.</a:t>
            </a:r>
            <a:endParaRPr/>
          </a:p>
        </p:txBody>
      </p:sp>
      <p:pic>
        <p:nvPicPr>
          <p:cNvPr descr="kabti.png" id="184" name="Google Shape;18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8573" y="5075075"/>
            <a:ext cx="1605876" cy="95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hu-HU"/>
              <a:t>Géptermi rend</a:t>
            </a:r>
            <a:endParaRPr i="1"/>
          </a:p>
        </p:txBody>
      </p:sp>
      <p:sp>
        <p:nvSpPr>
          <p:cNvPr id="190" name="Google Shape;190;p29"/>
          <p:cNvSpPr txBox="1"/>
          <p:nvPr>
            <p:ph idx="1" type="body"/>
          </p:nvPr>
        </p:nvSpPr>
        <p:spPr>
          <a:xfrm>
            <a:off x="590200" y="1417650"/>
            <a:ext cx="8229600" cy="50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41656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hu-HU"/>
              <a:t>A tanítási órán csak a tanár által kijelölt számítógépen dolgozhatsz, helyedet engedély nélkül ne hagyd el!</a:t>
            </a:r>
            <a:endParaRPr/>
          </a:p>
          <a:p>
            <a:pPr indent="-41656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hu-HU"/>
              <a:t>Az órán nem beszész hangosan, és csúnyán. Ezért beírás jár a naplóba.</a:t>
            </a:r>
            <a:endParaRPr/>
          </a:p>
          <a:p>
            <a:pPr indent="-41656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hu-HU"/>
              <a:t>Ülésrend készül, amellyel felelős vagy a gép működtetéséért.</a:t>
            </a:r>
            <a:endParaRPr/>
          </a:p>
          <a:p>
            <a:pPr indent="-41656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hu-HU"/>
              <a:t>Nem ülhetsz másik géphez, ha erre szükség van, szólni kell az órát vezető tanárnak.</a:t>
            </a:r>
            <a:endParaRPr/>
          </a:p>
          <a:p>
            <a:pPr indent="-41656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hu-HU"/>
              <a:t>A gépbe saját neveddel kell majd belépni, jelszó nincs.</a:t>
            </a:r>
            <a:endParaRPr/>
          </a:p>
          <a:p>
            <a:pPr indent="-41656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hu-HU"/>
              <a:t>A tanórán használt weboldal neve:</a:t>
            </a:r>
            <a:br>
              <a:rPr lang="hu-HU"/>
            </a:br>
            <a:r>
              <a:rPr lang="hu-HU" sz="3850" u="sng">
                <a:solidFill>
                  <a:schemeClr val="hlink"/>
                </a:solidFill>
                <a:hlinkClick r:id="rId3"/>
              </a:rPr>
              <a:t>www.vizgazhutes.atw.hu</a:t>
            </a:r>
            <a:endParaRPr/>
          </a:p>
        </p:txBody>
      </p:sp>
      <p:pic>
        <p:nvPicPr>
          <p:cNvPr descr="szam.jpg" id="191" name="Google Shape;19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60373" y="5094305"/>
            <a:ext cx="1251478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hu-HU"/>
              <a:t>Géptermi rend</a:t>
            </a:r>
            <a:endParaRPr i="1"/>
          </a:p>
        </p:txBody>
      </p:sp>
      <p:sp>
        <p:nvSpPr>
          <p:cNvPr id="197" name="Google Shape;197;p30"/>
          <p:cNvSpPr txBox="1"/>
          <p:nvPr>
            <p:ph idx="1" type="body"/>
          </p:nvPr>
        </p:nvSpPr>
        <p:spPr>
          <a:xfrm>
            <a:off x="457200" y="1600200"/>
            <a:ext cx="78624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Semmit ne akarjatok magatoktól megjavítani, mert balesetveszélyes és kárt is okozhattok!</a:t>
            </a:r>
            <a:br>
              <a:rPr lang="hu-HU"/>
            </a:br>
            <a:r>
              <a:rPr lang="hu-HU"/>
              <a:t>Még akkor sem, ha értesz hozzá!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Ha szükséges, minden  esetben szólj az órát tartó tanárnak.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Minden rendellenességet azonnal jelenteni kell. 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SZÁNDÉKOS RONGÁLÁS FEGYELMIVEL JÁR!</a:t>
            </a:r>
            <a:endParaRPr/>
          </a:p>
        </p:txBody>
      </p:sp>
      <p:pic>
        <p:nvPicPr>
          <p:cNvPr descr="szamhib.jpg" id="198" name="Google Shape;19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9350" y="414712"/>
            <a:ext cx="1002926" cy="100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hu-HU"/>
              <a:t>Géptermi rend</a:t>
            </a:r>
            <a:endParaRPr i="1"/>
          </a:p>
        </p:txBody>
      </p:sp>
      <p:sp>
        <p:nvSpPr>
          <p:cNvPr id="204" name="Google Shape;204;p31"/>
          <p:cNvSpPr txBox="1"/>
          <p:nvPr>
            <p:ph idx="1" type="body"/>
          </p:nvPr>
        </p:nvSpPr>
        <p:spPr>
          <a:xfrm>
            <a:off x="316845" y="1628800"/>
            <a:ext cx="7794000" cy="48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 A Windows grafikus felületét tilos állítanod, annak eredetileg beállított formában kell megjelennie! ( pl. háttér, hang, felbontás…) </a:t>
            </a:r>
            <a:br>
              <a:rPr lang="hu-HU"/>
            </a:br>
            <a:r>
              <a:rPr lang="hu-HU"/>
              <a:t>Amennyiben nem érted meg, BEÍRÁS jár érte.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 Nem feladatod, hogy mindenféle képekkel „díszítsd” a kezdőképernyőt. Ezt csak akkor teheted meg, ha a tananyagban van.</a:t>
            </a:r>
            <a:endParaRPr/>
          </a:p>
        </p:txBody>
      </p:sp>
      <p:pic>
        <p:nvPicPr>
          <p:cNvPr descr="monti.png" id="205" name="Google Shape;20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223" y="587774"/>
            <a:ext cx="115415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hu-HU"/>
              <a:t>Géptermi rend</a:t>
            </a:r>
            <a:endParaRPr i="1"/>
          </a:p>
        </p:txBody>
      </p:sp>
      <p:sp>
        <p:nvSpPr>
          <p:cNvPr id="211" name="Google Shape;211;p32"/>
          <p:cNvSpPr txBox="1"/>
          <p:nvPr>
            <p:ph idx="1" type="body"/>
          </p:nvPr>
        </p:nvSpPr>
        <p:spPr>
          <a:xfrm>
            <a:off x="467550" y="1757925"/>
            <a:ext cx="7931100" cy="4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 A gépteremben lévő számítógépekről csak az életkorodnak megfelelő oldalakra látogathatsz! </a:t>
            </a:r>
            <a:br>
              <a:rPr lang="hu-HU"/>
            </a:br>
            <a:r>
              <a:rPr lang="hu-HU"/>
              <a:t> Játék programot telepíteni tilos! 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 </a:t>
            </a:r>
            <a:r>
              <a:rPr lang="hu-HU"/>
              <a:t>Meg nem is tudsz. </a:t>
            </a:r>
            <a:r>
              <a:rPr lang="hu-HU"/>
              <a:t>(Ezeket az iskolai hálózat beállításai is segítik.)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18.jpg" id="212" name="Google Shape;21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99525" y="4574799"/>
            <a:ext cx="1125000" cy="107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hu-HU"/>
              <a:t>Géptermi rend</a:t>
            </a:r>
            <a:endParaRPr i="1"/>
          </a:p>
        </p:txBody>
      </p:sp>
      <p:sp>
        <p:nvSpPr>
          <p:cNvPr id="218" name="Google Shape;218;p33"/>
          <p:cNvSpPr txBox="1"/>
          <p:nvPr>
            <p:ph idx="1" type="body"/>
          </p:nvPr>
        </p:nvSpPr>
        <p:spPr>
          <a:xfrm>
            <a:off x="3413675" y="1916825"/>
            <a:ext cx="5417100" cy="32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 A gépteremben csak a kiadott feladattal foglalkozhatsz.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 Óra végén munkádat a saját helyedre kell menteni.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Z://sajat.nev….stb</a:t>
            </a:r>
            <a:endParaRPr/>
          </a:p>
        </p:txBody>
      </p:sp>
      <p:pic>
        <p:nvPicPr>
          <p:cNvPr descr="dolg.png" id="219" name="Google Shape;21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3134000"/>
            <a:ext cx="2353150" cy="269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ossz.png" id="224" name="Google Shape;22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67373" y="4609398"/>
            <a:ext cx="202242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hu-HU"/>
              <a:t>Géptermi rend</a:t>
            </a:r>
            <a:endParaRPr i="1"/>
          </a:p>
        </p:txBody>
      </p:sp>
      <p:sp>
        <p:nvSpPr>
          <p:cNvPr id="226" name="Google Shape;226;p34"/>
          <p:cNvSpPr txBox="1"/>
          <p:nvPr>
            <p:ph idx="1" type="body"/>
          </p:nvPr>
        </p:nvSpPr>
        <p:spPr>
          <a:xfrm>
            <a:off x="323528" y="1628801"/>
            <a:ext cx="8064896" cy="37444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hu-HU"/>
              <a:t>  A szándékosan okozott kárt a felhasználó köteles megtéríteni, mások károkozását megakadályozni, illetve köteles jelenteni az informatika tanárnak vagy az igazgatónak! 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hu-HU"/>
              <a:t> A tanuló társad gépét kikapcsolni szigorúan tilos!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hu-HU"/>
              <a:t>Sem szándékosan, sem viccből. </a:t>
            </a:r>
            <a:br>
              <a:rPr lang="hu-HU"/>
            </a:br>
            <a:r>
              <a:rPr lang="hu-HU"/>
              <a:t>Ezért BEÍRÁS  jár minden esetben!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hu-HU"/>
              <a:t>Géptermi rend</a:t>
            </a:r>
            <a:endParaRPr i="1"/>
          </a:p>
        </p:txBody>
      </p:sp>
      <p:sp>
        <p:nvSpPr>
          <p:cNvPr id="232" name="Google Shape;232;p35"/>
          <p:cNvSpPr txBox="1"/>
          <p:nvPr>
            <p:ph idx="1" type="body"/>
          </p:nvPr>
        </p:nvSpPr>
        <p:spPr>
          <a:xfrm>
            <a:off x="457200" y="1600200"/>
            <a:ext cx="7859100" cy="50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 Az iskolai hálózatba való belépés: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 a </a:t>
            </a:r>
            <a:r>
              <a:rPr i="1" lang="hu-HU" u="sng"/>
              <a:t>sajat.neved</a:t>
            </a:r>
            <a:r>
              <a:rPr lang="hu-HU" u="sng"/>
              <a:t> </a:t>
            </a:r>
            <a:r>
              <a:rPr lang="hu-HU"/>
              <a:t>ből adódik ékezet, és nagybetű nélkül.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Tanuló társad felhasználói nevével belépni szigorúan tilos!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hu-HU"/>
              <a:t> A gépteremben fénykép vagy video felvételeket engedély nélkül nem készíthetsz!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fenyke.png" id="233" name="Google Shape;23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2240" y="5157192"/>
            <a:ext cx="1224136" cy="1224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hu-HU"/>
              <a:t>Géptermi rend</a:t>
            </a:r>
            <a:endParaRPr i="1"/>
          </a:p>
        </p:txBody>
      </p:sp>
      <p:sp>
        <p:nvSpPr>
          <p:cNvPr id="239" name="Google Shape;239;p36"/>
          <p:cNvSpPr txBox="1"/>
          <p:nvPr>
            <p:ph idx="1" type="body"/>
          </p:nvPr>
        </p:nvSpPr>
        <p:spPr>
          <a:xfrm>
            <a:off x="457200" y="1600200"/>
            <a:ext cx="8229600" cy="50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400843" lvl="0" marL="457200" rtl="0" algn="l">
              <a:spcBef>
                <a:spcPts val="0"/>
              </a:spcBef>
              <a:spcAft>
                <a:spcPts val="0"/>
              </a:spcAft>
              <a:buSzPct val="109375"/>
              <a:buAutoNum type="arabicPeriod"/>
            </a:pPr>
            <a:r>
              <a:rPr lang="hu-HU"/>
              <a:t>Az óráról elmenni, csak előzetes osztályfőnöki vagy szülői előzetes engedéllyel lehet. </a:t>
            </a:r>
            <a:br>
              <a:rPr lang="hu-HU"/>
            </a:br>
            <a:r>
              <a:rPr lang="hu-HU">
                <a:solidFill>
                  <a:srgbClr val="FF0000"/>
                </a:solidFill>
              </a:rPr>
              <a:t>Nem utána, óra </a:t>
            </a:r>
            <a:r>
              <a:rPr lang="hu-HU">
                <a:solidFill>
                  <a:srgbClr val="FF0000"/>
                </a:solidFill>
              </a:rPr>
              <a:t>előtt</a:t>
            </a:r>
            <a:r>
              <a:rPr lang="hu-HU">
                <a:solidFill>
                  <a:srgbClr val="FF0000"/>
                </a:solidFill>
              </a:rPr>
              <a:t> kell a szülőnek beírni a krétába, ha el akar valamiért kérni.</a:t>
            </a:r>
            <a:endParaRPr>
              <a:solidFill>
                <a:srgbClr val="FF0000"/>
              </a:solidFill>
            </a:endParaRPr>
          </a:p>
          <a:p>
            <a:pPr indent="-400843" lvl="0" marL="457200" rtl="0" algn="l">
              <a:spcBef>
                <a:spcPts val="0"/>
              </a:spcBef>
              <a:spcAft>
                <a:spcPts val="0"/>
              </a:spcAft>
              <a:buSzPct val="109375"/>
              <a:buAutoNum type="arabicPeriod"/>
            </a:pPr>
            <a:r>
              <a:rPr lang="hu-HU"/>
              <a:t>A 8. óra is óra. 15,15-ig tart! Hozz magaddal elég ennivalót, és innivalót. </a:t>
            </a:r>
            <a:endParaRPr/>
          </a:p>
          <a:p>
            <a:pPr indent="-400843" lvl="0" marL="457200" rtl="0" algn="l">
              <a:spcBef>
                <a:spcPts val="0"/>
              </a:spcBef>
              <a:spcAft>
                <a:spcPts val="0"/>
              </a:spcAft>
              <a:buSzPct val="109375"/>
              <a:buAutoNum type="arabicPeriod"/>
            </a:pPr>
            <a:r>
              <a:rPr lang="hu-HU"/>
              <a:t>A gépeket napközben nem kell kikapcsolni, kivétel a 8. óra után elmenők.</a:t>
            </a:r>
            <a:endParaRPr/>
          </a:p>
          <a:p>
            <a:pPr indent="-400843" lvl="0" marL="457200" rtl="0" algn="l">
              <a:spcBef>
                <a:spcPts val="0"/>
              </a:spcBef>
              <a:spcAft>
                <a:spcPts val="0"/>
              </a:spcAft>
              <a:buSzPct val="109375"/>
              <a:buAutoNum type="arabicPeriod"/>
            </a:pPr>
            <a:r>
              <a:rPr lang="hu-HU"/>
              <a:t>Órák után köteles vagy a hálózatból kilépni, és a környezeted tisztán átadni, szemetet a szemetesbe kivinni.</a:t>
            </a:r>
            <a:endParaRPr/>
          </a:p>
          <a:p>
            <a:pPr indent="-400843" lvl="0" marL="457200" rtl="0" algn="l">
              <a:spcBef>
                <a:spcPts val="0"/>
              </a:spcBef>
              <a:spcAft>
                <a:spcPts val="0"/>
              </a:spcAft>
              <a:buSzPct val="109375"/>
              <a:buAutoNum type="arabicPeriod"/>
            </a:pPr>
            <a:r>
              <a:rPr lang="hu-HU"/>
              <a:t>Az utolsó tanítási óra után kapcsoljuk ki a számítógépeket, és az ablakokat becsukjuk.</a:t>
            </a:r>
            <a:endParaRPr/>
          </a:p>
          <a:p>
            <a:pPr indent="-334963" lvl="0" marL="538163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descr="kikap.jpg" id="240" name="Google Shape;24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0840" y="5659052"/>
            <a:ext cx="1512168" cy="85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ege.jpg" id="245" name="Google Shape;245;p3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1991" y="1196752"/>
            <a:ext cx="4525963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-téma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