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9"/>
  </p:notesMasterIdLst>
  <p:sldIdLst>
    <p:sldId id="256" r:id="rId2"/>
    <p:sldId id="257" r:id="rId3"/>
    <p:sldId id="274" r:id="rId4"/>
    <p:sldId id="258" r:id="rId5"/>
    <p:sldId id="272" r:id="rId6"/>
    <p:sldId id="259" r:id="rId7"/>
    <p:sldId id="277" r:id="rId8"/>
    <p:sldId id="278" r:id="rId9"/>
    <p:sldId id="263" r:id="rId10"/>
    <p:sldId id="262" r:id="rId11"/>
    <p:sldId id="275" r:id="rId12"/>
    <p:sldId id="276" r:id="rId13"/>
    <p:sldId id="266" r:id="rId14"/>
    <p:sldId id="267" r:id="rId15"/>
    <p:sldId id="268" r:id="rId16"/>
    <p:sldId id="269" r:id="rId17"/>
    <p:sldId id="270" r:id="rId18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30" autoAdjust="0"/>
    <p:restoredTop sz="94660"/>
  </p:normalViewPr>
  <p:slideViewPr>
    <p:cSldViewPr>
      <p:cViewPr>
        <p:scale>
          <a:sx n="75" d="100"/>
          <a:sy n="75" d="100"/>
        </p:scale>
        <p:origin x="-282" y="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21E946-E6D2-48C5-BC59-26FC95AA025C}" type="datetimeFigureOut">
              <a:rPr lang="hu-HU" smtClean="0"/>
              <a:t>2015.12.15.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86075D-51E1-4354-A9AF-C51F17795A4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00562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86075D-51E1-4354-A9AF-C51F17795A4D}" type="slidenum">
              <a:rPr lang="hu-HU" smtClean="0"/>
              <a:t>11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868282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E7C40696-0F12-46BB-9517-B5CA8332CAC6}" type="datetimeFigureOut">
              <a:rPr lang="hu-HU" smtClean="0"/>
              <a:t>2015.12.15.</a:t>
            </a:fld>
            <a:endParaRPr lang="hu-H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7188608B-316D-45BC-B580-409BFF56A2AA}" type="slidenum">
              <a:rPr lang="hu-HU" smtClean="0"/>
              <a:t>‹#›</a:t>
            </a:fld>
            <a:endParaRPr lang="hu-H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40696-0F12-46BB-9517-B5CA8332CAC6}" type="datetimeFigureOut">
              <a:rPr lang="hu-HU" smtClean="0"/>
              <a:t>2015.12.15.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8608B-316D-45BC-B580-409BFF56A2A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40696-0F12-46BB-9517-B5CA8332CAC6}" type="datetimeFigureOut">
              <a:rPr lang="hu-HU" smtClean="0"/>
              <a:t>2015.12.15.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8608B-316D-45BC-B580-409BFF56A2A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40696-0F12-46BB-9517-B5CA8332CAC6}" type="datetimeFigureOut">
              <a:rPr lang="hu-HU" smtClean="0"/>
              <a:t>2015.12.15.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8608B-316D-45BC-B580-409BFF56A2AA}" type="slidenum">
              <a:rPr lang="hu-HU" smtClean="0"/>
              <a:t>‹#›</a:t>
            </a:fld>
            <a:endParaRPr lang="hu-H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40696-0F12-46BB-9517-B5CA8332CAC6}" type="datetimeFigureOut">
              <a:rPr lang="hu-HU" smtClean="0"/>
              <a:t>2015.12.15.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8608B-316D-45BC-B580-409BFF56A2A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40696-0F12-46BB-9517-B5CA8332CAC6}" type="datetimeFigureOut">
              <a:rPr lang="hu-HU" smtClean="0"/>
              <a:t>2015.12.15.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8608B-316D-45BC-B580-409BFF56A2A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40696-0F12-46BB-9517-B5CA8332CAC6}" type="datetimeFigureOut">
              <a:rPr lang="hu-HU" smtClean="0"/>
              <a:t>2015.12.15.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8608B-316D-45BC-B580-409BFF56A2A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40696-0F12-46BB-9517-B5CA8332CAC6}" type="datetimeFigureOut">
              <a:rPr lang="hu-HU" smtClean="0"/>
              <a:t>2015.12.15.</a:t>
            </a:fld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8608B-316D-45BC-B580-409BFF56A2AA}" type="slidenum">
              <a:rPr lang="hu-HU" smtClean="0"/>
              <a:t>‹#›</a:t>
            </a:fld>
            <a:endParaRPr lang="hu-H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40696-0F12-46BB-9517-B5CA8332CAC6}" type="datetimeFigureOut">
              <a:rPr lang="hu-HU" smtClean="0"/>
              <a:t>2015.12.15.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8608B-316D-45BC-B580-409BFF56A2A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40696-0F12-46BB-9517-B5CA8332CAC6}" type="datetimeFigureOut">
              <a:rPr lang="hu-HU" smtClean="0"/>
              <a:t>2015.12.15.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8608B-316D-45BC-B580-409BFF56A2A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40696-0F12-46BB-9517-B5CA8332CAC6}" type="datetimeFigureOut">
              <a:rPr lang="hu-HU" smtClean="0"/>
              <a:t>2015.12.15.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8608B-316D-45BC-B580-409BFF56A2A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E7C40696-0F12-46BB-9517-B5CA8332CAC6}" type="datetimeFigureOut">
              <a:rPr lang="hu-HU" smtClean="0"/>
              <a:t>2015.12.15.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7188608B-316D-45BC-B580-409BFF56A2AA}" type="slidenum">
              <a:rPr lang="hu-HU" smtClean="0"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152572"/>
          </a:xfrm>
        </p:spPr>
        <p:txBody>
          <a:bodyPr>
            <a:normAutofit fontScale="90000"/>
          </a:bodyPr>
          <a:lstStyle/>
          <a:p>
            <a:r>
              <a:rPr lang="hu-HU" b="1" dirty="0" smtClean="0">
                <a:solidFill>
                  <a:schemeClr val="accent1">
                    <a:lumMod val="75000"/>
                  </a:schemeClr>
                </a:solidFill>
              </a:rPr>
              <a:t>Tőzeges tanösvény</a:t>
            </a:r>
            <a:endParaRPr lang="hu-H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4733365" y="3933056"/>
            <a:ext cx="3309803" cy="1944216"/>
          </a:xfrm>
        </p:spPr>
        <p:txBody>
          <a:bodyPr>
            <a:normAutofit fontScale="92500" lnSpcReduction="20000"/>
          </a:bodyPr>
          <a:lstStyle/>
          <a:p>
            <a:endParaRPr lang="hu-HU" dirty="0" smtClean="0"/>
          </a:p>
          <a:p>
            <a:r>
              <a:rPr lang="hu-HU" b="1" dirty="0" smtClean="0"/>
              <a:t>„Otthon az erdőben”</a:t>
            </a:r>
          </a:p>
          <a:p>
            <a:endParaRPr lang="hu-HU" dirty="0" smtClean="0"/>
          </a:p>
          <a:p>
            <a:r>
              <a:rPr lang="hu-HU" dirty="0" smtClean="0"/>
              <a:t>Gyömrői II. Rákóczi Ferenc </a:t>
            </a:r>
          </a:p>
          <a:p>
            <a:r>
              <a:rPr lang="hu-HU" dirty="0" smtClean="0"/>
              <a:t>Általános Iskola </a:t>
            </a:r>
          </a:p>
          <a:p>
            <a:endParaRPr lang="hu-HU" dirty="0"/>
          </a:p>
          <a:p>
            <a:r>
              <a:rPr lang="hu-HU" dirty="0" smtClean="0"/>
              <a:t> 2015. december 15.</a:t>
            </a: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603116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43608" y="1161575"/>
            <a:ext cx="7024744" cy="1331321"/>
          </a:xfrm>
        </p:spPr>
        <p:txBody>
          <a:bodyPr/>
          <a:lstStyle/>
          <a:p>
            <a:r>
              <a:rPr lang="hu-HU" b="1" dirty="0" smtClean="0">
                <a:solidFill>
                  <a:schemeClr val="accent1">
                    <a:lumMod val="75000"/>
                  </a:schemeClr>
                </a:solidFill>
              </a:rPr>
              <a:t>Hitvallásunk</a:t>
            </a:r>
            <a:endParaRPr lang="hu-H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43492" y="3284984"/>
            <a:ext cx="6777317" cy="2547645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hu-HU" i="1" dirty="0"/>
              <a:t>„..az oktatási intézmény képes szervesen illeszkedni a település életébe, részt tud vállalni annak mindennapjaiban. Ez a működésbeli harmónia létfeltétele az iskola fennmaradásának is</a:t>
            </a:r>
            <a:r>
              <a:rPr lang="hu-HU" i="1" dirty="0" smtClean="0"/>
              <a:t>.”</a:t>
            </a:r>
            <a:endParaRPr lang="hu-HU" dirty="0"/>
          </a:p>
        </p:txBody>
      </p:sp>
      <p:pic>
        <p:nvPicPr>
          <p:cNvPr id="2051" name="Picture 3" descr="LOGO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3212" y="1397233"/>
            <a:ext cx="1584176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C:\Users\Tanár\Desktop\HUN_Gyömrő_Címer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941" y="1421647"/>
            <a:ext cx="1079227" cy="1463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950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889168"/>
          </a:xfrm>
        </p:spPr>
        <p:txBody>
          <a:bodyPr>
            <a:normAutofit/>
          </a:bodyPr>
          <a:lstStyle/>
          <a:p>
            <a:r>
              <a:rPr lang="hu-HU" sz="3200" b="1" dirty="0" smtClean="0">
                <a:solidFill>
                  <a:schemeClr val="bg2">
                    <a:lumMod val="50000"/>
                  </a:schemeClr>
                </a:solidFill>
              </a:rPr>
              <a:t>Kulcsszó: csapatmunka</a:t>
            </a:r>
            <a:endParaRPr lang="hu-HU" sz="3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b="1" dirty="0"/>
              <a:t>k</a:t>
            </a:r>
            <a:r>
              <a:rPr lang="hu-HU" b="1" dirty="0" smtClean="0"/>
              <a:t>apcsolattartó</a:t>
            </a:r>
            <a:r>
              <a:rPr lang="hu-HU" dirty="0" smtClean="0"/>
              <a:t> (igazgató, </a:t>
            </a:r>
            <a:r>
              <a:rPr lang="hu-HU" dirty="0" err="1" smtClean="0"/>
              <a:t>mk</a:t>
            </a:r>
            <a:r>
              <a:rPr lang="hu-HU" dirty="0" smtClean="0"/>
              <a:t> csoport vezetője) </a:t>
            </a:r>
          </a:p>
          <a:p>
            <a:r>
              <a:rPr lang="hu-HU" b="1" dirty="0" smtClean="0"/>
              <a:t>Zöld Parlament </a:t>
            </a:r>
            <a:r>
              <a:rPr lang="hu-HU" dirty="0" smtClean="0"/>
              <a:t>ülések</a:t>
            </a:r>
          </a:p>
          <a:p>
            <a:r>
              <a:rPr lang="hu-HU" b="1" dirty="0" err="1" smtClean="0"/>
              <a:t>ökoiskolai</a:t>
            </a:r>
            <a:r>
              <a:rPr lang="hu-HU" b="1" dirty="0" smtClean="0"/>
              <a:t> munkacsoport </a:t>
            </a:r>
            <a:r>
              <a:rPr lang="hu-HU" dirty="0" smtClean="0"/>
              <a:t>(pedagógusok)</a:t>
            </a:r>
          </a:p>
          <a:p>
            <a:r>
              <a:rPr lang="hu-HU" b="1" dirty="0" err="1"/>
              <a:t>ö</a:t>
            </a:r>
            <a:r>
              <a:rPr lang="hu-HU" b="1" dirty="0" err="1" smtClean="0"/>
              <a:t>ko</a:t>
            </a:r>
            <a:r>
              <a:rPr lang="hu-HU" b="1" dirty="0" smtClean="0"/>
              <a:t> klub</a:t>
            </a:r>
            <a:r>
              <a:rPr lang="hu-HU" dirty="0" smtClean="0"/>
              <a:t>osok (tanulóink)</a:t>
            </a:r>
          </a:p>
          <a:p>
            <a:r>
              <a:rPr lang="hu-HU" b="1" dirty="0"/>
              <a:t>v</a:t>
            </a:r>
            <a:r>
              <a:rPr lang="hu-HU" b="1" dirty="0" smtClean="0"/>
              <a:t>olt tanítvány</a:t>
            </a:r>
            <a:r>
              <a:rPr lang="hu-HU" dirty="0" smtClean="0"/>
              <a:t>aink (Kiss Nóra)</a:t>
            </a:r>
          </a:p>
          <a:p>
            <a:r>
              <a:rPr lang="hu-HU" b="1" dirty="0"/>
              <a:t>s</a:t>
            </a:r>
            <a:r>
              <a:rPr lang="hu-HU" b="1" dirty="0" smtClean="0"/>
              <a:t>zakmai támogató</a:t>
            </a:r>
            <a:r>
              <a:rPr lang="hu-HU" dirty="0" smtClean="0"/>
              <a:t>ink (Benei Béla, Duna-Ipoly NP munkatársa)</a:t>
            </a:r>
          </a:p>
          <a:p>
            <a:r>
              <a:rPr lang="hu-HU" b="1" dirty="0"/>
              <a:t>p</a:t>
            </a:r>
            <a:r>
              <a:rPr lang="hu-HU" b="1" dirty="0" smtClean="0"/>
              <a:t>artner</a:t>
            </a:r>
            <a:r>
              <a:rPr lang="hu-HU" dirty="0" smtClean="0"/>
              <a:t>eink (önkormányzat, iskolák, óvodák ?)</a:t>
            </a:r>
          </a:p>
          <a:p>
            <a:endParaRPr lang="hu-HU" dirty="0" smtClean="0"/>
          </a:p>
        </p:txBody>
      </p:sp>
    </p:spTree>
    <p:extLst>
      <p:ext uri="{BB962C8B-B14F-4D97-AF65-F5344CB8AC3E}">
        <p14:creationId xmlns:p14="http://schemas.microsoft.com/office/powerpoint/2010/main" val="2200865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01136"/>
          </a:xfrm>
        </p:spPr>
        <p:txBody>
          <a:bodyPr>
            <a:noAutofit/>
          </a:bodyPr>
          <a:lstStyle/>
          <a:p>
            <a:r>
              <a:rPr lang="hu-HU" sz="3200" b="1" dirty="0" smtClean="0">
                <a:solidFill>
                  <a:schemeClr val="accent1">
                    <a:lumMod val="75000"/>
                  </a:schemeClr>
                </a:solidFill>
              </a:rPr>
              <a:t>Pályázatunk céljai</a:t>
            </a:r>
            <a:endParaRPr lang="hu-HU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43492" y="1916832"/>
            <a:ext cx="6777317" cy="4248472"/>
          </a:xfrm>
        </p:spPr>
        <p:txBody>
          <a:bodyPr>
            <a:normAutofit/>
          </a:bodyPr>
          <a:lstStyle/>
          <a:p>
            <a:pPr lvl="0"/>
            <a:r>
              <a:rPr lang="hu-HU" sz="1800" b="1" dirty="0" smtClean="0"/>
              <a:t>Tőzeges tanösvény </a:t>
            </a:r>
            <a:endParaRPr lang="hu-HU" sz="1800" dirty="0"/>
          </a:p>
          <a:p>
            <a:pPr marL="68580" lvl="0" indent="0">
              <a:buNone/>
            </a:pPr>
            <a:r>
              <a:rPr lang="hu-HU" sz="1800" dirty="0" smtClean="0"/>
              <a:t>    (a város egészét érintő projekt)</a:t>
            </a:r>
          </a:p>
          <a:p>
            <a:pPr lvl="0"/>
            <a:endParaRPr lang="hu-HU" sz="1800" dirty="0"/>
          </a:p>
          <a:p>
            <a:pPr lvl="0"/>
            <a:r>
              <a:rPr lang="hu-HU" sz="1800" b="1" dirty="0" smtClean="0"/>
              <a:t>tevékenység és élményközpontú oktatás</a:t>
            </a:r>
          </a:p>
          <a:p>
            <a:pPr lvl="0"/>
            <a:endParaRPr lang="hu-HU" sz="1800" dirty="0"/>
          </a:p>
          <a:p>
            <a:pPr lvl="0"/>
            <a:r>
              <a:rPr lang="hu-HU" sz="1800" dirty="0"/>
              <a:t>végezzenek megfigyeléseket akár évente többször, ezzel kerüljenek közelebb a természeti környezethez, annak problémáihoz, változásaihoz, ezáltal a </a:t>
            </a:r>
            <a:r>
              <a:rPr lang="hu-HU" sz="1800" b="1" dirty="0"/>
              <a:t>fenntarthatóság</a:t>
            </a:r>
            <a:r>
              <a:rPr lang="hu-HU" sz="1800" dirty="0"/>
              <a:t> </a:t>
            </a:r>
            <a:r>
              <a:rPr lang="hu-HU" sz="1800" dirty="0" smtClean="0"/>
              <a:t>fogalmához</a:t>
            </a:r>
          </a:p>
          <a:p>
            <a:pPr lvl="0"/>
            <a:endParaRPr lang="hu-HU" sz="1800" dirty="0"/>
          </a:p>
          <a:p>
            <a:pPr lvl="0"/>
            <a:r>
              <a:rPr lang="hu-HU" sz="1800" dirty="0"/>
              <a:t>fejlesszék </a:t>
            </a:r>
            <a:r>
              <a:rPr lang="hu-HU" sz="1800" b="1" dirty="0"/>
              <a:t>digitális kompetenciá</a:t>
            </a:r>
            <a:r>
              <a:rPr lang="hu-HU" sz="1800" dirty="0"/>
              <a:t>jukat (</a:t>
            </a:r>
            <a:r>
              <a:rPr lang="hu-HU" sz="1800" dirty="0" err="1"/>
              <a:t>QR-kód</a:t>
            </a:r>
            <a:r>
              <a:rPr lang="hu-HU" sz="1800" dirty="0"/>
              <a:t>), </a:t>
            </a:r>
            <a:r>
              <a:rPr lang="hu-HU" sz="1800" b="1" dirty="0"/>
              <a:t>problémamegoldás</a:t>
            </a:r>
            <a:r>
              <a:rPr lang="hu-HU" sz="1800" dirty="0"/>
              <a:t>ukat, rugalmas gondolkodásukat (játékos feladatok)</a:t>
            </a:r>
          </a:p>
          <a:p>
            <a:endParaRPr lang="hu-HU" sz="1800" dirty="0"/>
          </a:p>
          <a:p>
            <a:endParaRPr lang="hu-HU" dirty="0"/>
          </a:p>
        </p:txBody>
      </p:sp>
      <p:pic>
        <p:nvPicPr>
          <p:cNvPr id="1026" name="Picture 2" descr="422253_334729046617850_215086135_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052736"/>
            <a:ext cx="1717154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2900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889168"/>
          </a:xfrm>
        </p:spPr>
        <p:txBody>
          <a:bodyPr>
            <a:normAutofit/>
          </a:bodyPr>
          <a:lstStyle/>
          <a:p>
            <a:r>
              <a:rPr lang="hu-HU" sz="2800" b="1" dirty="0" smtClean="0">
                <a:solidFill>
                  <a:schemeClr val="accent1">
                    <a:lumMod val="75000"/>
                  </a:schemeClr>
                </a:solidFill>
              </a:rPr>
              <a:t>„</a:t>
            </a:r>
            <a:r>
              <a:rPr lang="hu-HU" sz="2800" b="1" dirty="0" err="1" smtClean="0">
                <a:solidFill>
                  <a:schemeClr val="accent1">
                    <a:lumMod val="75000"/>
                  </a:schemeClr>
                </a:solidFill>
              </a:rPr>
              <a:t>Ökosodj</a:t>
            </a:r>
            <a:r>
              <a:rPr lang="hu-HU" sz="2800" b="1" dirty="0" smtClean="0">
                <a:solidFill>
                  <a:schemeClr val="accent1">
                    <a:lumMod val="75000"/>
                  </a:schemeClr>
                </a:solidFill>
              </a:rPr>
              <a:t>!”  továbbképzés    </a:t>
            </a:r>
            <a:endParaRPr lang="hu-HU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Tartalom helye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420888"/>
            <a:ext cx="2520280" cy="3480122"/>
          </a:xfrm>
        </p:spPr>
      </p:pic>
      <p:pic>
        <p:nvPicPr>
          <p:cNvPr id="6" name="Tartalom helye 5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8341" y="3212976"/>
            <a:ext cx="3119685" cy="2592288"/>
          </a:xfrm>
        </p:spPr>
      </p:pic>
      <p:pic>
        <p:nvPicPr>
          <p:cNvPr id="1026" name="Picture 2" descr="MKNE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248351"/>
            <a:ext cx="1656184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6001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/>
          </a:bodyPr>
          <a:lstStyle/>
          <a:p>
            <a:r>
              <a:rPr lang="hu-HU" sz="3200" b="1" dirty="0" smtClean="0">
                <a:solidFill>
                  <a:schemeClr val="bg2">
                    <a:lumMod val="50000"/>
                  </a:schemeClr>
                </a:solidFill>
              </a:rPr>
              <a:t>Mely fajok lesznek bemutatva?</a:t>
            </a:r>
            <a:endParaRPr lang="hu-HU" sz="3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43492" y="1772816"/>
            <a:ext cx="6777317" cy="4464496"/>
          </a:xfrm>
        </p:spPr>
        <p:txBody>
          <a:bodyPr>
            <a:normAutofit/>
          </a:bodyPr>
          <a:lstStyle/>
          <a:p>
            <a:pPr marL="68580" indent="0">
              <a:buNone/>
            </a:pPr>
            <a:endParaRPr lang="hu-HU" sz="3600" b="1" dirty="0" smtClean="0">
              <a:solidFill>
                <a:srgbClr val="92D050"/>
              </a:solidFill>
            </a:endParaRPr>
          </a:p>
          <a:p>
            <a:pPr marL="68580" indent="0">
              <a:buNone/>
            </a:pPr>
            <a:r>
              <a:rPr lang="hu-HU" sz="3600" b="1" dirty="0" smtClean="0">
                <a:solidFill>
                  <a:schemeClr val="tx1"/>
                </a:solidFill>
              </a:rPr>
              <a:t>Növények</a:t>
            </a:r>
          </a:p>
          <a:p>
            <a:pPr marL="68580" indent="0">
              <a:buNone/>
            </a:pPr>
            <a:endParaRPr lang="hu-HU" sz="2800" b="1" dirty="0">
              <a:solidFill>
                <a:srgbClr val="92D050"/>
              </a:solidFill>
            </a:endParaRPr>
          </a:p>
          <a:p>
            <a:pPr marL="68580" indent="0">
              <a:buNone/>
            </a:pPr>
            <a:r>
              <a:rPr lang="hu-HU" sz="2800" dirty="0" smtClean="0"/>
              <a:t>törékeny </a:t>
            </a:r>
            <a:r>
              <a:rPr lang="hu-HU" sz="2800" dirty="0"/>
              <a:t>fűz, rekettyefűz, fehér fűz, magyar kőris, amerikai kőris, korai juhar, nemes dió, nemes nyár, szürke nyár, kocsányos tölgy, enyves éger, </a:t>
            </a:r>
            <a:r>
              <a:rPr lang="hu-HU" sz="2800" dirty="0" smtClean="0"/>
              <a:t>nád</a:t>
            </a:r>
            <a:endParaRPr lang="hu-HU" sz="2800" dirty="0"/>
          </a:p>
        </p:txBody>
      </p:sp>
    </p:spTree>
    <p:extLst>
      <p:ext uri="{BB962C8B-B14F-4D97-AF65-F5344CB8AC3E}">
        <p14:creationId xmlns:p14="http://schemas.microsoft.com/office/powerpoint/2010/main" val="3137178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71600" y="836712"/>
            <a:ext cx="7024744" cy="1033184"/>
          </a:xfrm>
        </p:spPr>
        <p:txBody>
          <a:bodyPr>
            <a:normAutofit/>
          </a:bodyPr>
          <a:lstStyle/>
          <a:p>
            <a:r>
              <a:rPr lang="hu-HU" sz="3600" b="1" dirty="0" smtClean="0">
                <a:solidFill>
                  <a:schemeClr val="tx1"/>
                </a:solidFill>
              </a:rPr>
              <a:t> </a:t>
            </a:r>
            <a:r>
              <a:rPr lang="hu-HU" sz="3600" b="1" dirty="0" smtClean="0">
                <a:solidFill>
                  <a:schemeClr val="accent1">
                    <a:lumMod val="75000"/>
                  </a:schemeClr>
                </a:solidFill>
              </a:rPr>
              <a:t>Madarak</a:t>
            </a:r>
            <a:endParaRPr lang="hu-H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43492" y="2276872"/>
            <a:ext cx="6777317" cy="3888432"/>
          </a:xfrm>
        </p:spPr>
        <p:txBody>
          <a:bodyPr/>
          <a:lstStyle/>
          <a:p>
            <a:pPr marL="68580" indent="0">
              <a:buNone/>
            </a:pPr>
            <a:r>
              <a:rPr lang="hu-HU" sz="2800" dirty="0" smtClean="0"/>
              <a:t>füsti </a:t>
            </a:r>
            <a:r>
              <a:rPr lang="hu-HU" sz="2800" dirty="0"/>
              <a:t>fecske, molnárfecske, nádirigó, cserregő </a:t>
            </a:r>
            <a:r>
              <a:rPr lang="hu-HU" sz="2800" dirty="0" err="1"/>
              <a:t>nádiposzáta</a:t>
            </a:r>
            <a:r>
              <a:rPr lang="hu-HU" sz="2800" dirty="0"/>
              <a:t>, ökörszem, vízityúk, szárcsa, fakopáncs fajok, örvös galamb, meggyvágó, feketerigó, széncinege, kékcinege, balkáni gerle, </a:t>
            </a:r>
            <a:r>
              <a:rPr lang="hu-HU" sz="2800" dirty="0" err="1"/>
              <a:t>csilcsalpfüzike</a:t>
            </a:r>
            <a:r>
              <a:rPr lang="hu-HU" sz="2800" dirty="0"/>
              <a:t>, bölömbika, kakukk, szajkó, macskabagoly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919407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537240"/>
          </a:xfrm>
        </p:spPr>
        <p:txBody>
          <a:bodyPr>
            <a:normAutofit/>
          </a:bodyPr>
          <a:lstStyle/>
          <a:p>
            <a:r>
              <a:rPr lang="hu-HU" sz="3600" b="1" dirty="0" smtClean="0">
                <a:solidFill>
                  <a:schemeClr val="accent1">
                    <a:lumMod val="75000"/>
                  </a:schemeClr>
                </a:solidFill>
              </a:rPr>
              <a:t>Halak</a:t>
            </a:r>
            <a:endParaRPr lang="hu-H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43492" y="2924944"/>
            <a:ext cx="6777317" cy="2907685"/>
          </a:xfrm>
        </p:spPr>
        <p:txBody>
          <a:bodyPr/>
          <a:lstStyle/>
          <a:p>
            <a:pPr marL="68580" indent="0">
              <a:buNone/>
            </a:pPr>
            <a:r>
              <a:rPr lang="hu-HU" sz="3600" dirty="0" smtClean="0"/>
              <a:t>ponty</a:t>
            </a:r>
            <a:r>
              <a:rPr lang="hu-HU" sz="3600" dirty="0"/>
              <a:t>, keszeg, kárász, süllő, csuka, harcsa, sügér, balin, compó</a:t>
            </a:r>
          </a:p>
          <a:p>
            <a:endParaRPr lang="hu-HU" sz="3600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732654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745152"/>
          </a:xfrm>
        </p:spPr>
        <p:txBody>
          <a:bodyPr>
            <a:normAutofit/>
          </a:bodyPr>
          <a:lstStyle/>
          <a:p>
            <a:r>
              <a:rPr lang="hu-HU" sz="3600" b="1" dirty="0" smtClean="0">
                <a:solidFill>
                  <a:schemeClr val="accent1">
                    <a:lumMod val="75000"/>
                  </a:schemeClr>
                </a:solidFill>
              </a:rPr>
              <a:t>Tervező munka</a:t>
            </a:r>
            <a:endParaRPr lang="hu-H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43492" y="1988840"/>
            <a:ext cx="6777317" cy="3843789"/>
          </a:xfrm>
        </p:spPr>
        <p:txBody>
          <a:bodyPr>
            <a:normAutofit lnSpcReduction="10000"/>
          </a:bodyPr>
          <a:lstStyle/>
          <a:p>
            <a:pPr marL="68580" indent="0">
              <a:buNone/>
            </a:pPr>
            <a:r>
              <a:rPr lang="hu-HU" b="1" dirty="0"/>
              <a:t>t</a:t>
            </a:r>
            <a:r>
              <a:rPr lang="hu-HU" b="1" dirty="0" smtClean="0"/>
              <a:t>erepfelderítés </a:t>
            </a:r>
          </a:p>
          <a:p>
            <a:pPr marL="68580" indent="0">
              <a:buNone/>
            </a:pPr>
            <a:r>
              <a:rPr lang="hu-HU" dirty="0"/>
              <a:t>-</a:t>
            </a:r>
            <a:r>
              <a:rPr lang="hu-HU" dirty="0" smtClean="0"/>
              <a:t> természetesség-mérés az </a:t>
            </a:r>
            <a:r>
              <a:rPr lang="hu-HU" dirty="0" err="1" smtClean="0"/>
              <a:t>ökosokkal</a:t>
            </a:r>
            <a:endParaRPr lang="hu-HU" dirty="0" smtClean="0"/>
          </a:p>
          <a:p>
            <a:pPr marL="68580" indent="0">
              <a:buNone/>
            </a:pPr>
            <a:r>
              <a:rPr lang="hu-HU" dirty="0" smtClean="0"/>
              <a:t>- A 4. osztály öröm-bánat térképe</a:t>
            </a:r>
          </a:p>
          <a:p>
            <a:endParaRPr lang="hu-HU" dirty="0" smtClean="0"/>
          </a:p>
          <a:p>
            <a:endParaRPr lang="hu-HU" dirty="0"/>
          </a:p>
          <a:p>
            <a:endParaRPr lang="hu-HU" dirty="0" smtClean="0"/>
          </a:p>
          <a:p>
            <a:endParaRPr lang="hu-HU" dirty="0"/>
          </a:p>
          <a:p>
            <a:endParaRPr lang="hu-HU" dirty="0" smtClean="0"/>
          </a:p>
          <a:p>
            <a:pPr marL="68580" indent="0">
              <a:buNone/>
            </a:pPr>
            <a:r>
              <a:rPr lang="hu-HU" dirty="0" smtClean="0"/>
              <a:t>- szakmai segítség a nemzet parktól</a:t>
            </a:r>
            <a:endParaRPr lang="hu-HU" dirty="0"/>
          </a:p>
        </p:txBody>
      </p:sp>
      <p:pic>
        <p:nvPicPr>
          <p:cNvPr id="1026" name="Picture 2" descr="C:\Users\Tanár\Desktop\12227052_903792819701738_3143168555155880901_n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284984"/>
            <a:ext cx="3195177" cy="1858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515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817160"/>
          </a:xfrm>
        </p:spPr>
        <p:txBody>
          <a:bodyPr>
            <a:normAutofit/>
          </a:bodyPr>
          <a:lstStyle/>
          <a:p>
            <a:r>
              <a:rPr lang="hu-HU" sz="3600" b="1" dirty="0" smtClean="0">
                <a:solidFill>
                  <a:schemeClr val="accent1">
                    <a:lumMod val="75000"/>
                  </a:schemeClr>
                </a:solidFill>
              </a:rPr>
              <a:t>Városi rajzpályázat</a:t>
            </a:r>
            <a:endParaRPr lang="hu-H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 smtClean="0"/>
          </a:p>
          <a:p>
            <a:r>
              <a:rPr lang="hu-HU" dirty="0" smtClean="0"/>
              <a:t>Gyömrői Horgász Egyesület </a:t>
            </a:r>
          </a:p>
          <a:p>
            <a:endParaRPr lang="hu-HU" dirty="0" smtClean="0"/>
          </a:p>
          <a:p>
            <a:endParaRPr lang="hu-HU" dirty="0" smtClean="0"/>
          </a:p>
          <a:p>
            <a:endParaRPr lang="hu-HU" dirty="0"/>
          </a:p>
          <a:p>
            <a:r>
              <a:rPr lang="hu-HU" dirty="0" smtClean="0"/>
              <a:t>Fekete István Általános Iskola</a:t>
            </a:r>
          </a:p>
          <a:p>
            <a:endParaRPr lang="hu-HU" dirty="0" smtClean="0"/>
          </a:p>
          <a:p>
            <a:endParaRPr lang="hu-HU" dirty="0"/>
          </a:p>
          <a:p>
            <a:pPr marL="68580" indent="0">
              <a:buNone/>
            </a:pPr>
            <a:endParaRPr lang="hu-HU" dirty="0" smtClean="0"/>
          </a:p>
          <a:p>
            <a:pPr marL="68580" indent="0">
              <a:buNone/>
            </a:pPr>
            <a:endParaRPr lang="hu-HU" dirty="0"/>
          </a:p>
          <a:p>
            <a:pPr marL="68580" indent="0">
              <a:buNone/>
            </a:pPr>
            <a:endParaRPr lang="hu-HU" dirty="0" smtClean="0"/>
          </a:p>
          <a:p>
            <a:pPr marL="68580" indent="0">
              <a:buNone/>
            </a:pPr>
            <a:endParaRPr lang="hu-HU" dirty="0" smtClean="0"/>
          </a:p>
        </p:txBody>
      </p:sp>
      <p:pic>
        <p:nvPicPr>
          <p:cNvPr id="3074" name="Picture 2" descr="C:\Users\Tanár\Desktop\578945_520826797956690_1559096417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132854"/>
            <a:ext cx="1235968" cy="1392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Tanár\Desktop\10397823_1466810856891840_6747510024200090150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5894" y="4077072"/>
            <a:ext cx="1192274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785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43608" y="980728"/>
            <a:ext cx="7024744" cy="1440160"/>
          </a:xfrm>
        </p:spPr>
        <p:txBody>
          <a:bodyPr>
            <a:normAutofit/>
          </a:bodyPr>
          <a:lstStyle/>
          <a:p>
            <a:pPr>
              <a:tabLst>
                <a:tab pos="88900" algn="l"/>
              </a:tabLst>
            </a:pPr>
            <a:r>
              <a:rPr lang="hu-HU" sz="3600" b="1" dirty="0" smtClean="0">
                <a:solidFill>
                  <a:schemeClr val="accent1">
                    <a:lumMod val="75000"/>
                  </a:schemeClr>
                </a:solidFill>
              </a:rPr>
              <a:t>Oktatási-nevelési intézmények bevonása</a:t>
            </a:r>
            <a:endParaRPr lang="hu-H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71600" y="2317497"/>
            <a:ext cx="6777317" cy="3508977"/>
          </a:xfrm>
        </p:spPr>
        <p:txBody>
          <a:bodyPr>
            <a:normAutofit/>
          </a:bodyPr>
          <a:lstStyle/>
          <a:p>
            <a:pPr marL="68580" indent="0">
              <a:buNone/>
            </a:pPr>
            <a:endParaRPr lang="hu-HU" sz="2800" dirty="0" smtClean="0"/>
          </a:p>
          <a:p>
            <a:pPr marL="68580" indent="0">
              <a:buNone/>
            </a:pPr>
            <a:r>
              <a:rPr lang="hu-HU" sz="2800" dirty="0" smtClean="0"/>
              <a:t>    </a:t>
            </a:r>
            <a:r>
              <a:rPr lang="hu-HU" sz="2800" dirty="0" err="1" smtClean="0"/>
              <a:t>Ökoiskola</a:t>
            </a:r>
            <a:r>
              <a:rPr lang="hu-HU" sz="2800" dirty="0" smtClean="0"/>
              <a:t> és Zöld óvoda program</a:t>
            </a:r>
          </a:p>
          <a:p>
            <a:endParaRPr lang="hu-HU" sz="2800" dirty="0" smtClean="0"/>
          </a:p>
          <a:p>
            <a:endParaRPr lang="hu-HU" sz="2800" dirty="0" smtClean="0"/>
          </a:p>
        </p:txBody>
      </p:sp>
      <p:pic>
        <p:nvPicPr>
          <p:cNvPr id="1026" name="Picture 2" descr="C:\Users\Tanár\Desktop\okoisk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005064"/>
            <a:ext cx="2952328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Tanár\Desktop\index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005064"/>
            <a:ext cx="2448272" cy="1517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59878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889168"/>
          </a:xfrm>
        </p:spPr>
        <p:txBody>
          <a:bodyPr>
            <a:normAutofit/>
          </a:bodyPr>
          <a:lstStyle/>
          <a:p>
            <a:r>
              <a:rPr lang="hu-HU" sz="3600" b="1" dirty="0" smtClean="0">
                <a:solidFill>
                  <a:schemeClr val="accent1">
                    <a:lumMod val="75000"/>
                  </a:schemeClr>
                </a:solidFill>
              </a:rPr>
              <a:t>Közös program</a:t>
            </a:r>
            <a:endParaRPr lang="hu-H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43492" y="2132856"/>
            <a:ext cx="6777317" cy="3699773"/>
          </a:xfrm>
        </p:spPr>
        <p:txBody>
          <a:bodyPr/>
          <a:lstStyle/>
          <a:p>
            <a:pPr marL="68580" indent="0">
              <a:buNone/>
            </a:pPr>
            <a:r>
              <a:rPr lang="hu-HU" dirty="0" smtClean="0"/>
              <a:t>                       </a:t>
            </a:r>
            <a:r>
              <a:rPr lang="hu-HU" dirty="0" err="1" smtClean="0"/>
              <a:t>Enhome</a:t>
            </a:r>
            <a:r>
              <a:rPr lang="hu-HU" dirty="0" smtClean="0"/>
              <a:t> </a:t>
            </a:r>
            <a:r>
              <a:rPr lang="hu-HU" dirty="0"/>
              <a:t>zöldjárat</a:t>
            </a:r>
          </a:p>
          <a:p>
            <a:endParaRPr lang="hu-HU" dirty="0"/>
          </a:p>
        </p:txBody>
      </p:sp>
      <p:pic>
        <p:nvPicPr>
          <p:cNvPr id="4" name="Picture 5" descr="C:\Users\Tanár\Desktop\12112176_1042734469110911_5881456854610028301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780928"/>
            <a:ext cx="4248472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65647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817160"/>
          </a:xfrm>
        </p:spPr>
        <p:txBody>
          <a:bodyPr>
            <a:normAutofit/>
          </a:bodyPr>
          <a:lstStyle/>
          <a:p>
            <a:r>
              <a:rPr lang="hu-HU" sz="3600" b="1" dirty="0" smtClean="0">
                <a:solidFill>
                  <a:schemeClr val="accent1">
                    <a:lumMod val="75000"/>
                  </a:schemeClr>
                </a:solidFill>
              </a:rPr>
              <a:t>Kivitelezéshez szükséges</a:t>
            </a:r>
            <a:endParaRPr lang="hu-H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43492" y="2204864"/>
            <a:ext cx="6777317" cy="3627765"/>
          </a:xfrm>
        </p:spPr>
        <p:txBody>
          <a:bodyPr>
            <a:normAutofit fontScale="92500" lnSpcReduction="10000"/>
          </a:bodyPr>
          <a:lstStyle/>
          <a:p>
            <a:r>
              <a:rPr lang="hu-HU" dirty="0" smtClean="0"/>
              <a:t>engedélyek</a:t>
            </a:r>
          </a:p>
          <a:p>
            <a:endParaRPr lang="hu-HU" dirty="0"/>
          </a:p>
          <a:p>
            <a:r>
              <a:rPr lang="hu-HU" dirty="0" err="1" smtClean="0"/>
              <a:t>logotervezés</a:t>
            </a:r>
            <a:endParaRPr lang="hu-HU" dirty="0" smtClean="0"/>
          </a:p>
          <a:p>
            <a:endParaRPr lang="hu-HU" dirty="0" smtClean="0"/>
          </a:p>
          <a:p>
            <a:r>
              <a:rPr lang="hu-HU" dirty="0"/>
              <a:t>k</a:t>
            </a:r>
            <a:r>
              <a:rPr lang="hu-HU" dirty="0" smtClean="0"/>
              <a:t>öltségvetési terv</a:t>
            </a:r>
          </a:p>
          <a:p>
            <a:endParaRPr lang="hu-HU" dirty="0" smtClean="0"/>
          </a:p>
          <a:p>
            <a:r>
              <a:rPr lang="hu-HU" dirty="0" smtClean="0"/>
              <a:t>támogatók, partnerek</a:t>
            </a:r>
          </a:p>
          <a:p>
            <a:endParaRPr lang="hu-HU" dirty="0" smtClean="0"/>
          </a:p>
          <a:p>
            <a:r>
              <a:rPr lang="hu-HU" dirty="0"/>
              <a:t>j</a:t>
            </a:r>
            <a:r>
              <a:rPr lang="hu-HU" dirty="0" smtClean="0"/>
              <a:t>ótékonysági bál (2016. február 13.)</a:t>
            </a:r>
          </a:p>
          <a:p>
            <a:endParaRPr lang="hu-HU" dirty="0" smtClean="0"/>
          </a:p>
          <a:p>
            <a:endParaRPr lang="hu-HU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55539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745152"/>
          </a:xfrm>
        </p:spPr>
        <p:txBody>
          <a:bodyPr>
            <a:normAutofit/>
          </a:bodyPr>
          <a:lstStyle/>
          <a:p>
            <a:r>
              <a:rPr lang="hu-HU" sz="3600" b="1" dirty="0" smtClean="0">
                <a:solidFill>
                  <a:schemeClr val="accent1">
                    <a:lumMod val="75000"/>
                  </a:schemeClr>
                </a:solidFill>
              </a:rPr>
              <a:t>Átadó a Föld napján</a:t>
            </a:r>
            <a:endParaRPr lang="hu-H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43492" y="1988840"/>
            <a:ext cx="6777317" cy="3843789"/>
          </a:xfrm>
        </p:spPr>
        <p:txBody>
          <a:bodyPr/>
          <a:lstStyle/>
          <a:p>
            <a:pPr marL="68580" indent="0">
              <a:buNone/>
            </a:pPr>
            <a:r>
              <a:rPr lang="hu-HU" dirty="0" smtClean="0"/>
              <a:t>7 állomáson 7 tanösvény tábla </a:t>
            </a:r>
            <a:r>
              <a:rPr lang="hu-HU" dirty="0" err="1" smtClean="0"/>
              <a:t>QR-kóddal</a:t>
            </a:r>
            <a:endParaRPr lang="hu-HU" dirty="0" smtClean="0"/>
          </a:p>
          <a:p>
            <a:pPr marL="68580" indent="0">
              <a:buNone/>
            </a:pPr>
            <a:r>
              <a:rPr lang="hu-HU" dirty="0"/>
              <a:t>(</a:t>
            </a:r>
            <a:r>
              <a:rPr lang="hu-HU" dirty="0" smtClean="0"/>
              <a:t>több nyelvű információ ,</a:t>
            </a:r>
            <a:endParaRPr lang="hu-HU" dirty="0"/>
          </a:p>
          <a:p>
            <a:pPr marL="68580" indent="0">
              <a:buNone/>
            </a:pPr>
            <a:r>
              <a:rPr lang="hu-HU" dirty="0"/>
              <a:t>h</a:t>
            </a:r>
            <a:r>
              <a:rPr lang="hu-HU" dirty="0" smtClean="0"/>
              <a:t>ullámpad,</a:t>
            </a:r>
          </a:p>
          <a:p>
            <a:pPr marL="68580" indent="0">
              <a:buNone/>
            </a:pPr>
            <a:r>
              <a:rPr lang="hu-HU" dirty="0"/>
              <a:t>i</a:t>
            </a:r>
            <a:r>
              <a:rPr lang="hu-HU" dirty="0" smtClean="0"/>
              <a:t>nteraktív fajátékok az óvodásoknak)</a:t>
            </a:r>
          </a:p>
          <a:p>
            <a:pPr marL="68580" indent="0">
              <a:buNone/>
            </a:pPr>
            <a:endParaRPr lang="hu-HU" dirty="0"/>
          </a:p>
          <a:p>
            <a:pPr marL="68580" indent="0">
              <a:buNone/>
            </a:pPr>
            <a:r>
              <a:rPr lang="hu-HU" dirty="0"/>
              <a:t>v</a:t>
            </a:r>
            <a:r>
              <a:rPr lang="hu-HU" dirty="0" smtClean="0"/>
              <a:t>árosi rendezvény </a:t>
            </a:r>
          </a:p>
          <a:p>
            <a:pPr marL="68580" indent="0">
              <a:buNone/>
            </a:pPr>
            <a:r>
              <a:rPr lang="hu-HU" dirty="0" smtClean="0"/>
              <a:t>(területi?)</a:t>
            </a:r>
          </a:p>
          <a:p>
            <a:pPr marL="68580" indent="0">
              <a:buNone/>
            </a:pPr>
            <a:r>
              <a:rPr lang="hu-HU" dirty="0" smtClean="0"/>
              <a:t>Duna-Ipoly NP, MKNE, IKEA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31192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817160"/>
          </a:xfrm>
        </p:spPr>
        <p:txBody>
          <a:bodyPr>
            <a:normAutofit/>
          </a:bodyPr>
          <a:lstStyle/>
          <a:p>
            <a:r>
              <a:rPr lang="hu-HU" sz="3600" b="1" dirty="0" smtClean="0">
                <a:solidFill>
                  <a:schemeClr val="accent1">
                    <a:lumMod val="75000"/>
                  </a:schemeClr>
                </a:solidFill>
              </a:rPr>
              <a:t>Záró gondolatok</a:t>
            </a:r>
            <a:endParaRPr lang="hu-H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43492" y="1844824"/>
            <a:ext cx="6777317" cy="4392488"/>
          </a:xfrm>
        </p:spPr>
        <p:txBody>
          <a:bodyPr>
            <a:normAutofit fontScale="47500" lnSpcReduction="20000"/>
          </a:bodyPr>
          <a:lstStyle/>
          <a:p>
            <a:pPr marL="68580" indent="0">
              <a:buNone/>
            </a:pPr>
            <a:endParaRPr lang="hu-HU" sz="2800" dirty="0"/>
          </a:p>
          <a:p>
            <a:endParaRPr lang="hu-HU" sz="2800" dirty="0"/>
          </a:p>
          <a:p>
            <a:pPr marL="68580" indent="0">
              <a:lnSpc>
                <a:spcPct val="170000"/>
              </a:lnSpc>
              <a:buNone/>
            </a:pPr>
            <a:r>
              <a:rPr lang="hu-HU" sz="4200" i="1" dirty="0"/>
              <a:t>„a látogatók többségének véleménye szerint egy jó tanösvény érdekes, könnyen járható, tiszta, emellett informatív, érthető, látványos, </a:t>
            </a:r>
            <a:r>
              <a:rPr lang="hu-HU" sz="4200" i="1" dirty="0" smtClean="0"/>
              <a:t>természet közeli</a:t>
            </a:r>
            <a:r>
              <a:rPr lang="hu-HU" sz="4200" i="1" dirty="0"/>
              <a:t>, karbantartott, átlátható, figyelemfelkeltő és nem túl hosszú. A tanösvények legfőbb funkciója a látogatók szerint elsősorban a természet megismerése és megszerettetése.” </a:t>
            </a:r>
            <a:endParaRPr lang="hu-HU" sz="4200" dirty="0"/>
          </a:p>
          <a:p>
            <a:pPr marL="68580" indent="0">
              <a:lnSpc>
                <a:spcPct val="170000"/>
              </a:lnSpc>
              <a:buNone/>
            </a:pPr>
            <a:endParaRPr lang="hu-HU" sz="4200" dirty="0" smtClean="0"/>
          </a:p>
          <a:p>
            <a:pPr marL="68580" indent="0">
              <a:lnSpc>
                <a:spcPct val="170000"/>
              </a:lnSpc>
              <a:buNone/>
            </a:pPr>
            <a:endParaRPr lang="hu-HU" sz="4200" dirty="0"/>
          </a:p>
          <a:p>
            <a:endParaRPr lang="hu-HU" sz="3600" dirty="0"/>
          </a:p>
        </p:txBody>
      </p:sp>
    </p:spTree>
    <p:extLst>
      <p:ext uri="{BB962C8B-B14F-4D97-AF65-F5344CB8AC3E}">
        <p14:creationId xmlns:p14="http://schemas.microsoft.com/office/powerpoint/2010/main" val="14055640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817160"/>
          </a:xfrm>
        </p:spPr>
        <p:txBody>
          <a:bodyPr>
            <a:normAutofit/>
          </a:bodyPr>
          <a:lstStyle/>
          <a:p>
            <a:r>
              <a:rPr lang="hu-HU" sz="3600" b="1" dirty="0" smtClean="0">
                <a:solidFill>
                  <a:schemeClr val="accent1">
                    <a:lumMod val="75000"/>
                  </a:schemeClr>
                </a:solidFill>
              </a:rPr>
              <a:t>Forrásanyag</a:t>
            </a:r>
            <a:endParaRPr lang="hu-H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43492" y="1988840"/>
            <a:ext cx="6777317" cy="4104456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hu-HU" sz="1800" b="1" dirty="0" smtClean="0"/>
              <a:t>-</a:t>
            </a:r>
            <a:r>
              <a:rPr lang="hu-HU" sz="1800" dirty="0" smtClean="0"/>
              <a:t> </a:t>
            </a:r>
            <a:r>
              <a:rPr lang="hu-HU" sz="1800" dirty="0" err="1" smtClean="0"/>
              <a:t>Dédesi-Tózsáné</a:t>
            </a:r>
            <a:r>
              <a:rPr lang="hu-HU" sz="1800" dirty="0" smtClean="0"/>
              <a:t> Pamlényi Csilla: A Tőzeges tanösvény     kialakítása Gyömrő város környezeti nevelésének segítése céljából 2015</a:t>
            </a:r>
          </a:p>
          <a:p>
            <a:pPr marL="68580" indent="0">
              <a:buNone/>
            </a:pPr>
            <a:endParaRPr lang="hu-HU" sz="1800" dirty="0" smtClean="0"/>
          </a:p>
          <a:p>
            <a:pPr marL="68580" indent="0">
              <a:buNone/>
            </a:pPr>
            <a:r>
              <a:rPr lang="hu-HU" sz="1800" b="1" dirty="0" smtClean="0"/>
              <a:t>-</a:t>
            </a:r>
            <a:r>
              <a:rPr lang="hu-HU" sz="1800" dirty="0" smtClean="0"/>
              <a:t> </a:t>
            </a:r>
            <a:r>
              <a:rPr lang="hu-HU" sz="1800" dirty="0" err="1" smtClean="0"/>
              <a:t>Kollarics</a:t>
            </a:r>
            <a:r>
              <a:rPr lang="hu-HU" sz="1800" dirty="0" smtClean="0"/>
              <a:t> Tímea: A tanösvények szerepe a fenntarthatóságra nevelésben, Gyermeknevelés, 2. évf. 1. szám, 16-23. old. 2014</a:t>
            </a:r>
          </a:p>
          <a:p>
            <a:pPr marL="68580" indent="0">
              <a:buNone/>
            </a:pPr>
            <a:endParaRPr lang="hu-HU" sz="1800" b="1" dirty="0" smtClean="0"/>
          </a:p>
          <a:p>
            <a:pPr marL="68580" indent="0">
              <a:buNone/>
            </a:pPr>
            <a:r>
              <a:rPr lang="hu-HU" sz="1800" b="1" dirty="0" smtClean="0"/>
              <a:t>-</a:t>
            </a:r>
            <a:r>
              <a:rPr lang="hu-HU" sz="1800" dirty="0" smtClean="0"/>
              <a:t> </a:t>
            </a:r>
            <a:r>
              <a:rPr lang="hu-HU" sz="1800" dirty="0" err="1" smtClean="0"/>
              <a:t>Stöckert</a:t>
            </a:r>
            <a:r>
              <a:rPr lang="hu-HU" sz="1800" dirty="0" smtClean="0"/>
              <a:t> Kozák Mária: </a:t>
            </a:r>
            <a:r>
              <a:rPr lang="hu-HU" sz="1800" dirty="0" err="1" smtClean="0"/>
              <a:t>Ökoiskolák</a:t>
            </a:r>
            <a:r>
              <a:rPr lang="hu-HU" sz="1800" dirty="0" smtClean="0"/>
              <a:t> a környezettudatosságért, Új Köznevelés, 2014/10. szám</a:t>
            </a:r>
          </a:p>
          <a:p>
            <a:pPr marL="68580" indent="0">
              <a:buNone/>
            </a:pPr>
            <a:endParaRPr lang="hu-HU" sz="1800" b="1" dirty="0" smtClean="0"/>
          </a:p>
          <a:p>
            <a:pPr marL="68580" indent="0">
              <a:buNone/>
            </a:pPr>
            <a:r>
              <a:rPr lang="hu-HU" sz="1800" b="1" dirty="0" smtClean="0"/>
              <a:t>- </a:t>
            </a:r>
            <a:r>
              <a:rPr lang="hu-HU" sz="1800" dirty="0" smtClean="0"/>
              <a:t>Vásárhelyi Judit (szerk.): Nemzeti Környezeti Nevelési Stratégia MKNE, 2010</a:t>
            </a:r>
            <a:endParaRPr lang="hu-HU" sz="1800" dirty="0"/>
          </a:p>
        </p:txBody>
      </p:sp>
    </p:spTree>
    <p:extLst>
      <p:ext uri="{BB962C8B-B14F-4D97-AF65-F5344CB8AC3E}">
        <p14:creationId xmlns:p14="http://schemas.microsoft.com/office/powerpoint/2010/main" val="4376744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3600" b="1" dirty="0" smtClean="0"/>
              <a:t>Köszönöm a figyelmet!</a:t>
            </a:r>
            <a:endParaRPr lang="hu-HU" sz="3600" b="1" dirty="0"/>
          </a:p>
        </p:txBody>
      </p:sp>
      <p:pic>
        <p:nvPicPr>
          <p:cNvPr id="3074" name="Picture 2" descr="C:\Users\Tanár\Desktop\index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944" y="3006725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41997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598</TotalTime>
  <Words>474</Words>
  <Application>Microsoft Office PowerPoint</Application>
  <PresentationFormat>Diavetítés a képernyőre (4:3 oldalarány)</PresentationFormat>
  <Paragraphs>98</Paragraphs>
  <Slides>17</Slides>
  <Notes>1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17</vt:i4>
      </vt:variant>
    </vt:vector>
  </HeadingPairs>
  <TitlesOfParts>
    <vt:vector size="18" baseType="lpstr">
      <vt:lpstr>Austin</vt:lpstr>
      <vt:lpstr>Tőzeges tanösvény</vt:lpstr>
      <vt:lpstr>Hitvallásunk</vt:lpstr>
      <vt:lpstr>Kulcsszó: csapatmunka</vt:lpstr>
      <vt:lpstr>Pályázatunk céljai</vt:lpstr>
      <vt:lpstr>„Ökosodj!”  továbbképzés    </vt:lpstr>
      <vt:lpstr>Mely fajok lesznek bemutatva?</vt:lpstr>
      <vt:lpstr> Madarak</vt:lpstr>
      <vt:lpstr>Halak</vt:lpstr>
      <vt:lpstr>Tervező munka</vt:lpstr>
      <vt:lpstr>Városi rajzpályázat</vt:lpstr>
      <vt:lpstr>Oktatási-nevelési intézmények bevonása</vt:lpstr>
      <vt:lpstr>Közös program</vt:lpstr>
      <vt:lpstr>Kivitelezéshez szükséges</vt:lpstr>
      <vt:lpstr>Átadó a Föld napján</vt:lpstr>
      <vt:lpstr>Záró gondolatok</vt:lpstr>
      <vt:lpstr>Forrásanyag</vt:lpstr>
      <vt:lpstr>Köszönöm a figyelmet!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Tanar</dc:creator>
  <cp:lastModifiedBy>Tanár</cp:lastModifiedBy>
  <cp:revision>33</cp:revision>
  <dcterms:created xsi:type="dcterms:W3CDTF">2015-06-18T08:19:47Z</dcterms:created>
  <dcterms:modified xsi:type="dcterms:W3CDTF">2015-12-15T12:50:55Z</dcterms:modified>
</cp:coreProperties>
</file>