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Default Extension="tiff" ContentType="image/tiff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53"/>
  </p:notesMasterIdLst>
  <p:sldIdLst>
    <p:sldId id="257" r:id="rId5"/>
    <p:sldId id="259" r:id="rId6"/>
    <p:sldId id="260" r:id="rId7"/>
    <p:sldId id="272" r:id="rId8"/>
    <p:sldId id="261" r:id="rId9"/>
    <p:sldId id="278" r:id="rId10"/>
    <p:sldId id="268" r:id="rId11"/>
    <p:sldId id="263" r:id="rId12"/>
    <p:sldId id="273" r:id="rId13"/>
    <p:sldId id="274" r:id="rId14"/>
    <p:sldId id="277" r:id="rId15"/>
    <p:sldId id="275" r:id="rId16"/>
    <p:sldId id="308" r:id="rId17"/>
    <p:sldId id="279" r:id="rId18"/>
    <p:sldId id="309" r:id="rId19"/>
    <p:sldId id="282" r:id="rId20"/>
    <p:sldId id="283" r:id="rId21"/>
    <p:sldId id="284" r:id="rId22"/>
    <p:sldId id="285" r:id="rId23"/>
    <p:sldId id="287" r:id="rId24"/>
    <p:sldId id="288" r:id="rId25"/>
    <p:sldId id="289" r:id="rId26"/>
    <p:sldId id="286" r:id="rId27"/>
    <p:sldId id="290" r:id="rId28"/>
    <p:sldId id="292" r:id="rId29"/>
    <p:sldId id="293" r:id="rId30"/>
    <p:sldId id="294" r:id="rId31"/>
    <p:sldId id="297" r:id="rId32"/>
    <p:sldId id="295" r:id="rId33"/>
    <p:sldId id="296" r:id="rId34"/>
    <p:sldId id="298" r:id="rId35"/>
    <p:sldId id="299" r:id="rId36"/>
    <p:sldId id="300" r:id="rId37"/>
    <p:sldId id="312" r:id="rId38"/>
    <p:sldId id="314" r:id="rId39"/>
    <p:sldId id="317" r:id="rId40"/>
    <p:sldId id="316" r:id="rId41"/>
    <p:sldId id="318" r:id="rId42"/>
    <p:sldId id="303" r:id="rId43"/>
    <p:sldId id="301" r:id="rId44"/>
    <p:sldId id="302" r:id="rId45"/>
    <p:sldId id="304" r:id="rId46"/>
    <p:sldId id="306" r:id="rId47"/>
    <p:sldId id="305" r:id="rId48"/>
    <p:sldId id="307" r:id="rId49"/>
    <p:sldId id="311" r:id="rId50"/>
    <p:sldId id="310" r:id="rId51"/>
    <p:sldId id="270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BDE3"/>
    <a:srgbClr val="FFCC66"/>
    <a:srgbClr val="FF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\Documents\p2I%20k&#233;rd&#337;&#237;v%20feldolgoz&#225;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autoTitleDeleted val="1"/>
    <c:plotArea>
      <c:layout>
        <c:manualLayout>
          <c:layoutTarget val="inner"/>
          <c:xMode val="edge"/>
          <c:yMode val="edge"/>
          <c:x val="7.3984425574723414E-2"/>
          <c:y val="0.18718253906771221"/>
          <c:w val="0.51673481126081611"/>
          <c:h val="0.63738211814905854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400" b="1"/>
                </a:pPr>
                <a:endParaRPr lang="hu-HU"/>
              </a:p>
            </c:txPr>
            <c:showVal val="1"/>
            <c:showLeaderLines val="1"/>
          </c:dLbls>
          <c:cat>
            <c:strRef>
              <c:f>'válaszadó intézmények'!$A$5:$A$14</c:f>
              <c:strCache>
                <c:ptCount val="10"/>
                <c:pt idx="0">
                  <c:v>Óvoda</c:v>
                </c:pt>
                <c:pt idx="1">
                  <c:v>Általános iskola</c:v>
                </c:pt>
                <c:pt idx="2">
                  <c:v>Speciális iskola - EGYMI</c:v>
                </c:pt>
                <c:pt idx="3">
                  <c:v>speciális iskola</c:v>
                </c:pt>
                <c:pt idx="4">
                  <c:v>  Gimnázium</c:v>
                </c:pt>
                <c:pt idx="5">
                  <c:v>Szakiskola </c:v>
                </c:pt>
                <c:pt idx="6">
                  <c:v>  Szakközépiskola</c:v>
                </c:pt>
                <c:pt idx="7">
                  <c:v>Gimnázium és szakközépiskola és szakiskola</c:v>
                </c:pt>
                <c:pt idx="8">
                  <c:v> Szakiskola és szakközépiskola</c:v>
                </c:pt>
                <c:pt idx="9">
                  <c:v>  Egyéb:</c:v>
                </c:pt>
              </c:strCache>
            </c:strRef>
          </c:cat>
          <c:val>
            <c:numRef>
              <c:f>'válaszadó intézmények'!$B$5:$B$14</c:f>
              <c:numCache>
                <c:formatCode>General</c:formatCode>
                <c:ptCount val="10"/>
                <c:pt idx="0">
                  <c:v>15</c:v>
                </c:pt>
                <c:pt idx="1">
                  <c:v>22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  <c:pt idx="7">
                  <c:v>3</c:v>
                </c:pt>
                <c:pt idx="8">
                  <c:v>6</c:v>
                </c:pt>
                <c:pt idx="9">
                  <c:v>4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8713813551083882"/>
          <c:y val="3.7209318768182627E-2"/>
          <c:w val="0.37582482745212442"/>
          <c:h val="0.87780876688563292"/>
        </c:manualLayout>
      </c:layout>
      <c:txPr>
        <a:bodyPr/>
        <a:lstStyle/>
        <a:p>
          <a:pPr>
            <a:defRPr sz="1600" b="0">
              <a:solidFill>
                <a:srgbClr val="002060"/>
              </a:solidFill>
              <a:latin typeface="Century Gothic" pitchFamily="34" charset="0"/>
            </a:defRPr>
          </a:pPr>
          <a:endParaRPr lang="hu-H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title>
      <c:tx>
        <c:rich>
          <a:bodyPr/>
          <a:lstStyle/>
          <a:p>
            <a:pPr>
              <a:defRPr sz="2400" b="0">
                <a:solidFill>
                  <a:srgbClr val="002060"/>
                </a:solidFill>
                <a:latin typeface="Century Gothic" pitchFamily="34" charset="0"/>
              </a:defRPr>
            </a:pPr>
            <a:r>
              <a:rPr lang="hu-HU" sz="2400" b="0">
                <a:solidFill>
                  <a:srgbClr val="002060"/>
                </a:solidFill>
                <a:latin typeface="Century Gothic" pitchFamily="34" charset="0"/>
              </a:rPr>
              <a:t>Szervezetüknek van-e tapasztalata sajátos nevelési tanulók inkluzív oktatásában?</a:t>
            </a:r>
          </a:p>
          <a:p>
            <a:pPr>
              <a:defRPr sz="2400" b="0">
                <a:solidFill>
                  <a:srgbClr val="002060"/>
                </a:solidFill>
                <a:latin typeface="Century Gothic" pitchFamily="34" charset="0"/>
              </a:defRPr>
            </a:pPr>
            <a:endParaRPr lang="hu-HU" sz="2400" b="0">
              <a:solidFill>
                <a:srgbClr val="002060"/>
              </a:solidFill>
              <a:latin typeface="Century Gothic" pitchFamily="34" charset="0"/>
            </a:endParaRPr>
          </a:p>
        </c:rich>
      </c:tx>
      <c:layout/>
    </c:title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800" b="1"/>
                </a:pPr>
                <a:endParaRPr lang="hu-HU"/>
              </a:p>
            </c:txPr>
            <c:showCatName val="1"/>
            <c:showPercent val="1"/>
            <c:showLeaderLines val="1"/>
          </c:dLbls>
          <c:cat>
            <c:strRef>
              <c:f>'inklúzív- tapasztalat'!$A$5:$A$6</c:f>
              <c:strCache>
                <c:ptCount val="2"/>
                <c:pt idx="0">
                  <c:v>  Nem</c:v>
                </c:pt>
                <c:pt idx="1">
                  <c:v> Igen</c:v>
                </c:pt>
              </c:strCache>
            </c:strRef>
          </c:cat>
          <c:val>
            <c:numRef>
              <c:f>'inklúzív- tapasztalat'!$B$5:$B$6</c:f>
              <c:numCache>
                <c:formatCode>General</c:formatCode>
                <c:ptCount val="2"/>
                <c:pt idx="0">
                  <c:v>7</c:v>
                </c:pt>
                <c:pt idx="1">
                  <c:v>51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title>
      <c:tx>
        <c:rich>
          <a:bodyPr/>
          <a:lstStyle/>
          <a:p>
            <a:pPr algn="ctr">
              <a:defRPr sz="2400" b="0">
                <a:solidFill>
                  <a:srgbClr val="002060"/>
                </a:solidFill>
                <a:latin typeface="Century Gothic" pitchFamily="34" charset="0"/>
              </a:defRPr>
            </a:pPr>
            <a:r>
              <a:rPr lang="hu-HU" sz="2400" b="0" dirty="0">
                <a:solidFill>
                  <a:srgbClr val="002060"/>
                </a:solidFill>
                <a:latin typeface="Century Gothic" pitchFamily="34" charset="0"/>
              </a:rPr>
              <a:t>Milyen formában valósítják meg </a:t>
            </a:r>
            <a:r>
              <a:rPr lang="hu-HU" sz="2400" b="0" baseline="0" dirty="0">
                <a:solidFill>
                  <a:srgbClr val="002060"/>
                </a:solidFill>
                <a:latin typeface="Century Gothic" pitchFamily="34" charset="0"/>
              </a:rPr>
              <a:t> az </a:t>
            </a:r>
            <a:r>
              <a:rPr lang="hu-HU" sz="2400" b="0" baseline="0" dirty="0" smtClean="0">
                <a:solidFill>
                  <a:srgbClr val="002060"/>
                </a:solidFill>
                <a:latin typeface="Century Gothic" pitchFamily="34" charset="0"/>
              </a:rPr>
              <a:t>inkluzív </a:t>
            </a:r>
            <a:r>
              <a:rPr lang="hu-HU" sz="2400" b="0" baseline="0" dirty="0">
                <a:solidFill>
                  <a:srgbClr val="002060"/>
                </a:solidFill>
                <a:latin typeface="Century Gothic" pitchFamily="34" charset="0"/>
              </a:rPr>
              <a:t>oktatást a szervezetüknél?</a:t>
            </a:r>
            <a:endParaRPr lang="hu-HU" sz="2400" b="0" dirty="0">
              <a:solidFill>
                <a:srgbClr val="002060"/>
              </a:solidFill>
              <a:latin typeface="Century Gothic" pitchFamily="34" charset="0"/>
            </a:endParaRPr>
          </a:p>
        </c:rich>
      </c:tx>
      <c:layout>
        <c:manualLayout>
          <c:xMode val="edge"/>
          <c:yMode val="edge"/>
          <c:x val="7.1555555555555483E-2"/>
          <c:y val="4.3859649122807015E-2"/>
        </c:manualLayout>
      </c:layout>
    </c:title>
    <c:plotArea>
      <c:layout/>
      <c:pieChart>
        <c:varyColors val="1"/>
        <c:ser>
          <c:idx val="0"/>
          <c:order val="0"/>
          <c:explosion val="2"/>
          <c:dLbls>
            <c:txPr>
              <a:bodyPr/>
              <a:lstStyle/>
              <a:p>
                <a:pPr>
                  <a:defRPr sz="1600" b="1"/>
                </a:pPr>
                <a:endParaRPr lang="hu-HU"/>
              </a:p>
            </c:txPr>
            <c:showPercent val="1"/>
            <c:showLeaderLines val="1"/>
          </c:dLbls>
          <c:cat>
            <c:strRef>
              <c:f>'miylen formában valósítja meg'!$A$4:$A$7</c:f>
              <c:strCache>
                <c:ptCount val="4"/>
                <c:pt idx="0">
                  <c:v>  Az érintett személy az osztály része minden további támogatás nélkül. </c:v>
                </c:pt>
                <c:pt idx="1">
                  <c:v> Az érintett személy az osztály része támogatással. </c:v>
                </c:pt>
                <c:pt idx="2">
                  <c:v>  Inkluzív osztály vagy csoport. </c:v>
                </c:pt>
                <c:pt idx="3">
                  <c:v> Más formában</c:v>
                </c:pt>
              </c:strCache>
            </c:strRef>
          </c:cat>
          <c:val>
            <c:numRef>
              <c:f>'miylen formában valósítja meg'!$B$4:$B$7</c:f>
              <c:numCache>
                <c:formatCode>General</c:formatCode>
                <c:ptCount val="4"/>
                <c:pt idx="0">
                  <c:v>9</c:v>
                </c:pt>
                <c:pt idx="1">
                  <c:v>39</c:v>
                </c:pt>
                <c:pt idx="2">
                  <c:v>8</c:v>
                </c:pt>
                <c:pt idx="3">
                  <c:v>10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6506947660954174"/>
          <c:y val="0.25590550088196851"/>
          <c:w val="0.32512660182183123"/>
          <c:h val="0.68674969226278881"/>
        </c:manualLayout>
      </c:layout>
      <c:txPr>
        <a:bodyPr/>
        <a:lstStyle/>
        <a:p>
          <a:pPr>
            <a:defRPr sz="1600" b="0">
              <a:solidFill>
                <a:srgbClr val="002060"/>
              </a:solidFill>
              <a:latin typeface="Century Gothic" pitchFamily="34" charset="0"/>
            </a:defRPr>
          </a:pPr>
          <a:endParaRPr lang="hu-HU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title>
      <c:tx>
        <c:rich>
          <a:bodyPr/>
          <a:lstStyle/>
          <a:p>
            <a:pPr>
              <a:defRPr sz="1800" b="1">
                <a:solidFill>
                  <a:srgbClr val="002060"/>
                </a:solidFill>
                <a:latin typeface="Century Gothic" pitchFamily="34" charset="0"/>
              </a:defRPr>
            </a:pPr>
            <a:r>
              <a:rPr lang="hu-HU" sz="1800" b="1">
                <a:solidFill>
                  <a:srgbClr val="002060"/>
                </a:solidFill>
                <a:latin typeface="Century Gothic" pitchFamily="34" charset="0"/>
              </a:rPr>
              <a:t>Szervezetüknél a speciális nevelési igényű tanulók más tantervi szinten tanulnak, de ugyanabban a csoportban/osztályban, mint a nem speciális nevelési igényű tanulók?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800" b="1"/>
                </a:pPr>
                <a:endParaRPr lang="hu-HU"/>
              </a:p>
            </c:txPr>
            <c:showVal val="1"/>
            <c:showCatName val="1"/>
            <c:showLeaderLines val="1"/>
          </c:dLbls>
          <c:cat>
            <c:strRef>
              <c:f>'tantervi szint'!$A$4:$A$5</c:f>
              <c:strCache>
                <c:ptCount val="2"/>
                <c:pt idx="0">
                  <c:v>Nem</c:v>
                </c:pt>
                <c:pt idx="1">
                  <c:v>Igen</c:v>
                </c:pt>
              </c:strCache>
            </c:strRef>
          </c:cat>
          <c:val>
            <c:numRef>
              <c:f>'tantervi szint'!$B$4:$B$5</c:f>
              <c:numCache>
                <c:formatCode>General</c:formatCode>
                <c:ptCount val="2"/>
                <c:pt idx="0">
                  <c:v>29</c:v>
                </c:pt>
                <c:pt idx="1">
                  <c:v>22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title>
      <c:tx>
        <c:rich>
          <a:bodyPr/>
          <a:lstStyle/>
          <a:p>
            <a:pPr>
              <a:defRPr sz="2400" b="0">
                <a:solidFill>
                  <a:srgbClr val="002060"/>
                </a:solidFill>
                <a:latin typeface="Century Gothic" pitchFamily="34" charset="0"/>
              </a:defRPr>
            </a:pPr>
            <a:r>
              <a:rPr lang="hu-HU" sz="2400" b="0">
                <a:solidFill>
                  <a:srgbClr val="002060"/>
                </a:solidFill>
                <a:latin typeface="Century Gothic" pitchFamily="34" charset="0"/>
              </a:rPr>
              <a:t>Szervezetüknél a szolgáltatásokat igénybe vevő sajátos nevelési igényű tanulók számának</a:t>
            </a:r>
            <a:r>
              <a:rPr lang="hu-HU" sz="2400" b="0" baseline="0">
                <a:solidFill>
                  <a:srgbClr val="002060"/>
                </a:solidFill>
                <a:latin typeface="Century Gothic" pitchFamily="34" charset="0"/>
              </a:rPr>
              <a:t> változása</a:t>
            </a:r>
            <a:endParaRPr lang="hu-HU" sz="2400" b="0">
              <a:solidFill>
                <a:srgbClr val="002060"/>
              </a:solidFill>
              <a:latin typeface="Century Gothic" pitchFamily="34" charset="0"/>
            </a:endParaRPr>
          </a:p>
        </c:rich>
      </c:tx>
      <c:layout>
        <c:manualLayout>
          <c:xMode val="edge"/>
          <c:yMode val="edge"/>
          <c:x val="0.1560701971077145"/>
          <c:y val="0"/>
        </c:manualLayout>
      </c:layout>
    </c:title>
    <c:plotArea>
      <c:layout>
        <c:manualLayout>
          <c:layoutTarget val="inner"/>
          <c:xMode val="edge"/>
          <c:yMode val="edge"/>
          <c:x val="0.27361111111111114"/>
          <c:y val="0.11805555555555559"/>
          <c:w val="0.46388888888888968"/>
          <c:h val="0.77314814814814903"/>
        </c:manualLayout>
      </c:layout>
      <c:pieChart>
        <c:varyColors val="1"/>
        <c:ser>
          <c:idx val="0"/>
          <c:order val="0"/>
          <c:dPt>
            <c:idx val="0"/>
            <c:explosion val="5"/>
          </c:dPt>
          <c:dLbls>
            <c:txPr>
              <a:bodyPr/>
              <a:lstStyle/>
              <a:p>
                <a:pPr>
                  <a:defRPr sz="1800" b="1"/>
                </a:pPr>
                <a:endParaRPr lang="hu-HU"/>
              </a:p>
            </c:txPr>
            <c:showVal val="1"/>
            <c:showCatName val="1"/>
            <c:showLeaderLines val="1"/>
          </c:dLbls>
          <c:cat>
            <c:strRef>
              <c:f>'csökkenés-növekedés'!$B$9:$B$11</c:f>
              <c:strCache>
                <c:ptCount val="3"/>
                <c:pt idx="0">
                  <c:v>emelkedett</c:v>
                </c:pt>
                <c:pt idx="1">
                  <c:v>csökkent</c:v>
                </c:pt>
                <c:pt idx="2">
                  <c:v>azonos maradt</c:v>
                </c:pt>
              </c:strCache>
            </c:strRef>
          </c:cat>
          <c:val>
            <c:numRef>
              <c:f>'csökkenés-növekedés'!$C$9:$C$11</c:f>
              <c:numCache>
                <c:formatCode>General</c:formatCode>
                <c:ptCount val="3"/>
                <c:pt idx="0">
                  <c:v>29</c:v>
                </c:pt>
                <c:pt idx="1">
                  <c:v>4</c:v>
                </c:pt>
                <c:pt idx="2">
                  <c:v>17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title>
      <c:tx>
        <c:rich>
          <a:bodyPr/>
          <a:lstStyle/>
          <a:p>
            <a:pPr>
              <a:defRPr sz="2000" b="0">
                <a:solidFill>
                  <a:srgbClr val="002060"/>
                </a:solidFill>
                <a:latin typeface="Century Gothic" pitchFamily="34" charset="0"/>
              </a:defRPr>
            </a:pPr>
            <a:r>
              <a:rPr lang="hu-HU" sz="2000" b="0">
                <a:solidFill>
                  <a:srgbClr val="002060"/>
                </a:solidFill>
                <a:latin typeface="Century Gothic" pitchFamily="34" charset="0"/>
              </a:rPr>
              <a:t>Szervezete kiegészítő személyi és anyagi forrásokat kap-e az inklúzió megvalósításához? 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800" b="1"/>
                </a:pPr>
                <a:endParaRPr lang="hu-HU"/>
              </a:p>
            </c:txPr>
            <c:showCatName val="1"/>
            <c:showPercent val="1"/>
            <c:showLeaderLines val="1"/>
          </c:dLbls>
          <c:cat>
            <c:strRef>
              <c:f>'szakmai-pü támogatás'!$A$4:$A$5</c:f>
              <c:strCache>
                <c:ptCount val="2"/>
                <c:pt idx="0">
                  <c:v>  Nem.</c:v>
                </c:pt>
                <c:pt idx="1">
                  <c:v>  Igen. </c:v>
                </c:pt>
              </c:strCache>
            </c:strRef>
          </c:cat>
          <c:val>
            <c:numRef>
              <c:f>'szakmai-pü támogatás'!$B$4:$B$5</c:f>
              <c:numCache>
                <c:formatCode>General</c:formatCode>
                <c:ptCount val="2"/>
                <c:pt idx="0">
                  <c:v>16</c:v>
                </c:pt>
                <c:pt idx="1">
                  <c:v>35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10"/>
  <c:chart>
    <c:title>
      <c:tx>
        <c:rich>
          <a:bodyPr/>
          <a:lstStyle/>
          <a:p>
            <a:pPr>
              <a:defRPr sz="2400" b="0">
                <a:solidFill>
                  <a:srgbClr val="002060"/>
                </a:solidFill>
                <a:latin typeface="Century Gothic" pitchFamily="34" charset="0"/>
              </a:defRPr>
            </a:pPr>
            <a:r>
              <a:rPr lang="hu-HU" sz="2400" b="0" dirty="0" smtClean="0">
                <a:solidFill>
                  <a:srgbClr val="002060"/>
                </a:solidFill>
                <a:latin typeface="Century Gothic" pitchFamily="34" charset="0"/>
              </a:rPr>
              <a:t>Az inkluzív </a:t>
            </a:r>
            <a:r>
              <a:rPr lang="hu-HU" sz="2400" b="0" dirty="0">
                <a:solidFill>
                  <a:srgbClr val="002060"/>
                </a:solidFill>
                <a:latin typeface="Century Gothic" pitchFamily="34" charset="0"/>
              </a:rPr>
              <a:t>oktatással kapcsolatos tapasztalatok az iskola és a tanuló szempontjából</a:t>
            </a:r>
          </a:p>
        </c:rich>
      </c:tx>
    </c:title>
    <c:view3D>
      <c:perspective val="30"/>
    </c:view3D>
    <c:plotArea>
      <c:layout/>
      <c:bar3DChart>
        <c:barDir val="col"/>
        <c:grouping val="standard"/>
        <c:ser>
          <c:idx val="0"/>
          <c:order val="0"/>
          <c:val>
            <c:numRef>
              <c:f>'SNI tapasztalatok'!$I$11:$I$14</c:f>
              <c:numCache>
                <c:formatCode>General</c:formatCode>
                <c:ptCount val="4"/>
                <c:pt idx="0">
                  <c:v>3</c:v>
                </c:pt>
                <c:pt idx="1">
                  <c:v>11</c:v>
                </c:pt>
                <c:pt idx="2">
                  <c:v>25</c:v>
                </c:pt>
                <c:pt idx="3">
                  <c:v>17</c:v>
                </c:pt>
              </c:numCache>
            </c:numRef>
          </c:val>
        </c:ser>
        <c:ser>
          <c:idx val="1"/>
          <c:order val="1"/>
          <c:val>
            <c:numRef>
              <c:f>'SNI tapasztalatok'!$J$11:$J$14</c:f>
              <c:numCache>
                <c:formatCode>General</c:formatCode>
                <c:ptCount val="4"/>
                <c:pt idx="0">
                  <c:v>3</c:v>
                </c:pt>
                <c:pt idx="1">
                  <c:v>12</c:v>
                </c:pt>
                <c:pt idx="2">
                  <c:v>23</c:v>
                </c:pt>
                <c:pt idx="3">
                  <c:v>20</c:v>
                </c:pt>
              </c:numCache>
            </c:numRef>
          </c:val>
        </c:ser>
        <c:dLbls>
          <c:showVal val="1"/>
        </c:dLbls>
        <c:shape val="box"/>
        <c:axId val="68526464"/>
        <c:axId val="68528000"/>
        <c:axId val="68472832"/>
      </c:bar3DChart>
      <c:catAx>
        <c:axId val="68526464"/>
        <c:scaling>
          <c:orientation val="minMax"/>
        </c:scaling>
        <c:axPos val="b"/>
        <c:tickLblPos val="nextTo"/>
        <c:crossAx val="68528000"/>
        <c:crosses val="autoZero"/>
        <c:auto val="1"/>
        <c:lblAlgn val="ctr"/>
        <c:lblOffset val="100"/>
      </c:catAx>
      <c:valAx>
        <c:axId val="68528000"/>
        <c:scaling>
          <c:orientation val="minMax"/>
        </c:scaling>
        <c:delete val="1"/>
        <c:axPos val="l"/>
        <c:numFmt formatCode="General" sourceLinked="1"/>
        <c:tickLblPos val="none"/>
        <c:crossAx val="68526464"/>
        <c:crosses val="autoZero"/>
        <c:crossBetween val="between"/>
      </c:valAx>
      <c:serAx>
        <c:axId val="68472832"/>
        <c:scaling>
          <c:orientation val="minMax"/>
        </c:scaling>
        <c:delete val="1"/>
        <c:axPos val="b"/>
        <c:tickLblPos val="none"/>
        <c:crossAx val="68528000"/>
        <c:crosses val="autoZero"/>
      </c:ser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title>
      <c:tx>
        <c:rich>
          <a:bodyPr/>
          <a:lstStyle/>
          <a:p>
            <a:pPr>
              <a:defRPr sz="2800" b="0">
                <a:solidFill>
                  <a:srgbClr val="002060"/>
                </a:solidFill>
                <a:latin typeface="Century Gothic" pitchFamily="34" charset="0"/>
              </a:defRPr>
            </a:pPr>
            <a:r>
              <a:rPr lang="hu-HU" sz="2800" b="0" dirty="0">
                <a:solidFill>
                  <a:srgbClr val="002060"/>
                </a:solidFill>
                <a:latin typeface="Century Gothic" pitchFamily="34" charset="0"/>
              </a:rPr>
              <a:t>Mekkora az igény az Ön beiskolázási körzetében az </a:t>
            </a:r>
            <a:r>
              <a:rPr lang="hu-HU" sz="2800" b="0" dirty="0" smtClean="0">
                <a:solidFill>
                  <a:srgbClr val="002060"/>
                </a:solidFill>
                <a:latin typeface="Century Gothic" pitchFamily="34" charset="0"/>
              </a:rPr>
              <a:t>inkluzív </a:t>
            </a:r>
            <a:r>
              <a:rPr lang="hu-HU" sz="2800" b="0" dirty="0">
                <a:solidFill>
                  <a:srgbClr val="002060"/>
                </a:solidFill>
                <a:latin typeface="Century Gothic" pitchFamily="34" charset="0"/>
              </a:rPr>
              <a:t>oktatás iránt?</a:t>
            </a:r>
          </a:p>
        </c:rich>
      </c:tx>
    </c:title>
    <c:plotArea>
      <c:layout/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800" b="1"/>
                </a:pPr>
                <a:endParaRPr lang="hu-HU"/>
              </a:p>
            </c:txPr>
            <c:showVal val="1"/>
          </c:dLbls>
          <c:cat>
            <c:strRef>
              <c:f>igény!$A$4:$A$7</c:f>
              <c:strCache>
                <c:ptCount val="4"/>
                <c:pt idx="0">
                  <c:v> Az igények alapvetően lefedettek.</c:v>
                </c:pt>
                <c:pt idx="1">
                  <c:v> Jelenleg jelentősen magasabb az igény.</c:v>
                </c:pt>
                <c:pt idx="2">
                  <c:v> A jövőben magasabb/nagyobb igényeket várok.</c:v>
                </c:pt>
                <c:pt idx="3">
                  <c:v> Nem tudok ilyen típusú becslést adni.</c:v>
                </c:pt>
              </c:strCache>
            </c:strRef>
          </c:cat>
          <c:val>
            <c:numRef>
              <c:f>igény!$B$4:$B$7</c:f>
              <c:numCache>
                <c:formatCode>General</c:formatCode>
                <c:ptCount val="4"/>
                <c:pt idx="0">
                  <c:v>32</c:v>
                </c:pt>
                <c:pt idx="1">
                  <c:v>3</c:v>
                </c:pt>
                <c:pt idx="2">
                  <c:v>4</c:v>
                </c:pt>
                <c:pt idx="3">
                  <c:v>16</c:v>
                </c:pt>
              </c:numCache>
            </c:numRef>
          </c:val>
        </c:ser>
        <c:dLbls>
          <c:showVal val="1"/>
        </c:dLbls>
        <c:gapWidth val="75"/>
        <c:axId val="68563328"/>
        <c:axId val="68564864"/>
      </c:barChart>
      <c:catAx>
        <c:axId val="6856332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 b="1"/>
            </a:pPr>
            <a:endParaRPr lang="hu-HU"/>
          </a:p>
        </c:txPr>
        <c:crossAx val="68564864"/>
        <c:crosses val="autoZero"/>
        <c:auto val="1"/>
        <c:lblAlgn val="ctr"/>
        <c:lblOffset val="100"/>
      </c:catAx>
      <c:valAx>
        <c:axId val="6856486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68563328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hart>
    <c:title>
      <c:tx>
        <c:rich>
          <a:bodyPr/>
          <a:lstStyle/>
          <a:p>
            <a:pPr>
              <a:defRPr sz="2400" b="0">
                <a:solidFill>
                  <a:srgbClr val="002060"/>
                </a:solidFill>
                <a:latin typeface="Century Gothic" pitchFamily="34" charset="0"/>
              </a:defRPr>
            </a:pPr>
            <a:r>
              <a:rPr lang="hu-HU" sz="2400" b="0" dirty="0">
                <a:solidFill>
                  <a:srgbClr val="002060"/>
                </a:solidFill>
                <a:latin typeface="Century Gothic" pitchFamily="34" charset="0"/>
              </a:rPr>
              <a:t>Fontos téma szervezetén belül a sajátos nevelési igényű tanulók </a:t>
            </a:r>
            <a:r>
              <a:rPr lang="hu-HU" sz="2400" b="0" dirty="0" smtClean="0">
                <a:solidFill>
                  <a:srgbClr val="002060"/>
                </a:solidFill>
                <a:latin typeface="Century Gothic" pitchFamily="34" charset="0"/>
              </a:rPr>
              <a:t>inkluzív </a:t>
            </a:r>
            <a:r>
              <a:rPr lang="hu-HU" sz="2400" b="0" dirty="0">
                <a:solidFill>
                  <a:srgbClr val="002060"/>
                </a:solidFill>
                <a:latin typeface="Century Gothic" pitchFamily="34" charset="0"/>
              </a:rPr>
              <a:t>oktatása?</a:t>
            </a:r>
          </a:p>
        </c:rich>
      </c:tx>
    </c:title>
    <c:plotArea>
      <c:layout/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400" b="1"/>
                </a:pPr>
                <a:endParaRPr lang="hu-HU"/>
              </a:p>
            </c:txPr>
            <c:showVal val="1"/>
          </c:dLbls>
          <c:cat>
            <c:strRef>
              <c:f>'téma fontossága'!$A$4:$A$8</c:f>
              <c:strCache>
                <c:ptCount val="5"/>
                <c:pt idx="0">
                  <c:v>  Igen, az érintett személyek vagy családtagjaik kezdeményezték.</c:v>
                </c:pt>
                <c:pt idx="1">
                  <c:v> Igen, a jövőbeni fejlesztési lehetőségek belső megfontolására kezdeményeztük.</c:v>
                </c:pt>
                <c:pt idx="2">
                  <c:v>  Igen, a támogató szervezetek vagy politikai szereplők elvárásai kezdeményezték.</c:v>
                </c:pt>
                <c:pt idx="3">
                  <c:v>  Igen, mivel,</c:v>
                </c:pt>
                <c:pt idx="4">
                  <c:v>  Nem.</c:v>
                </c:pt>
              </c:strCache>
            </c:strRef>
          </c:cat>
          <c:val>
            <c:numRef>
              <c:f>'téma fontossága'!$B$4:$B$8</c:f>
              <c:numCache>
                <c:formatCode>General</c:formatCode>
                <c:ptCount val="5"/>
                <c:pt idx="0">
                  <c:v>14</c:v>
                </c:pt>
                <c:pt idx="1">
                  <c:v>22</c:v>
                </c:pt>
                <c:pt idx="2">
                  <c:v>3</c:v>
                </c:pt>
                <c:pt idx="3">
                  <c:v>14</c:v>
                </c:pt>
                <c:pt idx="4">
                  <c:v>5</c:v>
                </c:pt>
              </c:numCache>
            </c:numRef>
          </c:val>
        </c:ser>
        <c:dLbls>
          <c:showVal val="1"/>
        </c:dLbls>
        <c:overlap val="-25"/>
        <c:axId val="68593536"/>
        <c:axId val="68595072"/>
      </c:barChart>
      <c:catAx>
        <c:axId val="68593536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1600" b="1"/>
            </a:pPr>
            <a:endParaRPr lang="hu-HU"/>
          </a:p>
        </c:txPr>
        <c:crossAx val="68595072"/>
        <c:crosses val="autoZero"/>
        <c:auto val="1"/>
        <c:lblAlgn val="ctr"/>
        <c:lblOffset val="100"/>
      </c:catAx>
      <c:valAx>
        <c:axId val="68595072"/>
        <c:scaling>
          <c:orientation val="minMax"/>
        </c:scaling>
        <c:delete val="1"/>
        <c:axPos val="b"/>
        <c:numFmt formatCode="General" sourceLinked="1"/>
        <c:tickLblPos val="none"/>
        <c:crossAx val="68593536"/>
        <c:crosses val="autoZero"/>
        <c:crossBetween val="between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hart>
    <c:title>
      <c:tx>
        <c:rich>
          <a:bodyPr/>
          <a:lstStyle/>
          <a:p>
            <a:pPr>
              <a:defRPr sz="240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defRPr>
            </a:pPr>
            <a:r>
              <a:rPr lang="hu-HU" sz="2400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Hogyan értékeli az </a:t>
            </a: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inkluzív </a:t>
            </a:r>
            <a:r>
              <a:rPr lang="hu-HU" sz="2400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oktatással kapcsolatban szervezetének minősítését?</a:t>
            </a:r>
          </a:p>
        </c:rich>
      </c:tx>
    </c:title>
    <c:plotArea>
      <c:layout/>
      <c:bubbleChart>
        <c:ser>
          <c:idx val="0"/>
          <c:order val="0"/>
          <c:dLbls>
            <c:txPr>
              <a:bodyPr/>
              <a:lstStyle/>
              <a:p>
                <a:pPr>
                  <a:defRPr sz="2000" b="1"/>
                </a:pPr>
                <a:endParaRPr lang="hu-HU"/>
              </a:p>
            </c:txPr>
            <c:showVal val="1"/>
          </c:dLbls>
          <c:yVal>
            <c:numRef>
              <c:f>'int értékelés'!$C$4:$C$7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29</c:v>
                </c:pt>
                <c:pt idx="3">
                  <c:v>13</c:v>
                </c:pt>
              </c:numCache>
            </c:numRef>
          </c:yVal>
          <c:bubbleSize>
            <c:numLit>
              <c:formatCode>General</c:formatCode>
              <c:ptCount val="4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</c:numLit>
          </c:bubbleSize>
          <c:bubble3D val="1"/>
        </c:ser>
        <c:dLbls>
          <c:showVal val="1"/>
        </c:dLbls>
        <c:bubbleScale val="100"/>
        <c:axId val="68640768"/>
        <c:axId val="68642304"/>
      </c:bubbleChart>
      <c:valAx>
        <c:axId val="68640768"/>
        <c:scaling>
          <c:orientation val="minMax"/>
        </c:scaling>
        <c:axPos val="b"/>
        <c:majorTickMark val="none"/>
        <c:tickLblPos val="nextTo"/>
        <c:crossAx val="68642304"/>
        <c:crosses val="autoZero"/>
        <c:crossBetween val="midCat"/>
        <c:majorUnit val="1"/>
      </c:valAx>
      <c:valAx>
        <c:axId val="6864230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68640768"/>
        <c:crosses val="autoZero"/>
        <c:crossBetween val="midCat"/>
      </c:valAx>
      <c:spPr>
        <a:noFill/>
        <a:ln w="25400">
          <a:noFill/>
        </a:ln>
      </c:spPr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view3D>
      <c:rAngAx val="1"/>
    </c:view3D>
    <c:plotArea>
      <c:layout>
        <c:manualLayout>
          <c:layoutTarget val="inner"/>
          <c:xMode val="edge"/>
          <c:yMode val="edge"/>
          <c:x val="0.47331699346405243"/>
          <c:y val="3.1668610868085889E-3"/>
          <c:w val="0.47053998764860283"/>
          <c:h val="0.95337003013512212"/>
        </c:manualLayout>
      </c:layout>
      <c:bar3DChart>
        <c:barDir val="bar"/>
        <c:grouping val="stacked"/>
        <c:ser>
          <c:idx val="0"/>
          <c:order val="0"/>
          <c:tx>
            <c:v>ritkán 1</c:v>
          </c:tx>
          <c:cat>
            <c:strRef>
              <c:f>'együttműködés (2)'!$A$20:$A$30</c:f>
              <c:strCache>
                <c:ptCount val="11"/>
                <c:pt idx="0">
                  <c:v>  Korai fejlesztést végző szervezet:</c:v>
                </c:pt>
                <c:pt idx="1">
                  <c:v> Nappali gyermekellátások:</c:v>
                </c:pt>
                <c:pt idx="2">
                  <c:v> Fogyatékos szolgálatok:</c:v>
                </c:pt>
                <c:pt idx="3">
                  <c:v> Gyermekjóléti szolgálatok:</c:v>
                </c:pt>
                <c:pt idx="4">
                  <c:v> Közegészségügyi hivatal:</c:v>
                </c:pt>
                <c:pt idx="5">
                  <c:v> Gyermekorvosok:</c:v>
                </c:pt>
                <c:pt idx="6">
                  <c:v> Inkluzív oktatáshoz kapcsolódó munkacsoportok / önsegítő csoport:</c:v>
                </c:pt>
                <c:pt idx="7">
                  <c:v>Tanácsadó szolgálatok a fogyatékosok és hozzátartozóik számára:</c:v>
                </c:pt>
                <c:pt idx="8">
                  <c:v> Inklúziós szaktanácsadók:</c:v>
                </c:pt>
                <c:pt idx="9">
                  <c:v> Szakiskolák:</c:v>
                </c:pt>
                <c:pt idx="10">
                  <c:v>Civil szervezetek</c:v>
                </c:pt>
              </c:strCache>
            </c:strRef>
          </c:cat>
          <c:val>
            <c:numRef>
              <c:f>'együttműködés (2)'!$B$20:$B$30</c:f>
              <c:numCache>
                <c:formatCode>General</c:formatCode>
                <c:ptCount val="11"/>
                <c:pt idx="0">
                  <c:v>15</c:v>
                </c:pt>
                <c:pt idx="1">
                  <c:v>19</c:v>
                </c:pt>
                <c:pt idx="2">
                  <c:v>15</c:v>
                </c:pt>
                <c:pt idx="3">
                  <c:v>0</c:v>
                </c:pt>
                <c:pt idx="4">
                  <c:v>9</c:v>
                </c:pt>
                <c:pt idx="5">
                  <c:v>3</c:v>
                </c:pt>
                <c:pt idx="6">
                  <c:v>12</c:v>
                </c:pt>
                <c:pt idx="7">
                  <c:v>8</c:v>
                </c:pt>
                <c:pt idx="8">
                  <c:v>11</c:v>
                </c:pt>
                <c:pt idx="9">
                  <c:v>15</c:v>
                </c:pt>
                <c:pt idx="10">
                  <c:v>10</c:v>
                </c:pt>
              </c:numCache>
            </c:numRef>
          </c:val>
        </c:ser>
        <c:ser>
          <c:idx val="1"/>
          <c:order val="1"/>
          <c:tx>
            <c:v>2</c:v>
          </c:tx>
          <c:cat>
            <c:strRef>
              <c:f>'együttműködés (2)'!$A$20:$A$30</c:f>
              <c:strCache>
                <c:ptCount val="11"/>
                <c:pt idx="0">
                  <c:v>  Korai fejlesztést végző szervezet:</c:v>
                </c:pt>
                <c:pt idx="1">
                  <c:v> Nappali gyermekellátások:</c:v>
                </c:pt>
                <c:pt idx="2">
                  <c:v> Fogyatékos szolgálatok:</c:v>
                </c:pt>
                <c:pt idx="3">
                  <c:v> Gyermekjóléti szolgálatok:</c:v>
                </c:pt>
                <c:pt idx="4">
                  <c:v> Közegészségügyi hivatal:</c:v>
                </c:pt>
                <c:pt idx="5">
                  <c:v> Gyermekorvosok:</c:v>
                </c:pt>
                <c:pt idx="6">
                  <c:v> Inkluzív oktatáshoz kapcsolódó munkacsoportok / önsegítő csoport:</c:v>
                </c:pt>
                <c:pt idx="7">
                  <c:v>Tanácsadó szolgálatok a fogyatékosok és hozzátartozóik számára:</c:v>
                </c:pt>
                <c:pt idx="8">
                  <c:v> Inklúziós szaktanácsadók:</c:v>
                </c:pt>
                <c:pt idx="9">
                  <c:v> Szakiskolák:</c:v>
                </c:pt>
                <c:pt idx="10">
                  <c:v>Civil szervezetek</c:v>
                </c:pt>
              </c:strCache>
            </c:strRef>
          </c:cat>
          <c:val>
            <c:numRef>
              <c:f>'együttműködés (2)'!$C$20:$C$30</c:f>
              <c:numCache>
                <c:formatCode>General</c:formatCode>
                <c:ptCount val="11"/>
                <c:pt idx="0">
                  <c:v>5</c:v>
                </c:pt>
                <c:pt idx="1">
                  <c:v>1</c:v>
                </c:pt>
                <c:pt idx="2">
                  <c:v>4</c:v>
                </c:pt>
                <c:pt idx="3">
                  <c:v>1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7</c:v>
                </c:pt>
                <c:pt idx="8">
                  <c:v>7</c:v>
                </c:pt>
                <c:pt idx="9">
                  <c:v>5</c:v>
                </c:pt>
                <c:pt idx="10">
                  <c:v>5</c:v>
                </c:pt>
              </c:numCache>
            </c:numRef>
          </c:val>
        </c:ser>
        <c:ser>
          <c:idx val="2"/>
          <c:order val="2"/>
          <c:tx>
            <c:v>3</c:v>
          </c:tx>
          <c:cat>
            <c:strRef>
              <c:f>'együttműködés (2)'!$A$20:$A$30</c:f>
              <c:strCache>
                <c:ptCount val="11"/>
                <c:pt idx="0">
                  <c:v>  Korai fejlesztést végző szervezet:</c:v>
                </c:pt>
                <c:pt idx="1">
                  <c:v> Nappali gyermekellátások:</c:v>
                </c:pt>
                <c:pt idx="2">
                  <c:v> Fogyatékos szolgálatok:</c:v>
                </c:pt>
                <c:pt idx="3">
                  <c:v> Gyermekjóléti szolgálatok:</c:v>
                </c:pt>
                <c:pt idx="4">
                  <c:v> Közegészségügyi hivatal:</c:v>
                </c:pt>
                <c:pt idx="5">
                  <c:v> Gyermekorvosok:</c:v>
                </c:pt>
                <c:pt idx="6">
                  <c:v> Inkluzív oktatáshoz kapcsolódó munkacsoportok / önsegítő csoport:</c:v>
                </c:pt>
                <c:pt idx="7">
                  <c:v>Tanácsadó szolgálatok a fogyatékosok és hozzátartozóik számára:</c:v>
                </c:pt>
                <c:pt idx="8">
                  <c:v> Inklúziós szaktanácsadók:</c:v>
                </c:pt>
                <c:pt idx="9">
                  <c:v> Szakiskolák:</c:v>
                </c:pt>
                <c:pt idx="10">
                  <c:v>Civil szervezetek</c:v>
                </c:pt>
              </c:strCache>
            </c:strRef>
          </c:cat>
          <c:val>
            <c:numRef>
              <c:f>'együttműködés (2)'!$D$20:$D$30</c:f>
              <c:numCache>
                <c:formatCode>General</c:formatCode>
                <c:ptCount val="11"/>
                <c:pt idx="0">
                  <c:v>9</c:v>
                </c:pt>
                <c:pt idx="1">
                  <c:v>3</c:v>
                </c:pt>
                <c:pt idx="2">
                  <c:v>10</c:v>
                </c:pt>
                <c:pt idx="3">
                  <c:v>10</c:v>
                </c:pt>
                <c:pt idx="4">
                  <c:v>8</c:v>
                </c:pt>
                <c:pt idx="5">
                  <c:v>11</c:v>
                </c:pt>
                <c:pt idx="6">
                  <c:v>4</c:v>
                </c:pt>
                <c:pt idx="7">
                  <c:v>11</c:v>
                </c:pt>
                <c:pt idx="8">
                  <c:v>8</c:v>
                </c:pt>
                <c:pt idx="9">
                  <c:v>5</c:v>
                </c:pt>
                <c:pt idx="10">
                  <c:v>6</c:v>
                </c:pt>
              </c:numCache>
            </c:numRef>
          </c:val>
        </c:ser>
        <c:ser>
          <c:idx val="3"/>
          <c:order val="3"/>
          <c:tx>
            <c:v>gyakran 4</c:v>
          </c:tx>
          <c:cat>
            <c:strRef>
              <c:f>'együttműködés (2)'!$A$20:$A$30</c:f>
              <c:strCache>
                <c:ptCount val="11"/>
                <c:pt idx="0">
                  <c:v>  Korai fejlesztést végző szervezet:</c:v>
                </c:pt>
                <c:pt idx="1">
                  <c:v> Nappali gyermekellátások:</c:v>
                </c:pt>
                <c:pt idx="2">
                  <c:v> Fogyatékos szolgálatok:</c:v>
                </c:pt>
                <c:pt idx="3">
                  <c:v> Gyermekjóléti szolgálatok:</c:v>
                </c:pt>
                <c:pt idx="4">
                  <c:v> Közegészségügyi hivatal:</c:v>
                </c:pt>
                <c:pt idx="5">
                  <c:v> Gyermekorvosok:</c:v>
                </c:pt>
                <c:pt idx="6">
                  <c:v> Inkluzív oktatáshoz kapcsolódó munkacsoportok / önsegítő csoport:</c:v>
                </c:pt>
                <c:pt idx="7">
                  <c:v>Tanácsadó szolgálatok a fogyatékosok és hozzátartozóik számára:</c:v>
                </c:pt>
                <c:pt idx="8">
                  <c:v> Inklúziós szaktanácsadók:</c:v>
                </c:pt>
                <c:pt idx="9">
                  <c:v> Szakiskolák:</c:v>
                </c:pt>
                <c:pt idx="10">
                  <c:v>Civil szervezetek</c:v>
                </c:pt>
              </c:strCache>
            </c:strRef>
          </c:cat>
          <c:val>
            <c:numRef>
              <c:f>'együttműködés (2)'!$E$20:$E$30</c:f>
              <c:numCache>
                <c:formatCode>General</c:formatCode>
                <c:ptCount val="11"/>
                <c:pt idx="0">
                  <c:v>8</c:v>
                </c:pt>
                <c:pt idx="1">
                  <c:v>10</c:v>
                </c:pt>
                <c:pt idx="2">
                  <c:v>0</c:v>
                </c:pt>
                <c:pt idx="3">
                  <c:v>41</c:v>
                </c:pt>
                <c:pt idx="4">
                  <c:v>11</c:v>
                </c:pt>
                <c:pt idx="5">
                  <c:v>22</c:v>
                </c:pt>
                <c:pt idx="6">
                  <c:v>7</c:v>
                </c:pt>
                <c:pt idx="7">
                  <c:v>9</c:v>
                </c:pt>
                <c:pt idx="8">
                  <c:v>9</c:v>
                </c:pt>
                <c:pt idx="9">
                  <c:v>4</c:v>
                </c:pt>
                <c:pt idx="10">
                  <c:v>6</c:v>
                </c:pt>
              </c:numCache>
            </c:numRef>
          </c:val>
        </c:ser>
        <c:shape val="box"/>
        <c:axId val="68682112"/>
        <c:axId val="68683648"/>
        <c:axId val="0"/>
      </c:bar3DChart>
      <c:catAx>
        <c:axId val="68682112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 b="1"/>
            </a:pPr>
            <a:endParaRPr lang="hu-HU"/>
          </a:p>
        </c:txPr>
        <c:crossAx val="68683648"/>
        <c:crosses val="autoZero"/>
        <c:auto val="1"/>
        <c:lblAlgn val="ctr"/>
        <c:lblOffset val="100"/>
      </c:catAx>
      <c:valAx>
        <c:axId val="68683648"/>
        <c:scaling>
          <c:orientation val="minMax"/>
        </c:scaling>
        <c:delete val="1"/>
        <c:axPos val="b"/>
        <c:majorGridlines/>
        <c:numFmt formatCode="General" sourceLinked="1"/>
        <c:tickLblPos val="none"/>
        <c:crossAx val="68682112"/>
        <c:crosses val="autoZero"/>
        <c:crossBetween val="between"/>
      </c:valAx>
    </c:plotArea>
    <c:legend>
      <c:legendPos val="r"/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hart>
    <c:autoTitleDeleted val="1"/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800" b="1">
                    <a:solidFill>
                      <a:srgbClr val="002060"/>
                    </a:solidFill>
                  </a:defRPr>
                </a:pPr>
                <a:endParaRPr lang="hu-HU"/>
              </a:p>
            </c:txPr>
            <c:showPercent val="1"/>
            <c:showLeaderLines val="1"/>
          </c:dLbls>
          <c:cat>
            <c:strRef>
              <c:f>átmenet!$A$4:$A$6</c:f>
              <c:strCache>
                <c:ptCount val="3"/>
                <c:pt idx="0">
                  <c:v>  Igen, legtöbbjüknél. </c:v>
                </c:pt>
                <c:pt idx="1">
                  <c:v>Csak néhányuknál, mivel</c:v>
                </c:pt>
                <c:pt idx="2">
                  <c:v> Nem mivel</c:v>
                </c:pt>
              </c:strCache>
            </c:strRef>
          </c:cat>
          <c:val>
            <c:numRef>
              <c:f>átmenet!$B$4:$B$6</c:f>
              <c:numCache>
                <c:formatCode>General</c:formatCode>
                <c:ptCount val="3"/>
                <c:pt idx="0">
                  <c:v>24</c:v>
                </c:pt>
                <c:pt idx="1">
                  <c:v>10</c:v>
                </c:pt>
                <c:pt idx="2">
                  <c:v>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5293873192321561"/>
          <c:y val="0.26356979683095172"/>
          <c:w val="0.33725734650815709"/>
          <c:h val="0.35557645572081281"/>
        </c:manualLayout>
      </c:layout>
      <c:txPr>
        <a:bodyPr/>
        <a:lstStyle/>
        <a:p>
          <a:pPr>
            <a:defRPr sz="1800"/>
          </a:pPr>
          <a:endParaRPr lang="hu-HU"/>
        </a:p>
      </c:txPr>
    </c:legend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title>
      <c:tx>
        <c:rich>
          <a:bodyPr/>
          <a:lstStyle/>
          <a:p>
            <a:pPr>
              <a:defRPr sz="240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defRPr>
            </a:pPr>
            <a:r>
              <a:rPr lang="hu-HU" sz="2400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Vannak a szervezetének arra vonatkozó tervei, hogy jelentősen bővítenék az </a:t>
            </a: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inkluzív </a:t>
            </a:r>
            <a:r>
              <a:rPr lang="hu-HU" sz="2400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oktatást?</a:t>
            </a:r>
            <a:r>
              <a:rPr lang="hu-HU" sz="2400" baseline="0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 </a:t>
            </a:r>
            <a:endParaRPr lang="hu-HU" sz="2400" dirty="0">
              <a:solidFill>
                <a:schemeClr val="accent2">
                  <a:lumMod val="75000"/>
                </a:schemeClr>
              </a:solidFill>
              <a:latin typeface="Century Gothic" pitchFamily="34" charset="0"/>
            </a:endParaRPr>
          </a:p>
        </c:rich>
      </c:tx>
      <c:layout>
        <c:manualLayout>
          <c:xMode val="edge"/>
          <c:yMode val="edge"/>
          <c:x val="0.17783333333333357"/>
          <c:y val="1.3888888888888911E-2"/>
        </c:manualLayout>
      </c:layout>
    </c:title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3200"/>
                </a:pPr>
                <a:endParaRPr lang="hu-HU"/>
              </a:p>
            </c:txPr>
            <c:showCatName val="1"/>
            <c:showPercent val="1"/>
            <c:showLeaderLines val="1"/>
          </c:dLbls>
          <c:cat>
            <c:strRef>
              <c:f>bővítés!$A$4:$A$5</c:f>
              <c:strCache>
                <c:ptCount val="2"/>
                <c:pt idx="0">
                  <c:v>Nem</c:v>
                </c:pt>
                <c:pt idx="1">
                  <c:v> Igen</c:v>
                </c:pt>
              </c:strCache>
            </c:strRef>
          </c:cat>
          <c:val>
            <c:numRef>
              <c:f>bővítés!$B$4:$B$5</c:f>
              <c:numCache>
                <c:formatCode>General</c:formatCode>
                <c:ptCount val="2"/>
                <c:pt idx="0">
                  <c:v>21</c:v>
                </c:pt>
                <c:pt idx="1">
                  <c:v>32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10"/>
  <c:chart>
    <c:title>
      <c:tx>
        <c:rich>
          <a:bodyPr/>
          <a:lstStyle/>
          <a:p>
            <a:pPr>
              <a:defRPr/>
            </a:pPr>
            <a:r>
              <a:rPr lang="hu-HU" sz="2800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Tervezett további fejlesztések, bővítések</a:t>
            </a:r>
            <a:endParaRPr lang="hu-HU" sz="2800" dirty="0">
              <a:solidFill>
                <a:schemeClr val="accent2">
                  <a:lumMod val="75000"/>
                </a:schemeClr>
              </a:solidFill>
              <a:latin typeface="Century Gothic" pitchFamily="34" charset="0"/>
            </a:endParaRPr>
          </a:p>
        </c:rich>
      </c:tx>
    </c:title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400" b="1"/>
                </a:pPr>
                <a:endParaRPr lang="hu-HU"/>
              </a:p>
            </c:txPr>
            <c:showPercent val="1"/>
            <c:showLeaderLines val="1"/>
          </c:dLbls>
          <c:cat>
            <c:strRef>
              <c:f>bővítés!$A$6:$A$10</c:f>
              <c:strCache>
                <c:ptCount val="5"/>
                <c:pt idx="0">
                  <c:v>  További koncepciós fejlődés</c:v>
                </c:pt>
                <c:pt idx="1">
                  <c:v> Munkatársak képzése, továbbképzése</c:v>
                </c:pt>
                <c:pt idx="2">
                  <c:v>  Építési változtatások</c:v>
                </c:pt>
                <c:pt idx="3">
                  <c:v> Szakértők, szakemberek alkalmazása</c:v>
                </c:pt>
                <c:pt idx="4">
                  <c:v>  Speciális támogatási anyagok megszerzése</c:v>
                </c:pt>
              </c:strCache>
            </c:strRef>
          </c:cat>
          <c:val>
            <c:numRef>
              <c:f>bővítés!$B$6:$B$10</c:f>
              <c:numCache>
                <c:formatCode>General</c:formatCode>
                <c:ptCount val="5"/>
                <c:pt idx="0">
                  <c:v>9</c:v>
                </c:pt>
                <c:pt idx="1">
                  <c:v>24</c:v>
                </c:pt>
                <c:pt idx="2">
                  <c:v>11</c:v>
                </c:pt>
                <c:pt idx="3">
                  <c:v>14</c:v>
                </c:pt>
                <c:pt idx="4">
                  <c:v>14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3837013020431288"/>
          <c:y val="0.24035163721499073"/>
          <c:w val="0.35182594822706004"/>
          <c:h val="0.7021767366427436"/>
        </c:manualLayout>
      </c:layout>
      <c:txPr>
        <a:bodyPr/>
        <a:lstStyle/>
        <a:p>
          <a:pPr>
            <a:defRPr sz="1600"/>
          </a:pPr>
          <a:endParaRPr lang="hu-HU"/>
        </a:p>
      </c:txPr>
    </c:legend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title>
      <c:tx>
        <c:rich>
          <a:bodyPr/>
          <a:lstStyle/>
          <a:p>
            <a:pPr>
              <a:defRPr sz="240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defRPr>
            </a:pPr>
            <a:r>
              <a:rPr lang="hu-HU" sz="240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Hogyan értékeli a legfontosabb szakpolitikusok politikai elkötelezettségét az inkluzív oktatás, mint általános rendszer megvalósítása iránt?</a:t>
            </a:r>
          </a:p>
        </c:rich>
      </c:tx>
    </c:title>
    <c:plotArea>
      <c:layout/>
      <c:bubbleChart>
        <c:ser>
          <c:idx val="0"/>
          <c:order val="0"/>
          <c:dLbls>
            <c:txPr>
              <a:bodyPr/>
              <a:lstStyle/>
              <a:p>
                <a:pPr>
                  <a:defRPr sz="2400" b="1"/>
                </a:pPr>
                <a:endParaRPr lang="hu-HU"/>
              </a:p>
            </c:txPr>
            <c:dLblPos val="ctr"/>
            <c:showVal val="1"/>
          </c:dLbls>
          <c:yVal>
            <c:numRef>
              <c:f>'szakpolitikia értékelése'!$C$4:$C$7</c:f>
              <c:numCache>
                <c:formatCode>General</c:formatCode>
                <c:ptCount val="4"/>
                <c:pt idx="0">
                  <c:v>6</c:v>
                </c:pt>
                <c:pt idx="1">
                  <c:v>18</c:v>
                </c:pt>
                <c:pt idx="2">
                  <c:v>12</c:v>
                </c:pt>
                <c:pt idx="3">
                  <c:v>7</c:v>
                </c:pt>
              </c:numCache>
            </c:numRef>
          </c:yVal>
          <c:bubbleSize>
            <c:numLit>
              <c:formatCode>General</c:formatCode>
              <c:ptCount val="4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</c:numLit>
          </c:bubbleSize>
          <c:bubble3D val="1"/>
        </c:ser>
        <c:bubbleScale val="100"/>
        <c:axId val="68896256"/>
        <c:axId val="68897792"/>
      </c:bubbleChart>
      <c:valAx>
        <c:axId val="68896256"/>
        <c:scaling>
          <c:orientation val="minMax"/>
        </c:scaling>
        <c:axPos val="b"/>
        <c:tickLblPos val="nextTo"/>
        <c:crossAx val="68897792"/>
        <c:crosses val="autoZero"/>
        <c:crossBetween val="midCat"/>
        <c:majorUnit val="1"/>
      </c:valAx>
      <c:valAx>
        <c:axId val="68897792"/>
        <c:scaling>
          <c:orientation val="minMax"/>
        </c:scaling>
        <c:axPos val="l"/>
        <c:majorGridlines/>
        <c:numFmt formatCode="General" sourceLinked="1"/>
        <c:tickLblPos val="nextTo"/>
        <c:crossAx val="68896256"/>
        <c:crosses val="autoZero"/>
        <c:crossBetween val="midCat"/>
      </c:valAx>
    </c:plotArea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title>
      <c:tx>
        <c:rich>
          <a:bodyPr/>
          <a:lstStyle/>
          <a:p>
            <a:pPr algn="ctr">
              <a:defRPr/>
            </a:pPr>
            <a:r>
              <a:rPr lang="hu-HU" sz="1800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El tudja képzelni, hogy a speciális nevelési igényű tanulók 80-90%-a 5 éven belül a normál oktatási rendszer keretein belül tanuljon, ahogy azt „A fogyatékossággal élő személyek jogairól szóló egyezmény” megkívánja?</a:t>
            </a:r>
          </a:p>
        </c:rich>
      </c:tx>
      <c:layout>
        <c:manualLayout>
          <c:xMode val="edge"/>
          <c:yMode val="edge"/>
          <c:x val="0.14900635582316923"/>
          <c:y val="2.9500649895657444E-2"/>
        </c:manualLayout>
      </c:layout>
    </c:title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3200"/>
                </a:pPr>
                <a:endParaRPr lang="hu-HU"/>
              </a:p>
            </c:txPr>
            <c:showPercent val="1"/>
            <c:showLeaderLines val="1"/>
          </c:dLbls>
          <c:cat>
            <c:strRef>
              <c:f>'EUN 24'!$F$3:$F$4</c:f>
              <c:strCache>
                <c:ptCount val="2"/>
                <c:pt idx="0">
                  <c:v>Igen</c:v>
                </c:pt>
                <c:pt idx="1">
                  <c:v>Nem </c:v>
                </c:pt>
              </c:strCache>
            </c:strRef>
          </c:cat>
          <c:val>
            <c:numRef>
              <c:f>'EUN 24'!$G$3:$G$4</c:f>
              <c:numCache>
                <c:formatCode>General</c:formatCode>
                <c:ptCount val="2"/>
                <c:pt idx="0">
                  <c:v>10</c:v>
                </c:pt>
                <c:pt idx="1">
                  <c:v>46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72010860019170664"/>
          <c:y val="0.60602860286028692"/>
          <c:w val="0.17808084791133524"/>
          <c:h val="7.7030489117929493E-2"/>
        </c:manualLayout>
      </c:layout>
      <c:txPr>
        <a:bodyPr/>
        <a:lstStyle/>
        <a:p>
          <a:pPr>
            <a:defRPr sz="1800"/>
          </a:pPr>
          <a:endParaRPr lang="hu-HU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7CABC-96FF-425C-BB95-49F80904F50B}" type="datetimeFigureOut">
              <a:rPr lang="hu-HU" smtClean="0"/>
              <a:pPr/>
              <a:t>2011.02.15.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0AB68-A9F5-45B9-A7BF-A79DC17CC6B6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0AB68-A9F5-45B9-A7BF-A79DC17CC6B6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0AB68-A9F5-45B9-A7BF-A79DC17CC6B6}" type="slidenum">
              <a:rPr lang="hu-HU" smtClean="0"/>
              <a:pPr/>
              <a:t>35</a:t>
            </a:fld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0AB68-A9F5-45B9-A7BF-A79DC17CC6B6}" type="slidenum">
              <a:rPr lang="hu-HU" smtClean="0"/>
              <a:pPr/>
              <a:t>36</a:t>
            </a:fld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0AB68-A9F5-45B9-A7BF-A79DC17CC6B6}" type="slidenum">
              <a:rPr lang="hu-HU" smtClean="0"/>
              <a:pPr/>
              <a:t>37</a:t>
            </a:fld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0AB68-A9F5-45B9-A7BF-A79DC17CC6B6}" type="slidenum">
              <a:rPr lang="hu-HU" smtClean="0"/>
              <a:pPr/>
              <a:t>38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F413C-D53D-45F9-9D4E-621D9BE27B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59832" y="609600"/>
            <a:ext cx="5398368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F413C-D53D-45F9-9D4E-621D9BE27B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F413C-D53D-45F9-9D4E-621D9BE27B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F413C-D53D-45F9-9D4E-621D9BE27B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F413C-D53D-45F9-9D4E-621D9BE27B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F413C-D53D-45F9-9D4E-621D9BE27B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F413C-D53D-45F9-9D4E-621D9BE27B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F413C-D53D-45F9-9D4E-621D9BE27B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 smtClean="0"/>
              <a:t>Kép beszúrásához kattintson az ikonra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F413C-D53D-45F9-9D4E-621D9BE27B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F413C-D53D-45F9-9D4E-621D9BE27B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F413C-D53D-45F9-9D4E-621D9BE27B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1143000"/>
          </a:xfrm>
          <a:noFill/>
          <a:effectLst/>
        </p:spPr>
        <p:txBody>
          <a:bodyPr>
            <a:noAutofit/>
          </a:bodyPr>
          <a:lstStyle>
            <a:lvl1pPr>
              <a:defRPr lang="de-DE" sz="4400" kern="1200" spc="300" dirty="0" smtClean="0">
                <a:solidFill>
                  <a:srgbClr val="31107A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600200"/>
            <a:ext cx="8291264" cy="4525963"/>
          </a:xfrm>
        </p:spPr>
        <p:txBody>
          <a:bodyPr/>
          <a:lstStyle>
            <a:lvl1pPr>
              <a:defRPr>
                <a:solidFill>
                  <a:srgbClr val="3B1C7E"/>
                </a:solidFill>
                <a:latin typeface="Century Gothic"/>
                <a:cs typeface="Century Gothic"/>
              </a:defRPr>
            </a:lvl1pPr>
            <a:lvl2pPr>
              <a:defRPr>
                <a:solidFill>
                  <a:srgbClr val="3B1C7E"/>
                </a:solidFill>
                <a:latin typeface="Century Gothic"/>
                <a:cs typeface="Century Gothic"/>
              </a:defRPr>
            </a:lvl2pPr>
            <a:lvl3pPr>
              <a:defRPr>
                <a:solidFill>
                  <a:srgbClr val="3B1C7E"/>
                </a:solidFill>
                <a:latin typeface="Century Gothic"/>
                <a:cs typeface="Century Gothic"/>
              </a:defRPr>
            </a:lvl3pPr>
            <a:lvl4pPr>
              <a:defRPr>
                <a:solidFill>
                  <a:srgbClr val="3B1C7E"/>
                </a:solidFill>
                <a:latin typeface="Century Gothic"/>
                <a:cs typeface="Century Gothic"/>
              </a:defRPr>
            </a:lvl4pPr>
            <a:lvl5pPr>
              <a:defRPr>
                <a:solidFill>
                  <a:srgbClr val="3B1C7E"/>
                </a:solidFill>
                <a:latin typeface="Century Gothic"/>
                <a:cs typeface="Century Gothic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14" name="Foliennummernplatzhalt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fld id="{8EFF413C-D53D-45F9-9D4E-621D9BE27B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 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-18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-18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 New Roman" pitchFamily="18" charset="-18"/>
              </a:defRPr>
            </a:lvl1pPr>
          </a:lstStyle>
          <a:p>
            <a:fld id="{8EFF413C-D53D-45F9-9D4E-621D9BE27B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mailto:orosz.beata@alll.hu" TargetMode="Externa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spd.eu/" TargetMode="External"/><Relationship Id="rId2" Type="http://schemas.openxmlformats.org/officeDocument/2006/relationships/hyperlink" Target="http://www.pathwaystoinclusion.eu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2500306"/>
            <a:ext cx="7772400" cy="1470025"/>
          </a:xfrm>
        </p:spPr>
        <p:txBody>
          <a:bodyPr>
            <a:normAutofit/>
          </a:bodyPr>
          <a:lstStyle/>
          <a:p>
            <a:r>
              <a:rPr lang="hu-HU" dirty="0" smtClean="0"/>
              <a:t>„</a:t>
            </a:r>
            <a:r>
              <a:rPr lang="nl-BE" dirty="0" smtClean="0"/>
              <a:t>Pathways to Inclusion</a:t>
            </a:r>
            <a:r>
              <a:rPr lang="hu-HU" dirty="0" smtClean="0"/>
              <a:t>”</a:t>
            </a:r>
            <a:br>
              <a:rPr lang="hu-HU" dirty="0" smtClean="0"/>
            </a:br>
            <a:r>
              <a:rPr lang="hu-HU" dirty="0" smtClean="0"/>
              <a:t>„Befogadáshoz vezető utak”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3929066"/>
            <a:ext cx="6400800" cy="1752600"/>
          </a:xfrm>
        </p:spPr>
        <p:txBody>
          <a:bodyPr/>
          <a:lstStyle/>
          <a:p>
            <a:endParaRPr lang="hu-HU" dirty="0"/>
          </a:p>
          <a:p>
            <a:r>
              <a:rPr lang="hu-HU" dirty="0" smtClean="0"/>
              <a:t>Tatabánya, 2011.február 15.</a:t>
            </a:r>
            <a:endParaRPr lang="en-US" dirty="0"/>
          </a:p>
        </p:txBody>
      </p:sp>
      <p:pic>
        <p:nvPicPr>
          <p:cNvPr id="5" name="Picture 4" descr="DEF flag-logoeac-LLP_EN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2786082" cy="112734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2844" y="1428736"/>
            <a:ext cx="29289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 smtClean="0"/>
              <a:t>This project has been funded with support from the Lifelong learning </a:t>
            </a:r>
            <a:r>
              <a:rPr lang="en-US" sz="1200" dirty="0" err="1" smtClean="0"/>
              <a:t>programme</a:t>
            </a:r>
            <a:r>
              <a:rPr lang="en-US" sz="1200" dirty="0" smtClean="0"/>
              <a:t> of the European Commission. </a:t>
            </a:r>
            <a:endParaRPr lang="en-US" sz="1200" dirty="0"/>
          </a:p>
        </p:txBody>
      </p:sp>
      <p:pic>
        <p:nvPicPr>
          <p:cNvPr id="1026" name="Picture 2" descr="P2I - with text - websit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332656"/>
            <a:ext cx="141287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hu-HU" dirty="0" smtClean="0"/>
              <a:t>Általános információk</a:t>
            </a:r>
            <a:endParaRPr lang="en-US" dirty="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nl-BE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Comenius</a:t>
            </a:r>
            <a:r>
              <a:rPr lang="hu-HU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 Hálózat</a:t>
            </a:r>
          </a:p>
          <a:p>
            <a:pPr algn="just">
              <a:buNone/>
            </a:pPr>
            <a:endParaRPr lang="nl-BE" dirty="0" smtClean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  <a:p>
            <a:pPr algn="just"/>
            <a:r>
              <a:rPr lang="nl-BE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Proje</a:t>
            </a:r>
            <a:r>
              <a:rPr lang="hu-HU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k</a:t>
            </a:r>
            <a:r>
              <a:rPr lang="nl-BE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t</a:t>
            </a:r>
            <a:r>
              <a:rPr lang="hu-HU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időszak: 36 hónap</a:t>
            </a:r>
            <a:endParaRPr lang="nl-BE" dirty="0" smtClean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  <a:p>
            <a:pPr algn="just">
              <a:buFont typeface="Arial" charset="0"/>
              <a:buNone/>
            </a:pPr>
            <a:r>
              <a:rPr lang="nl-BE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	</a:t>
            </a:r>
            <a:r>
              <a:rPr lang="hu-HU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		</a:t>
            </a:r>
            <a:r>
              <a:rPr lang="nl-BE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2009</a:t>
            </a:r>
            <a:r>
              <a:rPr lang="hu-HU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.10.0</a:t>
            </a:r>
            <a:r>
              <a:rPr lang="nl-BE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 –2012</a:t>
            </a:r>
            <a:r>
              <a:rPr lang="hu-HU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.09-30</a:t>
            </a:r>
            <a:r>
              <a:rPr lang="nl-BE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 </a:t>
            </a:r>
          </a:p>
          <a:p>
            <a:pPr algn="just"/>
            <a:r>
              <a:rPr lang="hu-HU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Rövidítés</a:t>
            </a:r>
            <a:r>
              <a:rPr lang="nl-BE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:</a:t>
            </a:r>
            <a:r>
              <a:rPr lang="hu-HU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 </a:t>
            </a:r>
            <a:r>
              <a:rPr lang="en-GB" sz="24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p2i</a:t>
            </a:r>
            <a:endParaRPr lang="en-US" sz="2400" dirty="0" smtClean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P</a:t>
            </a:r>
            <a:r>
              <a:rPr lang="hu-HU" dirty="0" smtClean="0"/>
              <a:t>artnerség</a:t>
            </a:r>
            <a:endParaRPr lang="en-US" dirty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1676400" y="1417638"/>
            <a:ext cx="7010400" cy="47085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z="2800" dirty="0" smtClean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755576" y="1340768"/>
          <a:ext cx="7733361" cy="48965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83098"/>
                <a:gridCol w="1392721"/>
                <a:gridCol w="5357542"/>
              </a:tblGrid>
              <a:tr h="391865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No.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Ország</a:t>
                      </a:r>
                      <a:endParaRPr lang="en-US" b="1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Szervezet</a:t>
                      </a:r>
                      <a:endParaRPr lang="en-US" b="1" dirty="0"/>
                    </a:p>
                  </a:txBody>
                  <a:tcPr anchor="ctr">
                    <a:solidFill>
                      <a:srgbClr val="FFCC66"/>
                    </a:solidFill>
                  </a:tcPr>
                </a:tc>
              </a:tr>
              <a:tr h="348343">
                <a:tc>
                  <a:txBody>
                    <a:bodyPr/>
                    <a:lstStyle/>
                    <a:p>
                      <a:pPr algn="ctr"/>
                      <a:r>
                        <a:rPr lang="nl-BE" sz="1600" kern="1200" dirty="0" smtClean="0"/>
                        <a:t>P 1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b="1" kern="1200" dirty="0" smtClean="0"/>
                        <a:t>BE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nl-BE" sz="1600" b="1" kern="1200" dirty="0" smtClean="0"/>
                        <a:t>EASPD</a:t>
                      </a:r>
                      <a:endParaRPr lang="en-US" sz="1600" b="1" kern="1200" dirty="0" smtClean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CC66"/>
                    </a:solidFill>
                  </a:tcPr>
                </a:tc>
              </a:tr>
              <a:tr h="348343">
                <a:tc>
                  <a:txBody>
                    <a:bodyPr/>
                    <a:lstStyle/>
                    <a:p>
                      <a:pPr algn="ctr"/>
                      <a:r>
                        <a:rPr lang="nl-BE" sz="1600" kern="1200" dirty="0" smtClean="0"/>
                        <a:t>P 2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b="1" kern="1200" dirty="0" smtClean="0"/>
                        <a:t>NL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BE" sz="1600" b="1" kern="1200" dirty="0" smtClean="0"/>
                        <a:t>Fontys OSO</a:t>
                      </a:r>
                      <a:endParaRPr lang="en-US" sz="1600" b="1" kern="1200" dirty="0" smtClean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CC66"/>
                    </a:solidFill>
                  </a:tcPr>
                </a:tc>
              </a:tr>
              <a:tr h="348343">
                <a:tc>
                  <a:txBody>
                    <a:bodyPr/>
                    <a:lstStyle/>
                    <a:p>
                      <a:pPr algn="ctr"/>
                      <a:r>
                        <a:rPr lang="nl-BE" sz="1600" kern="1200" dirty="0" smtClean="0"/>
                        <a:t>P 3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b="1" kern="1200" dirty="0" smtClean="0"/>
                        <a:t>HU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1600" b="1" kern="120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Szövetség</a:t>
                      </a:r>
                      <a:r>
                        <a:rPr lang="hu-HU" sz="1600" b="1" kern="1200" baseline="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az Életen Át Tartó Tanulásért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CC66"/>
                    </a:solidFill>
                  </a:tcPr>
                </a:tc>
              </a:tr>
              <a:tr h="348343">
                <a:tc>
                  <a:txBody>
                    <a:bodyPr/>
                    <a:lstStyle/>
                    <a:p>
                      <a:pPr algn="ctr"/>
                      <a:r>
                        <a:rPr lang="nl-BE" sz="1600" kern="1200" dirty="0" smtClean="0"/>
                        <a:t>P 4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b="1" kern="1200" dirty="0" smtClean="0"/>
                        <a:t>BE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kern="1200" baseline="0" dirty="0" err="1" smtClean="0"/>
                        <a:t>VVKBuO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CC66"/>
                    </a:solidFill>
                  </a:tcPr>
                </a:tc>
              </a:tr>
              <a:tr h="348343">
                <a:tc>
                  <a:txBody>
                    <a:bodyPr/>
                    <a:lstStyle/>
                    <a:p>
                      <a:pPr algn="ctr"/>
                      <a:r>
                        <a:rPr lang="nl-BE" sz="1600" kern="1200" dirty="0" smtClean="0"/>
                        <a:t>P 5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b="1" kern="1200" dirty="0" smtClean="0"/>
                        <a:t>IE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BE" sz="1600" b="1" kern="1200" dirty="0" smtClean="0"/>
                        <a:t>NFVB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CC66"/>
                    </a:solidFill>
                  </a:tcPr>
                </a:tc>
              </a:tr>
              <a:tr h="502164">
                <a:tc>
                  <a:txBody>
                    <a:bodyPr/>
                    <a:lstStyle/>
                    <a:p>
                      <a:pPr algn="ctr"/>
                      <a:r>
                        <a:rPr lang="nl-BE" sz="1600" kern="1200" dirty="0" smtClean="0"/>
                        <a:t>P 6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b="1" kern="1200" dirty="0" smtClean="0"/>
                        <a:t>AT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kern="1200" dirty="0" smtClean="0"/>
                        <a:t>Die </a:t>
                      </a:r>
                      <a:r>
                        <a:rPr lang="en-US" sz="1600" b="1" kern="1200" dirty="0" err="1" smtClean="0"/>
                        <a:t>Steirische</a:t>
                      </a:r>
                      <a:r>
                        <a:rPr lang="en-US" sz="1600" b="1" kern="1200" dirty="0" smtClean="0"/>
                        <a:t> </a:t>
                      </a:r>
                      <a:r>
                        <a:rPr lang="en-US" sz="1600" b="1" kern="1200" dirty="0" err="1" smtClean="0"/>
                        <a:t>Behindertenhilfe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CC66"/>
                    </a:solidFill>
                  </a:tcPr>
                </a:tc>
              </a:tr>
              <a:tr h="348343">
                <a:tc>
                  <a:txBody>
                    <a:bodyPr/>
                    <a:lstStyle/>
                    <a:p>
                      <a:pPr algn="ctr"/>
                      <a:r>
                        <a:rPr lang="nl-BE" sz="1600" kern="1200" dirty="0" smtClean="0"/>
                        <a:t>P 7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b="1" kern="1200" dirty="0" smtClean="0"/>
                        <a:t>FI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kern="1200" baseline="0" dirty="0" smtClean="0"/>
                        <a:t>FAIDD</a:t>
                      </a:r>
                      <a:endParaRPr lang="en-US" sz="1600" b="1" kern="1200" dirty="0" smtClean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CC66"/>
                    </a:solidFill>
                  </a:tcPr>
                </a:tc>
              </a:tr>
              <a:tr h="348343">
                <a:tc>
                  <a:txBody>
                    <a:bodyPr/>
                    <a:lstStyle/>
                    <a:p>
                      <a:pPr algn="ctr"/>
                      <a:r>
                        <a:rPr lang="nl-BE" sz="1600" kern="1200" dirty="0" smtClean="0"/>
                        <a:t>P 8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b="1" kern="1200" dirty="0" smtClean="0"/>
                        <a:t>SI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BE" sz="1600" b="1" kern="1200" baseline="0" dirty="0" smtClean="0"/>
                        <a:t>CUDV Draga</a:t>
                      </a:r>
                      <a:endParaRPr lang="en-US" sz="1600" b="1" kern="1200" dirty="0" smtClean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CC66"/>
                    </a:solidFill>
                  </a:tcPr>
                </a:tc>
              </a:tr>
              <a:tr h="348343">
                <a:tc>
                  <a:txBody>
                    <a:bodyPr/>
                    <a:lstStyle/>
                    <a:p>
                      <a:pPr algn="ctr"/>
                      <a:r>
                        <a:rPr lang="nl-BE" sz="1600" kern="1200" dirty="0" smtClean="0"/>
                        <a:t>P 9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b="1" kern="1200" dirty="0" smtClean="0"/>
                        <a:t>DE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kern="1200" dirty="0" smtClean="0"/>
                        <a:t>Siegen</a:t>
                      </a:r>
                      <a:r>
                        <a:rPr lang="hu-HU" sz="1600" b="1" kern="1200" dirty="0" smtClean="0"/>
                        <a:t>i Egyetem</a:t>
                      </a:r>
                      <a:endParaRPr lang="en-US" sz="1600" b="1" kern="1200" dirty="0" smtClean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CC66"/>
                    </a:solidFill>
                  </a:tcPr>
                </a:tc>
              </a:tr>
              <a:tr h="502164">
                <a:tc>
                  <a:txBody>
                    <a:bodyPr/>
                    <a:lstStyle/>
                    <a:p>
                      <a:pPr algn="ctr"/>
                      <a:r>
                        <a:rPr lang="nl-BE" sz="1600" kern="1200" dirty="0" smtClean="0"/>
                        <a:t>P 10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b="1" kern="1200" dirty="0" smtClean="0"/>
                        <a:t>FR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kern="1200" dirty="0" err="1" smtClean="0"/>
                        <a:t>Mutalité</a:t>
                      </a:r>
                      <a:r>
                        <a:rPr lang="en-US" sz="1600" b="1" kern="1200" dirty="0" smtClean="0"/>
                        <a:t> </a:t>
                      </a:r>
                      <a:r>
                        <a:rPr lang="en-US" sz="1600" b="1" kern="1200" dirty="0" err="1" smtClean="0"/>
                        <a:t>Française</a:t>
                      </a:r>
                      <a:r>
                        <a:rPr lang="en-US" sz="1600" b="1" kern="1200" dirty="0" smtClean="0"/>
                        <a:t> </a:t>
                      </a:r>
                      <a:r>
                        <a:rPr lang="en-US" sz="1600" b="1" kern="1200" dirty="0" err="1" smtClean="0"/>
                        <a:t>Indre</a:t>
                      </a:r>
                      <a:r>
                        <a:rPr lang="en-US" sz="1600" b="1" kern="1200" dirty="0" smtClean="0"/>
                        <a:t>-et-Loire</a:t>
                      </a:r>
                      <a:endParaRPr lang="en-US" sz="1600" b="1" kern="1200" dirty="0" smtClean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CC66"/>
                    </a:solidFill>
                  </a:tcPr>
                </a:tc>
              </a:tr>
              <a:tr h="713602">
                <a:tc>
                  <a:txBody>
                    <a:bodyPr/>
                    <a:lstStyle/>
                    <a:p>
                      <a:pPr algn="ctr"/>
                      <a:r>
                        <a:rPr lang="nl-BE" sz="1600" kern="1200" dirty="0" smtClean="0"/>
                        <a:t>P 11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b="1" kern="1200" dirty="0" smtClean="0"/>
                        <a:t>PT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/>
                      <a:r>
                        <a:rPr lang="en-US" sz="1600" b="1" kern="1200" dirty="0" smtClean="0"/>
                        <a:t>Education Centre for the Citizen with Special Needs, Mira </a:t>
                      </a:r>
                      <a:r>
                        <a:rPr lang="en-US" sz="1600" b="1" kern="1200" dirty="0" err="1" smtClean="0"/>
                        <a:t>Sintra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 b="1" dirty="0" smtClean="0"/>
              <a:t>Szövetség az Életen Át Tartó Tanulásért</a:t>
            </a:r>
            <a:endParaRPr lang="hu-HU" sz="32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Civil szervezetek szövetsége</a:t>
            </a:r>
          </a:p>
          <a:p>
            <a:r>
              <a:rPr lang="hu-HU" dirty="0" smtClean="0"/>
              <a:t>90-es évek – jóléti szolgálat helyi alapítványok</a:t>
            </a:r>
          </a:p>
          <a:p>
            <a:r>
              <a:rPr lang="hu-HU" dirty="0" smtClean="0"/>
              <a:t>2006 </a:t>
            </a:r>
          </a:p>
          <a:p>
            <a:r>
              <a:rPr lang="hu-HU" dirty="0" smtClean="0"/>
              <a:t>foglalkoztathatóság javítása és az aktív állampolgárság, valamint a társadalmi befogadás erősítése az egész életen át tartó tanulás gyakorlati eszközeivel tagszervezeteink helyi célcsoportjaiban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Mit </a:t>
            </a:r>
            <a:r>
              <a:rPr lang="nl-BE" dirty="0" smtClean="0"/>
              <a:t> &amp;</a:t>
            </a:r>
            <a:r>
              <a:rPr lang="hu-HU" dirty="0" smtClean="0"/>
              <a:t> Miért</a:t>
            </a:r>
            <a:r>
              <a:rPr lang="nl-BE" dirty="0" smtClean="0"/>
              <a:t>?</a:t>
            </a:r>
            <a:endParaRPr lang="en-US" dirty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1676400" y="1752600"/>
            <a:ext cx="7010400" cy="4373563"/>
          </a:xfrm>
        </p:spPr>
        <p:txBody>
          <a:bodyPr>
            <a:normAutofit/>
          </a:bodyPr>
          <a:lstStyle/>
          <a:p>
            <a:pPr algn="just"/>
            <a:r>
              <a:rPr lang="hu-HU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Mit</a:t>
            </a:r>
            <a:r>
              <a:rPr lang="nl-BE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?</a:t>
            </a:r>
            <a:endParaRPr lang="nl-BE" sz="2000" dirty="0" smtClean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  <a:p>
            <a:pPr algn="just">
              <a:buFont typeface="Arial" charset="0"/>
              <a:buNone/>
            </a:pPr>
            <a:r>
              <a:rPr lang="nl-BE" sz="20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	</a:t>
            </a:r>
            <a:r>
              <a:rPr lang="hu-HU" sz="20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inkluzív oktatás témájában európai hálózat és tudásközpont kialakítása</a:t>
            </a:r>
            <a:r>
              <a:rPr lang="nl-BE" sz="20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.</a:t>
            </a:r>
          </a:p>
          <a:p>
            <a:pPr algn="just">
              <a:buFont typeface="Arial" charset="0"/>
              <a:buNone/>
            </a:pPr>
            <a:endParaRPr lang="nl-BE" sz="2000" dirty="0" smtClean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  <a:p>
            <a:pPr algn="just"/>
            <a:r>
              <a:rPr lang="hu-HU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Miért</a:t>
            </a:r>
            <a:r>
              <a:rPr lang="nl-BE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?</a:t>
            </a:r>
            <a:endParaRPr lang="nl-BE" sz="2000" dirty="0" smtClean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hu-HU" sz="20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Az inkluzív és magas minőségű oktatás elérése kulcsfontosságú a társadalom számára mely egyenlő esélyeket garantál mindenki számára</a:t>
            </a:r>
            <a:endParaRPr lang="nl-BE" sz="2000" dirty="0" smtClean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hu-HU" sz="20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Még mindig sok a bizonytalanság az inkluzív oktatással kapcsolatban a többségi és a speciális iskolák körében</a:t>
            </a:r>
            <a:r>
              <a:rPr lang="nl-BE" sz="20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hu-HU" dirty="0" smtClean="0"/>
          </a:p>
          <a:p>
            <a:r>
              <a:rPr lang="hu-HU" dirty="0" smtClean="0"/>
              <a:t>Mindez annak az EU által is ratifikált ENSZ-egyezmény 24. cikkelye megvalósítását célzó stratégia része, amely egyben elősegíti a Lisszaboni Stratégia és az EU egész életen át tartó tanulás stratégiájának megfelelő végrehajtását is.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Tevékenységek áttekintés</a:t>
            </a:r>
            <a:endParaRPr lang="en-US" dirty="0"/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Kutatás és fejlesztés</a:t>
            </a:r>
          </a:p>
          <a:p>
            <a:r>
              <a:rPr lang="hu-HU" dirty="0" smtClean="0"/>
              <a:t>Tudásközpont és hálózatépítés</a:t>
            </a:r>
          </a:p>
          <a:p>
            <a:pPr lvl="1"/>
            <a:r>
              <a:rPr lang="hu-HU" dirty="0" smtClean="0"/>
              <a:t>Döntéshozók , gyakorló pedagógusok, érintettek képviselői</a:t>
            </a:r>
          </a:p>
          <a:p>
            <a:r>
              <a:rPr lang="hu-HU" dirty="0" smtClean="0"/>
              <a:t>Információk terjesztése és tapasztalatcsere</a:t>
            </a:r>
          </a:p>
          <a:p>
            <a:pPr lvl="1"/>
            <a:r>
              <a:rPr lang="hu-HU" dirty="0" smtClean="0"/>
              <a:t>Konferenciák</a:t>
            </a:r>
          </a:p>
          <a:p>
            <a:pPr lvl="1"/>
            <a:r>
              <a:rPr lang="hu-HU" dirty="0" smtClean="0"/>
              <a:t>Képzési program</a:t>
            </a:r>
          </a:p>
          <a:p>
            <a:pPr lvl="1"/>
            <a:r>
              <a:rPr lang="hu-HU" dirty="0" smtClean="0"/>
              <a:t>Weboldal, hírlevél, </a:t>
            </a:r>
            <a:r>
              <a:rPr lang="hu-HU" dirty="0" err="1" smtClean="0"/>
              <a:t>Facebook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Várható eredmények</a:t>
            </a:r>
            <a:endParaRPr lang="en-US" dirty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1115616" y="1412776"/>
            <a:ext cx="7571184" cy="4713387"/>
          </a:xfrm>
        </p:spPr>
        <p:txBody>
          <a:bodyPr/>
          <a:lstStyle/>
          <a:p>
            <a:pPr algn="just">
              <a:buFont typeface="Arial" charset="0"/>
              <a:buNone/>
            </a:pPr>
            <a:endParaRPr lang="nl-BE" sz="2400" dirty="0" smtClean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hu-HU" sz="24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inkluzív oktatás iránt elkötelezettek fenntartható hálózata</a:t>
            </a:r>
            <a:endParaRPr lang="en-US" sz="2400" dirty="0" smtClean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hu-HU" sz="24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Rendszeresen frissülő </a:t>
            </a:r>
            <a:r>
              <a:rPr lang="hu-HU" sz="2400" dirty="0" err="1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webalapú</a:t>
            </a:r>
            <a:r>
              <a:rPr lang="hu-HU" sz="24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 tudásbázis mely tartalmazza </a:t>
            </a:r>
            <a:r>
              <a:rPr lang="en-US" sz="24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:</a:t>
            </a:r>
          </a:p>
          <a:p>
            <a:pPr lvl="1" algn="just"/>
            <a:r>
              <a:rPr lang="hu-HU" sz="24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Szakpolitika, tanárképzés és iskolák jelenlegi helyzetét bemutató információkat</a:t>
            </a:r>
            <a:endParaRPr lang="en-US" sz="2400" dirty="0" smtClean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  <a:p>
            <a:pPr lvl="1" algn="just"/>
            <a:r>
              <a:rPr lang="hu-HU" sz="24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Kulcsszereplők és szakemberek adatbázisa</a:t>
            </a:r>
          </a:p>
          <a:p>
            <a:pPr lvl="1" algn="just"/>
            <a:r>
              <a:rPr lang="hu-HU" sz="24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Példák, gyakorlatok, új technológiák</a:t>
            </a:r>
          </a:p>
          <a:p>
            <a:pPr lvl="1" algn="just"/>
            <a:r>
              <a:rPr lang="hu-HU" sz="24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Önértékelési eszköz iskolák számára</a:t>
            </a:r>
          </a:p>
          <a:p>
            <a:pPr algn="just">
              <a:buFont typeface="Wingdings" pitchFamily="2" charset="2"/>
              <a:buChar char="ü"/>
            </a:pPr>
            <a:r>
              <a:rPr lang="hu-HU" sz="24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„új” tagállamok kulcsszereplőinek hálózata az inkluzív oktatás terjesztése érdekében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 dirty="0" smtClean="0"/>
              <a:t>Eddigi tevékenységek, eredmények- konferencia</a:t>
            </a:r>
            <a:endParaRPr lang="hu-HU" sz="3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hu-HU" dirty="0" smtClean="0"/>
          </a:p>
          <a:p>
            <a:r>
              <a:rPr lang="hu-HU" dirty="0" smtClean="0"/>
              <a:t>„</a:t>
            </a:r>
            <a:r>
              <a:rPr lang="hu-HU" b="1" dirty="0" smtClean="0"/>
              <a:t>15 éves </a:t>
            </a:r>
            <a:r>
              <a:rPr lang="hu-HU" b="1" dirty="0" err="1" smtClean="0"/>
              <a:t>Salamancai</a:t>
            </a:r>
            <a:r>
              <a:rPr lang="hu-HU" b="1" dirty="0" smtClean="0"/>
              <a:t> nyilatkozat</a:t>
            </a:r>
            <a:r>
              <a:rPr lang="hu-HU" dirty="0" smtClean="0"/>
              <a:t>”</a:t>
            </a:r>
          </a:p>
          <a:p>
            <a:pPr>
              <a:buNone/>
            </a:pPr>
            <a:r>
              <a:rPr lang="hu-HU" i="1" dirty="0" smtClean="0"/>
              <a:t>     2009. november 12–13. – Dublin</a:t>
            </a:r>
          </a:p>
          <a:p>
            <a:r>
              <a:rPr lang="hu-HU" dirty="0" smtClean="0"/>
              <a:t>konferencia az inkluzív oktatás javításának újabb lehetőségeit tárta fel.</a:t>
            </a:r>
          </a:p>
          <a:p>
            <a:r>
              <a:rPr lang="hu-HU" dirty="0" smtClean="0"/>
              <a:t>megállapodás született a Dublini Kiáltványról és az Akciótervről</a:t>
            </a:r>
          </a:p>
          <a:p>
            <a:pPr>
              <a:buNone/>
            </a:pPr>
            <a:r>
              <a:rPr lang="hu-HU" dirty="0" smtClean="0"/>
              <a:t>   „</a:t>
            </a:r>
            <a:r>
              <a:rPr lang="hu-HU" b="1" dirty="0" err="1" smtClean="0"/>
              <a:t>Manifesto</a:t>
            </a:r>
            <a:r>
              <a:rPr lang="hu-HU" b="1" dirty="0" smtClean="0"/>
              <a:t> </a:t>
            </a:r>
            <a:r>
              <a:rPr lang="hu-HU" b="1" dirty="0" err="1" smtClean="0"/>
              <a:t>on</a:t>
            </a:r>
            <a:r>
              <a:rPr lang="hu-HU" b="1" dirty="0" smtClean="0"/>
              <a:t> </a:t>
            </a:r>
            <a:r>
              <a:rPr lang="hu-HU" b="1" dirty="0" err="1" smtClean="0"/>
              <a:t>Inclusive</a:t>
            </a:r>
            <a:r>
              <a:rPr lang="hu-HU" b="1" dirty="0" smtClean="0"/>
              <a:t> Education</a:t>
            </a:r>
            <a:r>
              <a:rPr lang="hu-HU" dirty="0" smtClean="0"/>
              <a:t>”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03848" y="260648"/>
            <a:ext cx="5554960" cy="1143000"/>
          </a:xfrm>
        </p:spPr>
        <p:txBody>
          <a:bodyPr/>
          <a:lstStyle/>
          <a:p>
            <a:r>
              <a:rPr lang="hu-HU" sz="3600" dirty="0" smtClean="0"/>
              <a:t>Eddigi tevékenységek- Kutatás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628800"/>
            <a:ext cx="8291264" cy="4497363"/>
          </a:xfrm>
        </p:spPr>
        <p:txBody>
          <a:bodyPr/>
          <a:lstStyle/>
          <a:p>
            <a:endParaRPr lang="hu-HU" dirty="0" smtClean="0"/>
          </a:p>
          <a:p>
            <a:r>
              <a:rPr lang="hu-HU" dirty="0" err="1" smtClean="0"/>
              <a:t>Siegeni</a:t>
            </a:r>
            <a:r>
              <a:rPr lang="hu-HU" dirty="0" smtClean="0"/>
              <a:t> Egyetem koordinálja</a:t>
            </a:r>
          </a:p>
          <a:p>
            <a:pPr lvl="0"/>
            <a:r>
              <a:rPr lang="hu-HU" dirty="0" smtClean="0"/>
              <a:t>a partnerországok aktuális politikai hozzáállásáról és szakpolitikájáról, azonosítja az inkluzív oktatás ügyét érintő jelenlegi jogi keretek között felmerülő nehézségeket és kihívásokat,</a:t>
            </a:r>
          </a:p>
          <a:p>
            <a:pPr lvl="0"/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Kutatás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dirty="0" smtClean="0"/>
              <a:t>az iskolai helyzetet elemző tanulmányt, az illető ország szakpolitikája és a politikai hozzáállás tükrében,</a:t>
            </a:r>
          </a:p>
          <a:p>
            <a:pPr lvl="0"/>
            <a:r>
              <a:rPr lang="hu-HU" dirty="0" smtClean="0"/>
              <a:t>egy elemzést, mely azonosítja a különböző érintett felek és a szakemberek problémáit, igényeit és megfontolásait,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Tevékenységek- Szemináriumok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Minden partnerországban</a:t>
            </a:r>
          </a:p>
          <a:p>
            <a:r>
              <a:rPr lang="hu-HU" dirty="0" smtClean="0"/>
              <a:t>Projekt bemutatása</a:t>
            </a:r>
          </a:p>
          <a:p>
            <a:r>
              <a:rPr lang="hu-HU" dirty="0" smtClean="0"/>
              <a:t>Visszajelzések gyűjtése</a:t>
            </a:r>
          </a:p>
          <a:p>
            <a:r>
              <a:rPr lang="hu-HU" dirty="0" smtClean="0"/>
              <a:t>Jó gyakorlatok azonosítása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Eredmények-Képzési</a:t>
            </a:r>
            <a:r>
              <a:rPr lang="hu-HU" dirty="0" smtClean="0"/>
              <a:t> program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„Building a </a:t>
            </a:r>
            <a:r>
              <a:rPr lang="hu-HU" dirty="0" err="1" smtClean="0">
                <a:solidFill>
                  <a:srgbClr val="FF0000"/>
                </a:solidFill>
              </a:rPr>
              <a:t>school</a:t>
            </a:r>
            <a:r>
              <a:rPr lang="hu-HU" dirty="0" smtClean="0">
                <a:solidFill>
                  <a:srgbClr val="FF0000"/>
                </a:solidFill>
              </a:rPr>
              <a:t> </a:t>
            </a:r>
            <a:r>
              <a:rPr lang="hu-HU" dirty="0" err="1" smtClean="0">
                <a:solidFill>
                  <a:srgbClr val="FF0000"/>
                </a:solidFill>
              </a:rPr>
              <a:t>for</a:t>
            </a:r>
            <a:r>
              <a:rPr lang="hu-HU" dirty="0" smtClean="0">
                <a:solidFill>
                  <a:srgbClr val="FF0000"/>
                </a:solidFill>
              </a:rPr>
              <a:t> </a:t>
            </a:r>
            <a:r>
              <a:rPr lang="hu-HU" dirty="0" err="1" smtClean="0">
                <a:solidFill>
                  <a:srgbClr val="FF0000"/>
                </a:solidFill>
              </a:rPr>
              <a:t>all</a:t>
            </a:r>
            <a:r>
              <a:rPr lang="hu-HU" dirty="0" smtClean="0">
                <a:solidFill>
                  <a:srgbClr val="FF0000"/>
                </a:solidFill>
              </a:rPr>
              <a:t>”</a:t>
            </a:r>
          </a:p>
          <a:p>
            <a:r>
              <a:rPr lang="hu-HU" dirty="0" smtClean="0"/>
              <a:t>Comenius BE-2011-179-002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Nemzetközi oktatói csapat</a:t>
            </a:r>
          </a:p>
          <a:p>
            <a:r>
              <a:rPr lang="hu-HU" dirty="0" smtClean="0"/>
              <a:t>Egyéni tanulási célok- munkaterv a saját intézményére vonatkozóan</a:t>
            </a:r>
          </a:p>
          <a:p>
            <a:endParaRPr lang="hu-HU" dirty="0" smtClean="0"/>
          </a:p>
          <a:p>
            <a:r>
              <a:rPr lang="hu-HU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2011. október 3-10, Lisszabon</a:t>
            </a:r>
          </a:p>
          <a:p>
            <a:r>
              <a:rPr lang="hu-HU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2012. április 23-28, Prága</a:t>
            </a:r>
            <a:endParaRPr lang="hu-HU" b="1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Tudásközpont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egymástól tanulás és együttműködés felülete </a:t>
            </a:r>
          </a:p>
          <a:p>
            <a:r>
              <a:rPr lang="hu-HU" dirty="0" smtClean="0"/>
              <a:t>áthidalja a kutatási eredmények és az iskolai valóság közötti szakadékot</a:t>
            </a:r>
          </a:p>
          <a:p>
            <a:r>
              <a:rPr lang="hu-HU" dirty="0" smtClean="0"/>
              <a:t>egybegyűjt a tanulságos és sikeres megoldásokat, gyakorlatokat, példákat</a:t>
            </a:r>
          </a:p>
          <a:p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Konferencia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2012. szeptember, Magyarország</a:t>
            </a:r>
          </a:p>
          <a:p>
            <a:r>
              <a:rPr lang="hu-HU" dirty="0" smtClean="0"/>
              <a:t>Projektzárása</a:t>
            </a:r>
          </a:p>
          <a:p>
            <a:r>
              <a:rPr lang="hu-HU" dirty="0" smtClean="0"/>
              <a:t>Konferenciasorozat folytatása</a:t>
            </a:r>
          </a:p>
          <a:p>
            <a:r>
              <a:rPr lang="hu-HU" dirty="0" smtClean="0"/>
              <a:t>Lehetőség a bemutatkozásra,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Kutatás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hu-HU" dirty="0" smtClean="0"/>
              <a:t>A projektbe bekapcsolódott  országok helyzete és fejlődése</a:t>
            </a:r>
          </a:p>
          <a:p>
            <a:pPr lvl="1">
              <a:buNone/>
            </a:pPr>
            <a:endParaRPr lang="hu-HU" dirty="0" smtClean="0"/>
          </a:p>
          <a:p>
            <a:pPr lvl="1">
              <a:buFont typeface="Arial" pitchFamily="34" charset="0"/>
              <a:buChar char="•"/>
            </a:pPr>
            <a:r>
              <a:rPr lang="hu-HU" dirty="0" smtClean="0"/>
              <a:t>Jogszabályi háttér</a:t>
            </a:r>
            <a:r>
              <a:rPr lang="en-GB" dirty="0" smtClean="0"/>
              <a:t> (A), </a:t>
            </a:r>
            <a:endParaRPr lang="hu-HU" dirty="0" smtClean="0"/>
          </a:p>
          <a:p>
            <a:pPr lvl="1">
              <a:buFont typeface="Arial" pitchFamily="34" charset="0"/>
              <a:buChar char="•"/>
            </a:pPr>
            <a:r>
              <a:rPr lang="hu-HU" dirty="0" smtClean="0"/>
              <a:t>Gyakorlati megvalósulás</a:t>
            </a:r>
            <a:r>
              <a:rPr lang="en-GB" dirty="0" smtClean="0"/>
              <a:t> (B)</a:t>
            </a:r>
            <a:endParaRPr lang="hu-HU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 </a:t>
            </a:r>
            <a:r>
              <a:rPr lang="hu-HU" dirty="0" smtClean="0"/>
              <a:t>Fejlődés, előrehaladás 2003-tól</a:t>
            </a:r>
            <a:r>
              <a:rPr lang="en-GB" dirty="0" smtClean="0"/>
              <a:t>(C)</a:t>
            </a:r>
            <a:endParaRPr lang="hu-HU" dirty="0" smtClean="0"/>
          </a:p>
          <a:p>
            <a:pPr lvl="1">
              <a:buNone/>
            </a:pPr>
            <a:endParaRPr lang="hu-HU" dirty="0" smtClean="0"/>
          </a:p>
          <a:p>
            <a:pPr lvl="1"/>
            <a:r>
              <a:rPr lang="hu-HU" dirty="0" smtClean="0"/>
              <a:t> ENSZ-egyezmény 24. cikkelye a kiinduló alap</a:t>
            </a:r>
          </a:p>
          <a:p>
            <a:pPr lvl="1"/>
            <a:endParaRPr lang="hu-HU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dirty="0" smtClean="0"/>
              <a:t>Előzetes eredmények, következtetések</a:t>
            </a:r>
            <a:endParaRPr lang="hu-HU" sz="36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Növekvő tudatosság</a:t>
            </a:r>
          </a:p>
          <a:p>
            <a:r>
              <a:rPr lang="hu-HU" dirty="0" smtClean="0"/>
              <a:t>inkluzív oktatáshoz való jogok a forrásokhoz való jogok nélkül</a:t>
            </a:r>
          </a:p>
          <a:p>
            <a:r>
              <a:rPr lang="hu-HU" dirty="0" smtClean="0"/>
              <a:t>Besorolás és diagnosztikai eljárások fontossága</a:t>
            </a:r>
          </a:p>
          <a:p>
            <a:r>
              <a:rPr lang="hu-HU" dirty="0" smtClean="0"/>
              <a:t>Útvonal-függő fejlesztések</a:t>
            </a:r>
          </a:p>
          <a:p>
            <a:r>
              <a:rPr lang="hu-HU" dirty="0" smtClean="0"/>
              <a:t>Növekvő </a:t>
            </a:r>
            <a:r>
              <a:rPr lang="hu-HU" dirty="0" err="1" smtClean="0"/>
              <a:t>inkluzió</a:t>
            </a:r>
            <a:r>
              <a:rPr lang="hu-HU" dirty="0" smtClean="0"/>
              <a:t> </a:t>
            </a:r>
            <a:r>
              <a:rPr lang="hu-HU" dirty="0" smtClean="0"/>
              <a:t>és növekvő szegregáció </a:t>
            </a:r>
            <a:r>
              <a:rPr lang="en-GB" dirty="0" smtClean="0"/>
              <a:t>(‘progress by addition’</a:t>
            </a:r>
            <a:r>
              <a:rPr lang="hu-HU" dirty="0" smtClean="0"/>
              <a:t>)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dirty="0"/>
              <a:t>Előzetes eredmények, következtetések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 smtClean="0"/>
          </a:p>
          <a:p>
            <a:r>
              <a:rPr lang="hu-HU" dirty="0" smtClean="0"/>
              <a:t>Eszközakadályok a befogadó oktatás ellen</a:t>
            </a:r>
          </a:p>
          <a:p>
            <a:r>
              <a:rPr lang="hu-HU" dirty="0" smtClean="0"/>
              <a:t>Mérési</a:t>
            </a:r>
            <a:r>
              <a:rPr lang="hu-HU" dirty="0" smtClean="0"/>
              <a:t> </a:t>
            </a:r>
            <a:r>
              <a:rPr lang="hu-HU" dirty="0" smtClean="0"/>
              <a:t>eljárások fejlesztése</a:t>
            </a:r>
          </a:p>
          <a:p>
            <a:r>
              <a:rPr lang="hu-HU" dirty="0" smtClean="0"/>
              <a:t>Szülők bevonása a döntéshozásba</a:t>
            </a:r>
          </a:p>
          <a:p>
            <a:r>
              <a:rPr lang="hu-HU" dirty="0" smtClean="0"/>
              <a:t>Oktatási modellek és koncepciók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dirty="0"/>
              <a:t>Előzetes eredmények, következtetések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u-HU" dirty="0" smtClean="0"/>
          </a:p>
          <a:p>
            <a:r>
              <a:rPr lang="hu-HU" dirty="0" smtClean="0"/>
              <a:t>Adaptív és kommunikatív technológiák elérhetősége a befogadó oktatásban</a:t>
            </a:r>
          </a:p>
          <a:p>
            <a:r>
              <a:rPr lang="hu-HU" smtClean="0"/>
              <a:t>Tanárképzés </a:t>
            </a:r>
            <a:r>
              <a:rPr lang="hu-HU" dirty="0" smtClean="0"/>
              <a:t>(hatékony) inkluzív orientáció nélkül</a:t>
            </a:r>
          </a:p>
          <a:p>
            <a:r>
              <a:rPr lang="hu-HU" dirty="0" smtClean="0"/>
              <a:t>Inkluzív oktatás folyamatának </a:t>
            </a:r>
            <a:r>
              <a:rPr lang="hu-HU" dirty="0" err="1" smtClean="0"/>
              <a:t>nyomonkövetése</a:t>
            </a:r>
            <a:endParaRPr lang="hu-HU" dirty="0" smtClean="0"/>
          </a:p>
          <a:p>
            <a:r>
              <a:rPr lang="hu-HU" dirty="0" smtClean="0"/>
              <a:t>Fejlődő inkluzív oktatás</a:t>
            </a:r>
          </a:p>
          <a:p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066130"/>
          </a:xfrm>
        </p:spPr>
        <p:txBody>
          <a:bodyPr/>
          <a:lstStyle/>
          <a:p>
            <a:pPr algn="r"/>
            <a:r>
              <a:rPr lang="hu-HU" sz="2800" dirty="0" smtClean="0"/>
              <a:t/>
            </a:r>
            <a:br>
              <a:rPr lang="hu-HU" sz="2800" dirty="0" smtClean="0"/>
            </a:br>
            <a:r>
              <a:rPr lang="hu-HU" sz="2800" dirty="0"/>
              <a:t/>
            </a:r>
            <a:br>
              <a:rPr lang="hu-HU" sz="2800" dirty="0"/>
            </a:br>
            <a:r>
              <a:rPr lang="hu-HU" sz="2800" dirty="0" smtClean="0"/>
              <a:t>Inkluzív </a:t>
            </a:r>
            <a:br>
              <a:rPr lang="hu-HU" sz="2800" dirty="0" smtClean="0"/>
            </a:br>
            <a:r>
              <a:rPr lang="hu-HU" sz="2800" dirty="0" smtClean="0"/>
              <a:t>oktatás jogi hátterének barométer értékelése</a:t>
            </a:r>
            <a:r>
              <a:rPr lang="hu-HU" b="1" dirty="0">
                <a:latin typeface="Times New Roman"/>
                <a:ea typeface="Batang"/>
              </a:rPr>
              <a:t/>
            </a:r>
            <a:br>
              <a:rPr lang="hu-HU" b="1" dirty="0">
                <a:latin typeface="Times New Roman"/>
                <a:ea typeface="Batang"/>
              </a:rPr>
            </a:br>
            <a:endParaRPr lang="hu-HU" dirty="0"/>
          </a:p>
        </p:txBody>
      </p:sp>
      <p:graphicFrame>
        <p:nvGraphicFramePr>
          <p:cNvPr id="6" name="Tartalom helye 5"/>
          <p:cNvGraphicFramePr>
            <a:graphicFrameLocks noGrp="1"/>
          </p:cNvGraphicFramePr>
          <p:nvPr>
            <p:ph idx="1"/>
          </p:nvPr>
        </p:nvGraphicFramePr>
        <p:xfrm>
          <a:off x="611559" y="1556794"/>
          <a:ext cx="8162530" cy="48809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32506"/>
                <a:gridCol w="1632506"/>
                <a:gridCol w="1632506"/>
                <a:gridCol w="1632506"/>
                <a:gridCol w="1632506"/>
              </a:tblGrid>
              <a:tr h="421751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hu-HU" sz="1400" b="1" dirty="0" smtClean="0">
                          <a:latin typeface="Arial"/>
                          <a:ea typeface="Calibri"/>
                          <a:cs typeface="Times New Roman"/>
                        </a:rPr>
                        <a:t>Akadályozó</a:t>
                      </a:r>
                      <a:endParaRPr lang="hu-HU" sz="14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hu-HU" sz="1400" b="1" dirty="0" smtClean="0">
                          <a:latin typeface="Arial"/>
                          <a:ea typeface="Calibri"/>
                          <a:cs typeface="Times New Roman"/>
                        </a:rPr>
                        <a:t>Inkább</a:t>
                      </a:r>
                      <a:r>
                        <a:rPr lang="hu-HU" sz="1400" b="1" baseline="0" dirty="0" smtClean="0">
                          <a:latin typeface="Arial"/>
                          <a:ea typeface="Calibri"/>
                          <a:cs typeface="Times New Roman"/>
                        </a:rPr>
                        <a:t> akadályozó</a:t>
                      </a:r>
                      <a:endParaRPr lang="hu-HU" sz="14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hu-HU" sz="1400" b="1" dirty="0" smtClean="0">
                          <a:latin typeface="Arial"/>
                          <a:ea typeface="Calibri"/>
                          <a:cs typeface="Times New Roman"/>
                        </a:rPr>
                        <a:t>Inkább</a:t>
                      </a:r>
                      <a:r>
                        <a:rPr lang="hu-HU" sz="1400" b="1" baseline="0" dirty="0" smtClean="0">
                          <a:latin typeface="Arial"/>
                          <a:ea typeface="Calibri"/>
                          <a:cs typeface="Times New Roman"/>
                        </a:rPr>
                        <a:t> támogató</a:t>
                      </a:r>
                      <a:endParaRPr lang="hu-HU" sz="14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hu-HU" sz="1400" b="1" dirty="0" smtClean="0">
                          <a:latin typeface="Arial"/>
                          <a:ea typeface="Calibri"/>
                          <a:cs typeface="Times New Roman"/>
                        </a:rPr>
                        <a:t>Teljesen</a:t>
                      </a:r>
                      <a:r>
                        <a:rPr lang="hu-HU" sz="1400" b="1" baseline="0" dirty="0" smtClean="0">
                          <a:latin typeface="Arial"/>
                          <a:ea typeface="Calibri"/>
                          <a:cs typeface="Times New Roman"/>
                        </a:rPr>
                        <a:t> támogató</a:t>
                      </a:r>
                      <a:endParaRPr lang="hu-HU" sz="14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421751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Aus</a:t>
                      </a:r>
                      <a:r>
                        <a:rPr lang="hu-HU" sz="1600" b="1" dirty="0" err="1" smtClean="0"/>
                        <a:t>ztria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554632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Belgium</a:t>
                      </a:r>
                      <a:endParaRPr lang="hu-HU" sz="1600" b="1" dirty="0" smtClean="0"/>
                    </a:p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/</a:t>
                      </a:r>
                      <a:r>
                        <a:rPr lang="en-US" sz="1600" b="1" dirty="0" err="1" smtClean="0"/>
                        <a:t>Fland</a:t>
                      </a:r>
                      <a:r>
                        <a:rPr lang="hu-HU" sz="1600" b="1" dirty="0" err="1" smtClean="0"/>
                        <a:t>ria</a:t>
                      </a:r>
                      <a:r>
                        <a:rPr lang="hu-HU" sz="1600" b="1" dirty="0" smtClean="0"/>
                        <a:t>/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4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421751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Fin</a:t>
                      </a:r>
                      <a:r>
                        <a:rPr lang="hu-HU" sz="1600" b="1" dirty="0" err="1" smtClean="0"/>
                        <a:t>nország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421751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err="1" smtClean="0"/>
                        <a:t>Fra</a:t>
                      </a:r>
                      <a:r>
                        <a:rPr lang="hu-HU" sz="1600" b="1" dirty="0" err="1" smtClean="0"/>
                        <a:t>nciaország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421751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hu-HU" sz="1600" b="1" dirty="0" smtClean="0">
                          <a:latin typeface="+mn-lt"/>
                          <a:ea typeface="+mn-ea"/>
                          <a:cs typeface="+mn-cs"/>
                        </a:rPr>
                        <a:t>Németország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421751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hu-HU" sz="1600" b="1" i="1" dirty="0" smtClean="0">
                          <a:latin typeface="Arial"/>
                          <a:ea typeface="Calibri"/>
                          <a:cs typeface="Times New Roman"/>
                        </a:rPr>
                        <a:t>Magyarország</a:t>
                      </a:r>
                      <a:endParaRPr lang="hu-HU" sz="1600" b="1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1600" b="1" i="1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1600" b="1" i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b="1" i="1" dirty="0"/>
                        <a:t>X</a:t>
                      </a:r>
                      <a:endParaRPr lang="hu-HU" sz="1600" b="1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421751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hu-HU" sz="1600" b="1" dirty="0" smtClean="0">
                          <a:latin typeface="+mn-lt"/>
                          <a:ea typeface="+mn-ea"/>
                          <a:cs typeface="+mn-cs"/>
                        </a:rPr>
                        <a:t>Írország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525557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hu-HU" sz="1600" b="1" dirty="0" smtClean="0">
                          <a:latin typeface="+mn-lt"/>
                          <a:ea typeface="+mn-ea"/>
                          <a:cs typeface="+mn-cs"/>
                        </a:rPr>
                        <a:t>Hollandia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421751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err="1" smtClean="0"/>
                        <a:t>Portug</a:t>
                      </a:r>
                      <a:r>
                        <a:rPr lang="hu-HU" sz="1600" b="1" dirty="0" err="1" smtClean="0"/>
                        <a:t>ália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421751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S</a:t>
                      </a:r>
                      <a:r>
                        <a:rPr lang="hu-HU" sz="1600" b="1" dirty="0" err="1" smtClean="0"/>
                        <a:t>zlovénia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3200" dirty="0" smtClean="0"/>
              <a:t/>
            </a:r>
            <a:br>
              <a:rPr lang="hu-HU" sz="3200" dirty="0" smtClean="0"/>
            </a:br>
            <a:r>
              <a:rPr lang="hu-HU" sz="2800" dirty="0" smtClean="0"/>
              <a:t>Inkluzív oktatás jelenlegi gyakorlatának  b</a:t>
            </a:r>
            <a:r>
              <a:rPr lang="de-DE" sz="2800" dirty="0" err="1" smtClean="0"/>
              <a:t>arom</a:t>
            </a:r>
            <a:r>
              <a:rPr lang="hu-HU" sz="2800" dirty="0" smtClean="0"/>
              <a:t>é</a:t>
            </a:r>
            <a:r>
              <a:rPr lang="de-DE" sz="2800" dirty="0" err="1" smtClean="0"/>
              <a:t>ter</a:t>
            </a:r>
            <a:r>
              <a:rPr lang="de-DE" sz="2800" dirty="0" smtClean="0"/>
              <a:t> </a:t>
            </a:r>
            <a:r>
              <a:rPr lang="hu-HU" sz="2800" dirty="0" smtClean="0"/>
              <a:t>értékelése</a:t>
            </a:r>
            <a:endParaRPr lang="hu-HU" sz="3200" dirty="0"/>
          </a:p>
        </p:txBody>
      </p:sp>
      <p:graphicFrame>
        <p:nvGraphicFramePr>
          <p:cNvPr id="6" name="Tartalom helye 5"/>
          <p:cNvGraphicFramePr>
            <a:graphicFrameLocks noGrp="1"/>
          </p:cNvGraphicFramePr>
          <p:nvPr>
            <p:ph idx="1"/>
          </p:nvPr>
        </p:nvGraphicFramePr>
        <p:xfrm>
          <a:off x="827585" y="1844824"/>
          <a:ext cx="7874495" cy="46835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4899"/>
                <a:gridCol w="1574899"/>
                <a:gridCol w="1574899"/>
                <a:gridCol w="1574899"/>
                <a:gridCol w="1574899"/>
              </a:tblGrid>
              <a:tr h="426718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hu-HU" sz="1400" b="1" dirty="0" smtClean="0">
                          <a:latin typeface="Arial"/>
                          <a:ea typeface="Calibri"/>
                          <a:cs typeface="Times New Roman"/>
                        </a:rPr>
                        <a:t>Akadályozó</a:t>
                      </a:r>
                      <a:endParaRPr lang="hu-HU" sz="14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hu-HU" sz="1400" b="1" dirty="0" smtClean="0">
                          <a:latin typeface="Arial"/>
                          <a:ea typeface="Calibri"/>
                          <a:cs typeface="Times New Roman"/>
                        </a:rPr>
                        <a:t>Inkább</a:t>
                      </a:r>
                      <a:r>
                        <a:rPr lang="hu-HU" sz="1400" b="1" baseline="0" dirty="0" smtClean="0">
                          <a:latin typeface="Arial"/>
                          <a:ea typeface="Calibri"/>
                          <a:cs typeface="Times New Roman"/>
                        </a:rPr>
                        <a:t> akadályozó</a:t>
                      </a:r>
                      <a:endParaRPr lang="hu-HU" sz="14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hu-HU" sz="1400" b="1" dirty="0" smtClean="0">
                          <a:latin typeface="Arial"/>
                          <a:ea typeface="Calibri"/>
                          <a:cs typeface="Times New Roman"/>
                        </a:rPr>
                        <a:t>Inkább</a:t>
                      </a:r>
                      <a:r>
                        <a:rPr lang="hu-HU" sz="1400" b="1" baseline="0" dirty="0" smtClean="0">
                          <a:latin typeface="Arial"/>
                          <a:ea typeface="Calibri"/>
                          <a:cs typeface="Times New Roman"/>
                        </a:rPr>
                        <a:t> támogató</a:t>
                      </a:r>
                      <a:endParaRPr lang="hu-HU" sz="14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hu-HU" sz="1400" b="1" dirty="0" smtClean="0">
                          <a:latin typeface="Arial"/>
                          <a:ea typeface="Calibri"/>
                          <a:cs typeface="Times New Roman"/>
                        </a:rPr>
                        <a:t>Teljesen</a:t>
                      </a:r>
                      <a:r>
                        <a:rPr lang="hu-HU" sz="1400" b="1" baseline="0" dirty="0" smtClean="0">
                          <a:latin typeface="Arial"/>
                          <a:ea typeface="Calibri"/>
                          <a:cs typeface="Times New Roman"/>
                        </a:rPr>
                        <a:t> támogató</a:t>
                      </a:r>
                      <a:endParaRPr lang="hu-HU" sz="14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388925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Aus</a:t>
                      </a:r>
                      <a:r>
                        <a:rPr lang="hu-HU" sz="1600" b="1" dirty="0" err="1" smtClean="0"/>
                        <a:t>ztria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511462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Belgium</a:t>
                      </a:r>
                      <a:endParaRPr lang="hu-HU" sz="1600" b="1" dirty="0" smtClean="0"/>
                    </a:p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/</a:t>
                      </a:r>
                      <a:r>
                        <a:rPr lang="en-US" sz="1600" b="1" dirty="0" err="1" smtClean="0"/>
                        <a:t>Fland</a:t>
                      </a:r>
                      <a:r>
                        <a:rPr lang="hu-HU" sz="1600" b="1" dirty="0" err="1" smtClean="0"/>
                        <a:t>ria</a:t>
                      </a:r>
                      <a:r>
                        <a:rPr lang="hu-HU" sz="1600" b="1" dirty="0" smtClean="0"/>
                        <a:t>/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388925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Fin</a:t>
                      </a:r>
                      <a:r>
                        <a:rPr lang="hu-HU" sz="1600" b="1" dirty="0" err="1" smtClean="0"/>
                        <a:t>nország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511462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err="1" smtClean="0"/>
                        <a:t>Fra</a:t>
                      </a:r>
                      <a:r>
                        <a:rPr lang="hu-HU" sz="1600" b="1" dirty="0" err="1" smtClean="0"/>
                        <a:t>nciaország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388925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hu-HU" sz="1600" b="1" dirty="0" smtClean="0">
                          <a:latin typeface="+mn-lt"/>
                          <a:ea typeface="+mn-ea"/>
                          <a:cs typeface="+mn-cs"/>
                        </a:rPr>
                        <a:t>Németország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511462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hu-HU" sz="1600" b="1" i="1" dirty="0" smtClean="0">
                          <a:latin typeface="Arial"/>
                          <a:ea typeface="Calibri"/>
                          <a:cs typeface="Times New Roman"/>
                        </a:rPr>
                        <a:t>Magyarország</a:t>
                      </a:r>
                      <a:endParaRPr lang="hu-HU" sz="1600" b="1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b="1" i="1" dirty="0"/>
                        <a:t>X</a:t>
                      </a:r>
                      <a:endParaRPr lang="hu-HU" sz="1200" b="1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388925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hu-HU" sz="1600" b="1" dirty="0" smtClean="0">
                          <a:latin typeface="+mn-lt"/>
                          <a:ea typeface="+mn-ea"/>
                          <a:cs typeface="+mn-cs"/>
                        </a:rPr>
                        <a:t>Írország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388925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hu-HU" sz="1600" b="1" dirty="0" smtClean="0">
                          <a:latin typeface="+mn-lt"/>
                          <a:ea typeface="+mn-ea"/>
                          <a:cs typeface="+mn-cs"/>
                        </a:rPr>
                        <a:t>Hollandia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388925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err="1" smtClean="0"/>
                        <a:t>Portug</a:t>
                      </a:r>
                      <a:r>
                        <a:rPr lang="hu-HU" sz="1600" b="1" dirty="0" err="1" smtClean="0"/>
                        <a:t>ália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388925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S</a:t>
                      </a:r>
                      <a:r>
                        <a:rPr lang="hu-HU" sz="1600" b="1" dirty="0" err="1" smtClean="0"/>
                        <a:t>zlovénia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dirty="0"/>
                        <a:t>X</a:t>
                      </a: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DBD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2800" dirty="0" smtClean="0"/>
              <a:t>Inkluzív oktatás fejlődésének barométer értékelése</a:t>
            </a:r>
            <a:endParaRPr lang="hu-HU" sz="2800" dirty="0"/>
          </a:p>
        </p:txBody>
      </p:sp>
      <p:graphicFrame>
        <p:nvGraphicFramePr>
          <p:cNvPr id="6" name="Tartalom helye 5"/>
          <p:cNvGraphicFramePr>
            <a:graphicFrameLocks noGrp="1"/>
          </p:cNvGraphicFramePr>
          <p:nvPr>
            <p:ph idx="1"/>
          </p:nvPr>
        </p:nvGraphicFramePr>
        <p:xfrm>
          <a:off x="683568" y="1628800"/>
          <a:ext cx="8003230" cy="47458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0646"/>
                <a:gridCol w="1600646"/>
                <a:gridCol w="1600646"/>
                <a:gridCol w="1600646"/>
                <a:gridCol w="1600646"/>
              </a:tblGrid>
              <a:tr h="576064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endParaRPr lang="hu-HU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hu-HU" sz="1200" b="1" dirty="0" smtClean="0">
                          <a:latin typeface="Arial"/>
                          <a:ea typeface="Calibri"/>
                          <a:cs typeface="Times New Roman"/>
                        </a:rPr>
                        <a:t>Nincs</a:t>
                      </a:r>
                      <a:r>
                        <a:rPr lang="hu-HU" sz="1200" b="1" baseline="0" dirty="0" smtClean="0">
                          <a:latin typeface="Arial"/>
                          <a:ea typeface="Calibri"/>
                          <a:cs typeface="Times New Roman"/>
                        </a:rPr>
                        <a:t> fejlődés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hu-HU" sz="1200" b="1" dirty="0" smtClean="0">
                          <a:latin typeface="Arial"/>
                          <a:ea typeface="Calibri"/>
                          <a:cs typeface="Times New Roman"/>
                        </a:rPr>
                        <a:t>Lassú</a:t>
                      </a:r>
                      <a:r>
                        <a:rPr lang="hu-HU" sz="1200" b="1" baseline="0" dirty="0" smtClean="0">
                          <a:latin typeface="Arial"/>
                          <a:ea typeface="Calibri"/>
                          <a:cs typeface="Times New Roman"/>
                        </a:rPr>
                        <a:t> fejlődés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hu-H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Jelentős fejlődés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hu-HU" sz="1200" b="1" dirty="0" smtClean="0">
                          <a:latin typeface="Arial"/>
                          <a:ea typeface="Calibri"/>
                          <a:cs typeface="Times New Roman"/>
                        </a:rPr>
                        <a:t>Nagyon</a:t>
                      </a:r>
                      <a:r>
                        <a:rPr lang="hu-HU" sz="1200" b="1" baseline="0" dirty="0" smtClean="0">
                          <a:latin typeface="Arial"/>
                          <a:ea typeface="Calibri"/>
                          <a:cs typeface="Times New Roman"/>
                        </a:rPr>
                        <a:t> jelentős fejlődés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392264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Aus</a:t>
                      </a:r>
                      <a:r>
                        <a:rPr lang="hu-HU" sz="1600" b="1" dirty="0" err="1" smtClean="0"/>
                        <a:t>ztria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hu-HU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515854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Belgium</a:t>
                      </a:r>
                      <a:endParaRPr lang="hu-HU" sz="1600" b="1" dirty="0" smtClean="0"/>
                    </a:p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/</a:t>
                      </a:r>
                      <a:r>
                        <a:rPr lang="en-US" sz="1600" b="1" dirty="0" err="1" smtClean="0"/>
                        <a:t>Fland</a:t>
                      </a:r>
                      <a:r>
                        <a:rPr lang="hu-HU" sz="1600" b="1" dirty="0" err="1" smtClean="0"/>
                        <a:t>ria</a:t>
                      </a:r>
                      <a:r>
                        <a:rPr lang="hu-HU" sz="1600" b="1" dirty="0" smtClean="0"/>
                        <a:t>/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hu-HU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392264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Fin</a:t>
                      </a:r>
                      <a:r>
                        <a:rPr lang="hu-HU" sz="1600" b="1" dirty="0" err="1" smtClean="0"/>
                        <a:t>nország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hu-HU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392264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err="1" smtClean="0"/>
                        <a:t>Fra</a:t>
                      </a:r>
                      <a:r>
                        <a:rPr lang="hu-HU" sz="1600" b="1" dirty="0" err="1" smtClean="0"/>
                        <a:t>nciaország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hu-HU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392264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hu-HU" sz="1600" b="1" dirty="0" smtClean="0">
                          <a:latin typeface="+mn-lt"/>
                          <a:ea typeface="+mn-ea"/>
                          <a:cs typeface="+mn-cs"/>
                        </a:rPr>
                        <a:t>Németország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hu-HU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392264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hu-HU" sz="1600" b="1" i="1" dirty="0" smtClean="0">
                          <a:latin typeface="Arial"/>
                          <a:ea typeface="Calibri"/>
                          <a:cs typeface="Times New Roman"/>
                        </a:rPr>
                        <a:t>Magyarország</a:t>
                      </a:r>
                      <a:endParaRPr lang="hu-HU" sz="1600" b="1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hu-HU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392264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hu-HU" sz="1600" b="1" dirty="0" smtClean="0">
                          <a:latin typeface="+mn-lt"/>
                          <a:ea typeface="+mn-ea"/>
                          <a:cs typeface="+mn-cs"/>
                        </a:rPr>
                        <a:t>Írország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hu-HU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515854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hu-HU" sz="1600" b="1" dirty="0" smtClean="0">
                          <a:latin typeface="+mn-lt"/>
                          <a:ea typeface="+mn-ea"/>
                          <a:cs typeface="+mn-cs"/>
                        </a:rPr>
                        <a:t>Hollandia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hu-HU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392264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err="1" smtClean="0"/>
                        <a:t>Portug</a:t>
                      </a:r>
                      <a:r>
                        <a:rPr lang="hu-HU" sz="1600" b="1" dirty="0" err="1" smtClean="0"/>
                        <a:t>ália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hu-HU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hu-HU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392264">
                <a:tc>
                  <a:txBody>
                    <a:bodyPr/>
                    <a:lstStyle/>
                    <a:p>
                      <a:pPr marL="21590" algn="just"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S</a:t>
                      </a:r>
                      <a:r>
                        <a:rPr lang="hu-HU" sz="1600" b="1" dirty="0" err="1" smtClean="0"/>
                        <a:t>zlovénia</a:t>
                      </a:r>
                      <a:endParaRPr lang="hu-HU" sz="12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highlight>
                          <a:srgbClr val="FF00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hu-HU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Miért fontos a helyi szint?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11560" y="1628800"/>
            <a:ext cx="8075240" cy="44973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hu-HU" sz="2000" b="1" dirty="0" smtClean="0"/>
              <a:t>Még a lehető legjobb törvények sem szükségszerűen változtatják meg a helyzetet az egyes helyi szinteken</a:t>
            </a:r>
            <a:r>
              <a:rPr lang="hu-HU" sz="2000" dirty="0" smtClean="0"/>
              <a:t>. </a:t>
            </a:r>
          </a:p>
          <a:p>
            <a:pPr>
              <a:buNone/>
            </a:pPr>
            <a:endParaRPr lang="hu-HU" sz="2000" dirty="0" smtClean="0"/>
          </a:p>
          <a:p>
            <a:pPr>
              <a:buNone/>
            </a:pPr>
            <a:r>
              <a:rPr lang="hu-HU" sz="2000" dirty="0" smtClean="0"/>
              <a:t>Ezért minden szervezet számára létfontosságú, hogy:</a:t>
            </a:r>
          </a:p>
          <a:p>
            <a:pPr lvl="0"/>
            <a:r>
              <a:rPr lang="hu-HU" sz="2000" dirty="0" smtClean="0"/>
              <a:t>párbeszédet indítson el minden érdekelt féllel, hogy a befogadó oktatás kialakításáról közös víziót és stratégiát alakítsanak ki;</a:t>
            </a:r>
          </a:p>
          <a:p>
            <a:pPr lvl="0"/>
            <a:r>
              <a:rPr lang="hu-HU" sz="2000" dirty="0" smtClean="0"/>
              <a:t>elősegítse a pozitív hozzáállást a befogadó oktatás minden szintjén;</a:t>
            </a:r>
          </a:p>
          <a:p>
            <a:pPr lvl="0"/>
            <a:r>
              <a:rPr lang="hu-HU" sz="2000" dirty="0" smtClean="0"/>
              <a:t>személy- és családközpontú megközelítéssel dolgozzon minden tanuló esetében, és gondoskodjon a gyermeket körülvevő támogató háló fejlesztéséről is; </a:t>
            </a:r>
          </a:p>
          <a:p>
            <a:r>
              <a:rPr lang="hu-HU" sz="2000" dirty="0" smtClean="0"/>
              <a:t>zökkenőmentes átmenetet biztosítson</a:t>
            </a:r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Helyi szintű kutatás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 smtClean="0"/>
          </a:p>
          <a:p>
            <a:r>
              <a:rPr lang="hu-HU" dirty="0" smtClean="0"/>
              <a:t>Közép-Dunántúli Régió</a:t>
            </a:r>
          </a:p>
          <a:p>
            <a:pPr lvl="1">
              <a:buNone/>
            </a:pPr>
            <a:endParaRPr lang="hu-HU" dirty="0" smtClean="0"/>
          </a:p>
          <a:p>
            <a:r>
              <a:rPr lang="hu-HU" dirty="0" smtClean="0"/>
              <a:t>Közép-Dunántúli Regionális Pedagógiai Intézet </a:t>
            </a:r>
          </a:p>
          <a:p>
            <a:r>
              <a:rPr lang="hu-HU" dirty="0" smtClean="0"/>
              <a:t>Éltes Mátyás EGYMI</a:t>
            </a:r>
          </a:p>
          <a:p>
            <a:endParaRPr lang="hu-HU" dirty="0" smtClean="0"/>
          </a:p>
          <a:p>
            <a:r>
              <a:rPr lang="hu-HU" b="1" dirty="0" smtClean="0">
                <a:solidFill>
                  <a:srgbClr val="FF0000"/>
                </a:solidFill>
              </a:rPr>
              <a:t>63 intézmény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03848" y="332656"/>
            <a:ext cx="5398368" cy="1143000"/>
          </a:xfrm>
        </p:spPr>
        <p:txBody>
          <a:bodyPr/>
          <a:lstStyle/>
          <a:p>
            <a:r>
              <a:rPr lang="hu-HU" sz="3200" dirty="0" smtClean="0">
                <a:solidFill>
                  <a:srgbClr val="002060"/>
                </a:solidFill>
                <a:latin typeface="Century Gothic" pitchFamily="34" charset="0"/>
              </a:rPr>
              <a:t>Válaszadó intézmény típusa</a:t>
            </a:r>
            <a:endParaRPr lang="hu-HU" sz="32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457200" y="1196752"/>
          <a:ext cx="822960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85800" y="1124744"/>
          <a:ext cx="7772400" cy="4971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85800" y="1052736"/>
          <a:ext cx="7772400" cy="5043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85800" y="1052736"/>
          <a:ext cx="7772400" cy="5043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85800" y="908720"/>
          <a:ext cx="777240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85800" y="1124744"/>
          <a:ext cx="7772400" cy="4971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85800" y="1196752"/>
          <a:ext cx="7772400" cy="4899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85800" y="1196752"/>
          <a:ext cx="777240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85800" y="1124744"/>
          <a:ext cx="777240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91880" y="332656"/>
            <a:ext cx="5398368" cy="1131912"/>
          </a:xfrm>
        </p:spPr>
        <p:txBody>
          <a:bodyPr/>
          <a:lstStyle/>
          <a:p>
            <a:r>
              <a:rPr lang="hu-HU" sz="3200" dirty="0" err="1" smtClean="0">
                <a:solidFill>
                  <a:srgbClr val="002060"/>
                </a:solidFill>
                <a:latin typeface="Century Gothic" pitchFamily="34" charset="0"/>
              </a:rPr>
              <a:t>Inkluzió</a:t>
            </a:r>
            <a:r>
              <a:rPr lang="hu-HU" sz="3200" dirty="0" smtClean="0">
                <a:solidFill>
                  <a:srgbClr val="002060"/>
                </a:solidFill>
                <a:latin typeface="Century Gothic" pitchFamily="34" charset="0"/>
              </a:rPr>
              <a:t> feltételei- fejlesztendő területek</a:t>
            </a:r>
            <a:endParaRPr lang="hu-HU" sz="32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5800" y="1556792"/>
            <a:ext cx="7772400" cy="4539208"/>
          </a:xfrm>
        </p:spPr>
        <p:txBody>
          <a:bodyPr/>
          <a:lstStyle/>
          <a:p>
            <a:pPr>
              <a:buNone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Legtöbb  visszajelzés:</a:t>
            </a:r>
          </a:p>
          <a:p>
            <a:r>
              <a:rPr lang="hu-HU" i="1" dirty="0" smtClean="0">
                <a:solidFill>
                  <a:srgbClr val="002060"/>
                </a:solidFill>
                <a:latin typeface="Century Gothic" pitchFamily="34" charset="0"/>
              </a:rPr>
              <a:t>Viselkedés zavarok</a:t>
            </a:r>
          </a:p>
          <a:p>
            <a:r>
              <a:rPr lang="hu-HU" i="1" dirty="0" smtClean="0">
                <a:solidFill>
                  <a:srgbClr val="002060"/>
                </a:solidFill>
                <a:latin typeface="Century Gothic" pitchFamily="34" charset="0"/>
              </a:rPr>
              <a:t>Tanulási nehézségekkel küzdők</a:t>
            </a:r>
          </a:p>
          <a:p>
            <a:r>
              <a:rPr lang="hu-HU" i="1" dirty="0" smtClean="0">
                <a:solidFill>
                  <a:srgbClr val="002060"/>
                </a:solidFill>
                <a:latin typeface="Century Gothic" pitchFamily="34" charset="0"/>
              </a:rPr>
              <a:t>Beszédfogyatékosság</a:t>
            </a:r>
          </a:p>
          <a:p>
            <a:r>
              <a:rPr lang="hu-HU" i="1" dirty="0" smtClean="0">
                <a:solidFill>
                  <a:srgbClr val="002060"/>
                </a:solidFill>
                <a:latin typeface="Century Gothic" pitchFamily="34" charset="0"/>
              </a:rPr>
              <a:t>Testi fogyatékosság</a:t>
            </a:r>
          </a:p>
          <a:p>
            <a:pPr>
              <a:buNone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Kevesebb visszajelzés:</a:t>
            </a:r>
          </a:p>
          <a:p>
            <a:r>
              <a:rPr lang="hu-HU" i="1" dirty="0" smtClean="0">
                <a:solidFill>
                  <a:srgbClr val="002060"/>
                </a:solidFill>
                <a:latin typeface="Century Gothic" pitchFamily="34" charset="0"/>
              </a:rPr>
              <a:t>Hallássérült</a:t>
            </a:r>
          </a:p>
          <a:p>
            <a:r>
              <a:rPr lang="hu-HU" i="1" dirty="0" smtClean="0">
                <a:solidFill>
                  <a:srgbClr val="002060"/>
                </a:solidFill>
                <a:latin typeface="Century Gothic" pitchFamily="34" charset="0"/>
              </a:rPr>
              <a:t>Látássérült</a:t>
            </a:r>
          </a:p>
          <a:p>
            <a:r>
              <a:rPr lang="hu-HU" i="1" dirty="0" smtClean="0">
                <a:solidFill>
                  <a:srgbClr val="002060"/>
                </a:solidFill>
                <a:latin typeface="Century Gothic" pitchFamily="34" charset="0"/>
              </a:rPr>
              <a:t>Értelmi fogyatékosság</a:t>
            </a:r>
            <a:endParaRPr lang="hu-HU" i="1" dirty="0">
              <a:solidFill>
                <a:srgbClr val="00206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91880" y="332656"/>
            <a:ext cx="5398368" cy="1131912"/>
          </a:xfrm>
        </p:spPr>
        <p:txBody>
          <a:bodyPr/>
          <a:lstStyle/>
          <a:p>
            <a:r>
              <a:rPr lang="hu-HU" sz="3200" dirty="0" err="1" smtClean="0">
                <a:solidFill>
                  <a:srgbClr val="002060"/>
                </a:solidFill>
                <a:latin typeface="Century Gothic" pitchFamily="34" charset="0"/>
              </a:rPr>
              <a:t>Inkluzió</a:t>
            </a:r>
            <a:r>
              <a:rPr lang="hu-HU" sz="3200" dirty="0" smtClean="0">
                <a:solidFill>
                  <a:srgbClr val="002060"/>
                </a:solidFill>
                <a:latin typeface="Century Gothic" pitchFamily="34" charset="0"/>
              </a:rPr>
              <a:t> feltételei- fejlesztendő területek</a:t>
            </a:r>
            <a:endParaRPr lang="hu-HU" sz="32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5800" y="1556792"/>
            <a:ext cx="7772400" cy="453920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Iskolai pszichológusok hiánya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Akadálymentes környezet és speciális eszközök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Logopédusok leterheltsége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Fejlesztő szoba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Humánerőforrás fejlesztése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Fejlesztésre fordított óraszámok növelése</a:t>
            </a:r>
            <a:endParaRPr lang="hu-HU" dirty="0">
              <a:solidFill>
                <a:srgbClr val="00206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91880" y="332656"/>
            <a:ext cx="5398368" cy="1131912"/>
          </a:xfrm>
        </p:spPr>
        <p:txBody>
          <a:bodyPr/>
          <a:lstStyle/>
          <a:p>
            <a:r>
              <a:rPr lang="hu-HU" sz="3200" dirty="0" err="1" smtClean="0">
                <a:solidFill>
                  <a:srgbClr val="002060"/>
                </a:solidFill>
                <a:latin typeface="Century Gothic" pitchFamily="34" charset="0"/>
              </a:rPr>
              <a:t>Inkluzió</a:t>
            </a:r>
            <a:r>
              <a:rPr lang="hu-HU" sz="3200" dirty="0" smtClean="0">
                <a:solidFill>
                  <a:srgbClr val="002060"/>
                </a:solidFill>
                <a:latin typeface="Century Gothic" pitchFamily="34" charset="0"/>
              </a:rPr>
              <a:t> feltételei- fizikai kialakítás </a:t>
            </a:r>
            <a:endParaRPr lang="hu-HU" sz="32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5800" y="1556792"/>
            <a:ext cx="7772400" cy="4539208"/>
          </a:xfrm>
        </p:spPr>
        <p:txBody>
          <a:bodyPr/>
          <a:lstStyle/>
          <a:p>
            <a:pPr marL="514350" indent="-514350">
              <a:buNone/>
            </a:pPr>
            <a:r>
              <a:rPr lang="hu-HU" dirty="0" smtClean="0">
                <a:solidFill>
                  <a:srgbClr val="FF0000"/>
                </a:solidFill>
                <a:latin typeface="Century Gothic" pitchFamily="34" charset="0"/>
              </a:rPr>
              <a:t>Csupán 9 válaszadó tartja megfelelőnek</a:t>
            </a:r>
          </a:p>
          <a:p>
            <a:pPr marL="514350" indent="-514350">
              <a:buNone/>
            </a:pPr>
            <a:r>
              <a:rPr lang="hu-HU" b="1" dirty="0" smtClean="0">
                <a:solidFill>
                  <a:srgbClr val="002060"/>
                </a:solidFill>
                <a:latin typeface="Century Gothic" pitchFamily="34" charset="0"/>
              </a:rPr>
              <a:t>Fejlesztendő területek</a:t>
            </a: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Akadálymentesítés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Eszközfejlesztés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„Helyszűke „</a:t>
            </a:r>
          </a:p>
          <a:p>
            <a:pPr marL="514350" indent="-514350">
              <a:buNone/>
            </a:pPr>
            <a:endParaRPr lang="hu-HU" dirty="0">
              <a:solidFill>
                <a:srgbClr val="00206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91880" y="332656"/>
            <a:ext cx="5398368" cy="1131912"/>
          </a:xfrm>
        </p:spPr>
        <p:txBody>
          <a:bodyPr/>
          <a:lstStyle/>
          <a:p>
            <a:r>
              <a:rPr lang="hu-HU" sz="3200" dirty="0" err="1" smtClean="0">
                <a:solidFill>
                  <a:srgbClr val="002060"/>
                </a:solidFill>
                <a:latin typeface="Century Gothic" pitchFamily="34" charset="0"/>
              </a:rPr>
              <a:t>Inkluzió</a:t>
            </a:r>
            <a:r>
              <a:rPr lang="hu-HU" sz="3200" dirty="0" smtClean="0">
                <a:solidFill>
                  <a:srgbClr val="002060"/>
                </a:solidFill>
                <a:latin typeface="Century Gothic" pitchFamily="34" charset="0"/>
              </a:rPr>
              <a:t> feltételei- alkalmazottak helyzete </a:t>
            </a:r>
            <a:endParaRPr lang="hu-HU" sz="32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5800" y="1556792"/>
            <a:ext cx="7772400" cy="4539208"/>
          </a:xfrm>
        </p:spPr>
        <p:txBody>
          <a:bodyPr/>
          <a:lstStyle/>
          <a:p>
            <a:pPr marL="514350" indent="-514350">
              <a:buNone/>
            </a:pPr>
            <a:r>
              <a:rPr lang="hu-HU" dirty="0" smtClean="0">
                <a:solidFill>
                  <a:srgbClr val="FF0000"/>
                </a:solidFill>
                <a:latin typeface="Century Gothic" pitchFamily="34" charset="0"/>
              </a:rPr>
              <a:t>Csupán 9 válaszadó tartja megfelelőnek és 4 válaszadó munkatársai elkötelezettek</a:t>
            </a:r>
          </a:p>
          <a:p>
            <a:pPr marL="514350" indent="-514350">
              <a:buNone/>
            </a:pPr>
            <a:r>
              <a:rPr lang="hu-HU" b="1" dirty="0" smtClean="0">
                <a:solidFill>
                  <a:srgbClr val="002060"/>
                </a:solidFill>
                <a:latin typeface="Century Gothic" pitchFamily="34" charset="0"/>
              </a:rPr>
              <a:t>Fejlesztendő területek</a:t>
            </a: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Kapacitások bővítése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Képzés szükségessége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Nem tudnak azonosulni az </a:t>
            </a:r>
            <a:r>
              <a:rPr lang="hu-HU" dirty="0" err="1" smtClean="0">
                <a:solidFill>
                  <a:srgbClr val="002060"/>
                </a:solidFill>
                <a:latin typeface="Century Gothic" pitchFamily="34" charset="0"/>
              </a:rPr>
              <a:t>inklúzióval</a:t>
            </a:r>
            <a:endParaRPr lang="hu-HU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Magukra maradnak a kollégák</a:t>
            </a:r>
          </a:p>
          <a:p>
            <a:pPr marL="514350" indent="-514350">
              <a:buNone/>
            </a:pPr>
            <a:endParaRPr lang="hu-HU" dirty="0">
              <a:solidFill>
                <a:srgbClr val="00206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91880" y="332656"/>
            <a:ext cx="5398368" cy="1131912"/>
          </a:xfrm>
        </p:spPr>
        <p:txBody>
          <a:bodyPr/>
          <a:lstStyle/>
          <a:p>
            <a:r>
              <a:rPr lang="hu-HU" sz="3200" dirty="0" err="1" smtClean="0">
                <a:solidFill>
                  <a:srgbClr val="002060"/>
                </a:solidFill>
                <a:latin typeface="Century Gothic" pitchFamily="34" charset="0"/>
              </a:rPr>
              <a:t>Inkluzió</a:t>
            </a:r>
            <a:r>
              <a:rPr lang="hu-HU" sz="3200" dirty="0" smtClean="0">
                <a:solidFill>
                  <a:srgbClr val="002060"/>
                </a:solidFill>
                <a:latin typeface="Century Gothic" pitchFamily="34" charset="0"/>
              </a:rPr>
              <a:t> feltételei- szervezeti háttér </a:t>
            </a:r>
            <a:endParaRPr lang="hu-HU" sz="32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5800" y="1556792"/>
            <a:ext cx="7772400" cy="4539208"/>
          </a:xfrm>
        </p:spPr>
        <p:txBody>
          <a:bodyPr/>
          <a:lstStyle/>
          <a:p>
            <a:pPr marL="514350" indent="-514350">
              <a:buNone/>
            </a:pPr>
            <a:r>
              <a:rPr lang="hu-HU" dirty="0" smtClean="0">
                <a:solidFill>
                  <a:srgbClr val="FF0000"/>
                </a:solidFill>
                <a:latin typeface="Century Gothic" pitchFamily="34" charset="0"/>
              </a:rPr>
              <a:t>Válaszadók fele megfelelőnek tartja</a:t>
            </a:r>
          </a:p>
          <a:p>
            <a:pPr marL="514350" indent="-514350">
              <a:buNone/>
            </a:pPr>
            <a:endParaRPr lang="hu-HU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L="514350" indent="-514350">
              <a:buNone/>
            </a:pPr>
            <a:r>
              <a:rPr lang="hu-HU" b="1" dirty="0" smtClean="0">
                <a:solidFill>
                  <a:srgbClr val="002060"/>
                </a:solidFill>
                <a:latin typeface="Century Gothic" pitchFamily="34" charset="0"/>
              </a:rPr>
              <a:t>Fejlesztendő területek</a:t>
            </a: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Csoportlétszámok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Pedagógiai asszisztensek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Kéttanáros modell 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Utazószolgálat kiváltása</a:t>
            </a:r>
            <a:endParaRPr lang="hu-HU" dirty="0">
              <a:solidFill>
                <a:srgbClr val="00206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85800" y="1340768"/>
          <a:ext cx="777240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19872" y="404664"/>
            <a:ext cx="5398368" cy="1143000"/>
          </a:xfrm>
        </p:spPr>
        <p:txBody>
          <a:bodyPr/>
          <a:lstStyle/>
          <a:p>
            <a:r>
              <a:rPr lang="hu-HU" sz="3200" dirty="0" smtClean="0">
                <a:solidFill>
                  <a:srgbClr val="002060"/>
                </a:solidFill>
                <a:latin typeface="Century Gothic" pitchFamily="34" charset="0"/>
              </a:rPr>
              <a:t>Együttműködés az inkluzív oktatással kapcsolatban</a:t>
            </a:r>
            <a:endParaRPr lang="hu-HU" sz="32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85800" y="1556792"/>
          <a:ext cx="7772400" cy="530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Az általános iskolából a szakképzésbe való átmenet különbözik-e?</a:t>
            </a:r>
            <a:endParaRPr lang="hu-HU" sz="2400" dirty="0">
              <a:solidFill>
                <a:schemeClr val="accent2">
                  <a:lumMod val="75000"/>
                </a:schemeClr>
              </a:solidFill>
              <a:latin typeface="Century Gothic" pitchFamily="34" charset="0"/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85800" y="1981200"/>
          <a:ext cx="7772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83568" y="1124744"/>
          <a:ext cx="7772400" cy="5331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85800" y="980728"/>
          <a:ext cx="7772400" cy="5115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85800" y="1052736"/>
          <a:ext cx="7772400" cy="5043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85800" y="1196752"/>
          <a:ext cx="777240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Következtetések</a:t>
            </a:r>
            <a:endParaRPr lang="hu-HU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5800" y="1700808"/>
            <a:ext cx="7772400" cy="4395192"/>
          </a:xfrm>
        </p:spPr>
        <p:txBody>
          <a:bodyPr/>
          <a:lstStyle/>
          <a:p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Jogszabályi megfelelőség</a:t>
            </a:r>
          </a:p>
          <a:p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Elvi azonosulás és gyakorlati megvalósulás ambivalenciája - bizonytalanság</a:t>
            </a:r>
          </a:p>
          <a:p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Pénzügyi, infrastrukturális és szervezeti háttér további fejlesztésének szükségessége</a:t>
            </a:r>
          </a:p>
          <a:p>
            <a:r>
              <a:rPr lang="hu-HU" dirty="0" smtClean="0">
                <a:solidFill>
                  <a:srgbClr val="002060"/>
                </a:solidFill>
                <a:latin typeface="Century Gothic" pitchFamily="34" charset="0"/>
              </a:rPr>
              <a:t>Együttműködés problémái - Szakmai kapcsolatok fejlesztésének szükségessége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Érdeklődik</a:t>
            </a:r>
            <a:r>
              <a:rPr lang="nl-BE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Szeretne folyamatos tájékoztatást kapni a projektről?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Kapcsolattartó:</a:t>
            </a:r>
            <a:endParaRPr lang="nl-BE" dirty="0" smtClean="0"/>
          </a:p>
          <a:p>
            <a:pPr>
              <a:buNone/>
            </a:pPr>
            <a:r>
              <a:rPr lang="nl-BE" dirty="0" smtClean="0"/>
              <a:t>	</a:t>
            </a:r>
            <a:r>
              <a:rPr lang="hu-HU" dirty="0" smtClean="0"/>
              <a:t>Orosz Beáta</a:t>
            </a:r>
            <a:r>
              <a:rPr lang="nl-BE" dirty="0" smtClean="0"/>
              <a:t>, </a:t>
            </a:r>
            <a:r>
              <a:rPr lang="hu-HU" dirty="0" err="1" smtClean="0">
                <a:solidFill>
                  <a:srgbClr val="FF0000"/>
                </a:solidFill>
                <a:hlinkClick r:id="rId2"/>
              </a:rPr>
              <a:t>orosz.beata</a:t>
            </a:r>
            <a:r>
              <a:rPr lang="nl-BE" dirty="0" smtClean="0">
                <a:solidFill>
                  <a:srgbClr val="FF0000"/>
                </a:solidFill>
                <a:hlinkClick r:id="rId2"/>
              </a:rPr>
              <a:t>@</a:t>
            </a:r>
            <a:r>
              <a:rPr lang="hu-HU" dirty="0" err="1" smtClean="0">
                <a:solidFill>
                  <a:srgbClr val="FF0000"/>
                </a:solidFill>
                <a:hlinkClick r:id="rId2"/>
              </a:rPr>
              <a:t>alll</a:t>
            </a:r>
            <a:r>
              <a:rPr lang="nl-BE" dirty="0" smtClean="0">
                <a:solidFill>
                  <a:srgbClr val="FF0000"/>
                </a:solidFill>
                <a:hlinkClick r:id="rId2"/>
              </a:rPr>
              <a:t>.</a:t>
            </a:r>
            <a:r>
              <a:rPr lang="hu-HU" dirty="0" smtClean="0">
                <a:solidFill>
                  <a:srgbClr val="FF0000"/>
                </a:solidFill>
                <a:hlinkClick r:id="rId2"/>
              </a:rPr>
              <a:t>hu</a:t>
            </a:r>
            <a:r>
              <a:rPr lang="nl-BE" dirty="0" smtClean="0">
                <a:solidFill>
                  <a:srgbClr val="FF0000"/>
                </a:solidFill>
              </a:rPr>
              <a:t> 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Köszönjük a figyelmet!</a:t>
            </a:r>
            <a:endParaRPr lang="en-US" dirty="0"/>
          </a:p>
        </p:txBody>
      </p:sp>
      <p:sp>
        <p:nvSpPr>
          <p:cNvPr id="4096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hu-HU" sz="2000" dirty="0" err="1" smtClean="0">
                <a:latin typeface="Century Gothic" pitchFamily="34" charset="0"/>
                <a:ea typeface="Century Gothic" pitchFamily="34" charset="0"/>
                <a:cs typeface="Century Gothic" pitchFamily="34" charset="0"/>
                <a:hlinkClick r:id="rId2"/>
              </a:rPr>
              <a:t>www.pathwaystoinclusion.eu</a:t>
            </a:r>
            <a:endParaRPr lang="hu-HU" sz="2000" dirty="0" smtClean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  <a:p>
            <a:endParaRPr lang="hu-HU" sz="2000" dirty="0" smtClean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  <a:p>
            <a:endParaRPr lang="hu-HU" sz="2000" dirty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  <a:p>
            <a:r>
              <a:rPr lang="hu-HU" sz="20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Szövetség az Életen Át Tartó Tanulásért</a:t>
            </a:r>
            <a:endParaRPr lang="nl-BE" sz="2000" dirty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  <a:p>
            <a:r>
              <a:rPr lang="nl-BE" sz="2000" dirty="0" smtClean="0">
                <a:latin typeface="Century Gothic" pitchFamily="34" charset="0"/>
                <a:ea typeface="Century Gothic" pitchFamily="34" charset="0"/>
                <a:cs typeface="Century Gothic" pitchFamily="34" charset="0"/>
                <a:hlinkClick r:id="rId3"/>
              </a:rPr>
              <a:t>www.</a:t>
            </a:r>
            <a:r>
              <a:rPr lang="hu-HU" sz="2000" dirty="0" err="1" smtClean="0">
                <a:latin typeface="Century Gothic" pitchFamily="34" charset="0"/>
                <a:ea typeface="Century Gothic" pitchFamily="34" charset="0"/>
                <a:cs typeface="Century Gothic" pitchFamily="34" charset="0"/>
                <a:hlinkClick r:id="rId3"/>
              </a:rPr>
              <a:t>alll.hu</a:t>
            </a:r>
            <a:endParaRPr lang="hu-HU" sz="2000" dirty="0" smtClean="0">
              <a:latin typeface="Century Gothic" pitchFamily="34" charset="0"/>
              <a:ea typeface="Century Gothic" pitchFamily="34" charset="0"/>
              <a:cs typeface="Century Gothic" pitchFamily="34" charset="0"/>
              <a:hlinkClick r:id="rId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ma2">
  <a:themeElements>
    <a:clrScheme name="Egyéni 5. séma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000"/>
      </a:accent1>
      <a:accent2>
        <a:srgbClr val="262699"/>
      </a:accent2>
      <a:accent3>
        <a:srgbClr val="FF6600"/>
      </a:accent3>
      <a:accent4>
        <a:srgbClr val="00664C"/>
      </a:accent4>
      <a:accent5>
        <a:srgbClr val="C00000"/>
      </a:accent5>
      <a:accent6>
        <a:srgbClr val="B432A1"/>
      </a:accent6>
      <a:hlink>
        <a:srgbClr val="FF0000"/>
      </a:hlink>
      <a:folHlink>
        <a:srgbClr val="B2B2B2"/>
      </a:folHlink>
    </a:clrScheme>
    <a:fontScheme name="Office-té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18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CB77F48B9E4D43B3E43D15C449D26A" ma:contentTypeVersion="0" ma:contentTypeDescription="Create a new document." ma:contentTypeScope="" ma:versionID="a18f7d85069b301b21087cc7b4a0055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A92D7C9-C4DD-4270-8399-32FEDCC4C1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795DBD48-B94A-4E5B-8560-AA6FB96377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07C834-1A9A-4606-BABC-157B909529EC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Téma2</Template>
  <TotalTime>619</TotalTime>
  <Words>1145</Words>
  <Application>Microsoft Office PowerPoint</Application>
  <PresentationFormat>Diavetítés a képernyőre (4:3 oldalarány)</PresentationFormat>
  <Paragraphs>312</Paragraphs>
  <Slides>48</Slides>
  <Notes>5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48</vt:i4>
      </vt:variant>
    </vt:vector>
  </HeadingPairs>
  <TitlesOfParts>
    <vt:vector size="49" baseType="lpstr">
      <vt:lpstr>Téma2</vt:lpstr>
      <vt:lpstr>„Pathways to Inclusion” „Befogadáshoz vezető utak”</vt:lpstr>
      <vt:lpstr>Általános információk</vt:lpstr>
      <vt:lpstr>Partnerség</vt:lpstr>
      <vt:lpstr>Szövetség az Életen Át Tartó Tanulásért</vt:lpstr>
      <vt:lpstr>Mit  &amp; Miért?</vt:lpstr>
      <vt:lpstr>6. dia</vt:lpstr>
      <vt:lpstr>Tevékenységek áttekintés</vt:lpstr>
      <vt:lpstr>Várható eredmények</vt:lpstr>
      <vt:lpstr>Eddigi tevékenységek, eredmények- konferencia</vt:lpstr>
      <vt:lpstr>Eddigi tevékenységek- Kutatás</vt:lpstr>
      <vt:lpstr>Kutatás</vt:lpstr>
      <vt:lpstr>Tevékenységek- Szemináriumok</vt:lpstr>
      <vt:lpstr>Eredmények-Képzési program</vt:lpstr>
      <vt:lpstr>Tudásközpont</vt:lpstr>
      <vt:lpstr>Konferencia</vt:lpstr>
      <vt:lpstr>Kutatás</vt:lpstr>
      <vt:lpstr>Előzetes eredmények, következtetések</vt:lpstr>
      <vt:lpstr>Előzetes eredmények, következtetések</vt:lpstr>
      <vt:lpstr>Előzetes eredmények, következtetések</vt:lpstr>
      <vt:lpstr>  Inkluzív  oktatás jogi hátterének barométer értékelése </vt:lpstr>
      <vt:lpstr> Inkluzív oktatás jelenlegi gyakorlatának  barométer értékelése</vt:lpstr>
      <vt:lpstr>Inkluzív oktatás fejlődésének barométer értékelése</vt:lpstr>
      <vt:lpstr>Miért fontos a helyi szint?</vt:lpstr>
      <vt:lpstr>Helyi szintű kutatás</vt:lpstr>
      <vt:lpstr>Válaszadó intézmény típusa</vt:lpstr>
      <vt:lpstr>26. dia</vt:lpstr>
      <vt:lpstr>27. dia</vt:lpstr>
      <vt:lpstr>28. dia</vt:lpstr>
      <vt:lpstr>29. dia</vt:lpstr>
      <vt:lpstr>30. dia</vt:lpstr>
      <vt:lpstr>31. dia</vt:lpstr>
      <vt:lpstr>32. dia</vt:lpstr>
      <vt:lpstr>33. dia</vt:lpstr>
      <vt:lpstr>Inkluzió feltételei- fejlesztendő területek</vt:lpstr>
      <vt:lpstr>Inkluzió feltételei- fejlesztendő területek</vt:lpstr>
      <vt:lpstr>Inkluzió feltételei- fizikai kialakítás </vt:lpstr>
      <vt:lpstr>Inkluzió feltételei- alkalmazottak helyzete </vt:lpstr>
      <vt:lpstr>Inkluzió feltételei- szervezeti háttér </vt:lpstr>
      <vt:lpstr>39. dia</vt:lpstr>
      <vt:lpstr>Együttműködés az inkluzív oktatással kapcsolatban</vt:lpstr>
      <vt:lpstr>Az általános iskolából a szakképzésbe való átmenet különbözik-e?</vt:lpstr>
      <vt:lpstr>42. dia</vt:lpstr>
      <vt:lpstr>43. dia</vt:lpstr>
      <vt:lpstr>44. dia</vt:lpstr>
      <vt:lpstr>45. dia</vt:lpstr>
      <vt:lpstr>Következtetések</vt:lpstr>
      <vt:lpstr>Érdeklődik?</vt:lpstr>
      <vt:lpstr>Köszönjük a figyelmet!</vt:lpstr>
    </vt:vector>
  </TitlesOfParts>
  <Company>easpd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Pathways to Inclusion</dc:title>
  <dc:creator>Goedele Avau</dc:creator>
  <cp:lastModifiedBy>MUTF</cp:lastModifiedBy>
  <cp:revision>124</cp:revision>
  <dcterms:created xsi:type="dcterms:W3CDTF">2009-11-06T12:34:45Z</dcterms:created>
  <dcterms:modified xsi:type="dcterms:W3CDTF">2011-02-15T11:11:44Z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0x0101009DCB77F48B9E4D43B3E43D15C449D26A</vt:lpwstr>
  </property>
</Properties>
</file>