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2" r:id="rId11"/>
    <p:sldId id="265" r:id="rId12"/>
    <p:sldId id="266" r:id="rId13"/>
    <p:sldId id="267" r:id="rId14"/>
    <p:sldId id="268" r:id="rId15"/>
    <p:sldId id="270" r:id="rId16"/>
    <p:sldId id="274" r:id="rId17"/>
    <p:sldId id="298" r:id="rId18"/>
    <p:sldId id="272" r:id="rId19"/>
    <p:sldId id="273" r:id="rId20"/>
    <p:sldId id="275" r:id="rId21"/>
    <p:sldId id="309" r:id="rId22"/>
    <p:sldId id="276" r:id="rId23"/>
    <p:sldId id="277" r:id="rId24"/>
    <p:sldId id="305" r:id="rId25"/>
    <p:sldId id="279" r:id="rId26"/>
    <p:sldId id="280" r:id="rId27"/>
    <p:sldId id="299" r:id="rId28"/>
    <p:sldId id="281" r:id="rId29"/>
    <p:sldId id="301" r:id="rId30"/>
    <p:sldId id="302" r:id="rId31"/>
    <p:sldId id="303" r:id="rId32"/>
    <p:sldId id="304" r:id="rId33"/>
    <p:sldId id="294" r:id="rId34"/>
    <p:sldId id="282" r:id="rId35"/>
    <p:sldId id="283" r:id="rId36"/>
    <p:sldId id="308" r:id="rId37"/>
    <p:sldId id="286" r:id="rId38"/>
    <p:sldId id="285" r:id="rId39"/>
    <p:sldId id="287" r:id="rId40"/>
    <p:sldId id="288" r:id="rId41"/>
    <p:sldId id="289" r:id="rId42"/>
    <p:sldId id="290" r:id="rId43"/>
    <p:sldId id="291" r:id="rId44"/>
    <p:sldId id="295" r:id="rId45"/>
    <p:sldId id="296" r:id="rId46"/>
    <p:sldId id="307" r:id="rId47"/>
    <p:sldId id="306" r:id="rId48"/>
    <p:sldId id="297" r:id="rId4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2B144-9B55-4DCC-91CE-A4B795C4B73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968C0-23FC-4822-846F-DB6120B7B4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472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2125" y="1027113"/>
            <a:ext cx="6573838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18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4462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36928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/>
            <a:fld id="{101C985F-2E43-4BE0-A2B4-BB3BB036E974}" type="slidenum">
              <a:rPr lang="en-GB" altLang="hu-H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27</a:t>
            </a:fld>
            <a:endParaRPr lang="en-GB" altLang="hu-H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854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95690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3C39CA3D-F55B-442E-BDE9-2D54F9B9D117}" type="slidenum">
              <a:rPr lang="hu-HU" altLang="hu-HU" sz="1200">
                <a:solidFill>
                  <a:srgbClr val="000000"/>
                </a:solidFill>
              </a:rPr>
              <a:pPr eaLnBrk="1" hangingPunct="1"/>
              <a:t>29</a:t>
            </a:fld>
            <a:endParaRPr lang="hu-HU" altLang="hu-HU" sz="1200">
              <a:solidFill>
                <a:srgbClr val="000000"/>
              </a:solidFill>
            </a:endParaRPr>
          </a:p>
        </p:txBody>
      </p:sp>
      <p:sp>
        <p:nvSpPr>
          <p:cNvPr id="962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4538"/>
            <a:ext cx="6610350" cy="3719512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4875" y="4711700"/>
            <a:ext cx="4975225" cy="44624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890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2125" y="1027113"/>
            <a:ext cx="6573838" cy="36988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49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4462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57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135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768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300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1638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117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874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4200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3135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8854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635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5876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F1162-2FB9-4731-A984-292F8C7A48AB}" type="datetimeFigureOut">
              <a:rPr lang="hu-HU" smtClean="0"/>
              <a:t>2019.03.26.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6335A-F70B-46A9-8653-EA500440914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749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png"/><Relationship Id="rId18" Type="http://schemas.openxmlformats.org/officeDocument/2006/relationships/image" Target="../media/image68.jpeg"/><Relationship Id="rId3" Type="http://schemas.openxmlformats.org/officeDocument/2006/relationships/image" Target="../media/image53.jpeg"/><Relationship Id="rId21" Type="http://schemas.openxmlformats.org/officeDocument/2006/relationships/image" Target="../media/image71.png"/><Relationship Id="rId7" Type="http://schemas.openxmlformats.org/officeDocument/2006/relationships/image" Target="../media/image57.jpe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jpeg"/><Relationship Id="rId4" Type="http://schemas.openxmlformats.org/officeDocument/2006/relationships/image" Target="../media/image54.jpeg"/><Relationship Id="rId9" Type="http://schemas.openxmlformats.org/officeDocument/2006/relationships/image" Target="../media/image59.png"/><Relationship Id="rId14" Type="http://schemas.openxmlformats.org/officeDocument/2006/relationships/image" Target="../media/image64.jpeg"/><Relationship Id="rId22" Type="http://schemas.openxmlformats.org/officeDocument/2006/relationships/image" Target="../media/image7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8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86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1659989"/>
            <a:ext cx="12027877" cy="29964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b="1" dirty="0" smtClean="0"/>
              <a:t>9. évfolyam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1159963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1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Ellipszis 3"/>
          <p:cNvSpPr/>
          <p:nvPr/>
        </p:nvSpPr>
        <p:spPr>
          <a:xfrm>
            <a:off x="838199" y="1578429"/>
            <a:ext cx="11244943" cy="14369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I. Az ókor kultúrája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219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2009554" y="0"/>
            <a:ext cx="8208334" cy="6858000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776176" y="414670"/>
            <a:ext cx="754911" cy="55289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1.1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9410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62230"/>
            <a:ext cx="8972550" cy="6733540"/>
          </a:xfrm>
          <a:prstGeom prst="rect">
            <a:avLst/>
          </a:prstGeom>
          <a:noFill/>
        </p:spPr>
      </p:pic>
      <p:sp>
        <p:nvSpPr>
          <p:cNvPr id="3" name="Ellipszis 2"/>
          <p:cNvSpPr/>
          <p:nvPr/>
        </p:nvSpPr>
        <p:spPr>
          <a:xfrm>
            <a:off x="446567" y="159489"/>
            <a:ext cx="712382" cy="64858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1.2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34156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046149"/>
              </p:ext>
            </p:extLst>
          </p:nvPr>
        </p:nvGraphicFramePr>
        <p:xfrm>
          <a:off x="1722475" y="85061"/>
          <a:ext cx="8915400" cy="667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75" y="85061"/>
                        <a:ext cx="8915400" cy="667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llipszis 3"/>
          <p:cNvSpPr/>
          <p:nvPr/>
        </p:nvSpPr>
        <p:spPr>
          <a:xfrm>
            <a:off x="350875" y="85061"/>
            <a:ext cx="893135" cy="64858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1.3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83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1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Ellipszis 3"/>
          <p:cNvSpPr/>
          <p:nvPr/>
        </p:nvSpPr>
        <p:spPr>
          <a:xfrm>
            <a:off x="465908" y="1323635"/>
            <a:ext cx="11493305" cy="19850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II. Középkor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873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604804"/>
              </p:ext>
            </p:extLst>
          </p:nvPr>
        </p:nvGraphicFramePr>
        <p:xfrm>
          <a:off x="1456642" y="0"/>
          <a:ext cx="10121070" cy="7103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Dokumentum" r:id="rId3" imgW="10338646" imgH="7256460" progId="Word.Document.12">
                  <p:embed/>
                </p:oleObj>
              </mc:Choice>
              <mc:Fallback>
                <p:oleObj name="Dokumentum" r:id="rId3" imgW="10338646" imgH="72564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6642" y="0"/>
                        <a:ext cx="10121070" cy="7103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89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779370"/>
              </p:ext>
            </p:extLst>
          </p:nvPr>
        </p:nvGraphicFramePr>
        <p:xfrm>
          <a:off x="1852612" y="42862"/>
          <a:ext cx="10339388" cy="681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Dokumentum" r:id="rId3" imgW="10338646" imgH="6815812" progId="Word.Document.12">
                  <p:embed/>
                </p:oleObj>
              </mc:Choice>
              <mc:Fallback>
                <p:oleObj name="Dokumentum" r:id="rId3" imgW="10338646" imgH="68158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2612" y="42862"/>
                        <a:ext cx="10339388" cy="681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2527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023027"/>
              </p:ext>
            </p:extLst>
          </p:nvPr>
        </p:nvGraphicFramePr>
        <p:xfrm>
          <a:off x="1322363" y="0"/>
          <a:ext cx="9296400" cy="697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63" y="0"/>
                        <a:ext cx="9296400" cy="697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0299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872197" y="1730326"/>
            <a:ext cx="10958732" cy="20398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III. Magyar középkor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08360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41009" y="37982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226800"/>
              </p:ext>
            </p:extLst>
          </p:nvPr>
        </p:nvGraphicFramePr>
        <p:xfrm>
          <a:off x="1522064" y="21771"/>
          <a:ext cx="9135049" cy="6836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064" y="21771"/>
                        <a:ext cx="9135049" cy="683622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llipszis 1"/>
          <p:cNvSpPr/>
          <p:nvPr/>
        </p:nvSpPr>
        <p:spPr>
          <a:xfrm>
            <a:off x="402771" y="172998"/>
            <a:ext cx="729343" cy="66520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3.2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9941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772759"/>
              </p:ext>
            </p:extLst>
          </p:nvPr>
        </p:nvGraphicFramePr>
        <p:xfrm>
          <a:off x="1603717" y="0"/>
          <a:ext cx="8715375" cy="653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717" y="0"/>
                        <a:ext cx="8715375" cy="6534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8027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92701" y="436099"/>
            <a:ext cx="1333674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606996"/>
              </p:ext>
            </p:extLst>
          </p:nvPr>
        </p:nvGraphicFramePr>
        <p:xfrm>
          <a:off x="1187131" y="0"/>
          <a:ext cx="100214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131" y="0"/>
                        <a:ext cx="10021475" cy="685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llipszis 1"/>
          <p:cNvSpPr/>
          <p:nvPr/>
        </p:nvSpPr>
        <p:spPr>
          <a:xfrm>
            <a:off x="244887" y="164291"/>
            <a:ext cx="696686" cy="54361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3.3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636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894115" y="0"/>
            <a:ext cx="8523514" cy="6857999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359228" y="435429"/>
            <a:ext cx="751115" cy="62048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3.4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7425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1513" y="2612571"/>
            <a:ext cx="11930743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10. évfolyam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07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659004" y="1002156"/>
            <a:ext cx="10592972" cy="15193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IV. Újkor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34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1539362" y="0"/>
            <a:ext cx="4637287" cy="3624861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sz="1633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6212653" y="0"/>
            <a:ext cx="4507673" cy="3918652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sz="1633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523520" y="3624862"/>
            <a:ext cx="4637287" cy="3233139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sz="1633"/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427" y="3820723"/>
            <a:ext cx="627906" cy="849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1523521" y="3755915"/>
            <a:ext cx="1960046" cy="456528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Felfedezők</a:t>
            </a:r>
          </a:p>
        </p:txBody>
      </p:sp>
      <p:sp>
        <p:nvSpPr>
          <p:cNvPr id="62470" name="AutoShape 6"/>
          <p:cNvSpPr>
            <a:spLocks noChangeArrowheads="1"/>
          </p:cNvSpPr>
          <p:nvPr/>
        </p:nvSpPr>
        <p:spPr bwMode="auto">
          <a:xfrm>
            <a:off x="1523521" y="4278690"/>
            <a:ext cx="1960046" cy="391721"/>
          </a:xfrm>
          <a:prstGeom prst="roundRect">
            <a:avLst>
              <a:gd name="adj" fmla="val 106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Portugálok</a:t>
            </a:r>
          </a:p>
        </p:txBody>
      </p:sp>
      <p:sp>
        <p:nvSpPr>
          <p:cNvPr id="62471" name="AutoShape 7"/>
          <p:cNvSpPr>
            <a:spLocks noChangeArrowheads="1"/>
          </p:cNvSpPr>
          <p:nvPr/>
        </p:nvSpPr>
        <p:spPr bwMode="auto">
          <a:xfrm>
            <a:off x="4593923" y="3755915"/>
            <a:ext cx="1535201" cy="393162"/>
          </a:xfrm>
          <a:prstGeom prst="roundRect">
            <a:avLst>
              <a:gd name="adj" fmla="val 144"/>
            </a:avLst>
          </a:prstGeom>
          <a:solidFill>
            <a:srgbClr val="FFFF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Vasco da Gama</a:t>
            </a:r>
          </a:p>
        </p:txBody>
      </p:sp>
      <p:sp>
        <p:nvSpPr>
          <p:cNvPr id="62472" name="AutoShape 8"/>
          <p:cNvSpPr>
            <a:spLocks noChangeArrowheads="1"/>
          </p:cNvSpPr>
          <p:nvPr/>
        </p:nvSpPr>
        <p:spPr bwMode="auto">
          <a:xfrm>
            <a:off x="7989800" y="162739"/>
            <a:ext cx="1765625" cy="456527"/>
          </a:xfrm>
          <a:prstGeom prst="roundRect">
            <a:avLst>
              <a:gd name="adj" fmla="val 106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Spanyolország</a:t>
            </a:r>
          </a:p>
        </p:txBody>
      </p:sp>
      <p:sp>
        <p:nvSpPr>
          <p:cNvPr id="62473" name="AutoShape 9"/>
          <p:cNvSpPr>
            <a:spLocks noChangeArrowheads="1"/>
          </p:cNvSpPr>
          <p:nvPr/>
        </p:nvSpPr>
        <p:spPr bwMode="auto">
          <a:xfrm>
            <a:off x="6291862" y="1813151"/>
            <a:ext cx="1960045" cy="424844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Kolumbusz Kristóf</a:t>
            </a:r>
          </a:p>
        </p:txBody>
      </p:sp>
      <p:pic>
        <p:nvPicPr>
          <p:cNvPr id="6247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23" y="162738"/>
            <a:ext cx="548697" cy="78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7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358" y="162739"/>
            <a:ext cx="522775" cy="796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7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658" y="1012428"/>
            <a:ext cx="1363823" cy="1362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77" name="AutoShape 13"/>
          <p:cNvSpPr>
            <a:spLocks noChangeArrowheads="1"/>
          </p:cNvSpPr>
          <p:nvPr/>
        </p:nvSpPr>
        <p:spPr bwMode="auto">
          <a:xfrm>
            <a:off x="6317785" y="1237091"/>
            <a:ext cx="1437271" cy="456527"/>
          </a:xfrm>
          <a:prstGeom prst="roundRect">
            <a:avLst>
              <a:gd name="adj" fmla="val 218"/>
            </a:avLst>
          </a:prstGeom>
          <a:solidFill>
            <a:srgbClr val="FF9966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1</a:t>
            </a:r>
            <a:r>
              <a:rPr lang="hu-HU" altLang="hu-HU" sz="1633"/>
              <a:t>4</a:t>
            </a:r>
            <a:r>
              <a:rPr lang="en-GB" altLang="hu-HU" sz="1633"/>
              <a:t>92</a:t>
            </a:r>
          </a:p>
        </p:txBody>
      </p:sp>
      <p:pic>
        <p:nvPicPr>
          <p:cNvPr id="6247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714" y="1208288"/>
            <a:ext cx="963461" cy="110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79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676" y="4278691"/>
            <a:ext cx="1625931" cy="1241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80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157" y="390283"/>
            <a:ext cx="3465004" cy="245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81" name="AutoShape 17"/>
          <p:cNvSpPr>
            <a:spLocks noChangeArrowheads="1"/>
          </p:cNvSpPr>
          <p:nvPr/>
        </p:nvSpPr>
        <p:spPr bwMode="auto">
          <a:xfrm>
            <a:off x="6291861" y="3560055"/>
            <a:ext cx="2091100" cy="326915"/>
          </a:xfrm>
          <a:prstGeom prst="roundRect">
            <a:avLst>
              <a:gd name="adj" fmla="val 292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Ültetvények</a:t>
            </a:r>
          </a:p>
        </p:txBody>
      </p:sp>
      <p:sp>
        <p:nvSpPr>
          <p:cNvPr id="62482" name="AutoShape 18"/>
          <p:cNvSpPr>
            <a:spLocks noChangeArrowheads="1"/>
          </p:cNvSpPr>
          <p:nvPr/>
        </p:nvSpPr>
        <p:spPr bwMode="auto">
          <a:xfrm>
            <a:off x="7250074" y="2841419"/>
            <a:ext cx="849689" cy="326914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azték</a:t>
            </a:r>
          </a:p>
        </p:txBody>
      </p:sp>
      <p:sp>
        <p:nvSpPr>
          <p:cNvPr id="62483" name="AutoShape 19"/>
          <p:cNvSpPr>
            <a:spLocks noChangeArrowheads="1"/>
          </p:cNvSpPr>
          <p:nvPr/>
        </p:nvSpPr>
        <p:spPr bwMode="auto">
          <a:xfrm>
            <a:off x="8302970" y="2858773"/>
            <a:ext cx="816565" cy="326914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inka</a:t>
            </a:r>
          </a:p>
        </p:txBody>
      </p:sp>
      <p:sp>
        <p:nvSpPr>
          <p:cNvPr id="62484" name="AutoShape 20"/>
          <p:cNvSpPr>
            <a:spLocks noChangeArrowheads="1"/>
          </p:cNvSpPr>
          <p:nvPr/>
        </p:nvSpPr>
        <p:spPr bwMode="auto">
          <a:xfrm flipH="1">
            <a:off x="6249078" y="2858948"/>
            <a:ext cx="849689" cy="326914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 dirty="0" err="1"/>
              <a:t>maja</a:t>
            </a:r>
            <a:endParaRPr lang="en-GB" altLang="hu-HU" sz="1633" dirty="0"/>
          </a:p>
        </p:txBody>
      </p:sp>
      <p:sp>
        <p:nvSpPr>
          <p:cNvPr id="62485" name="AutoShape 21"/>
          <p:cNvSpPr>
            <a:spLocks noChangeArrowheads="1"/>
          </p:cNvSpPr>
          <p:nvPr/>
        </p:nvSpPr>
        <p:spPr bwMode="auto">
          <a:xfrm>
            <a:off x="6249077" y="2412253"/>
            <a:ext cx="3031098" cy="326914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Spanyol gyarmatok</a:t>
            </a:r>
          </a:p>
        </p:txBody>
      </p:sp>
      <p:pic>
        <p:nvPicPr>
          <p:cNvPr id="62486" name="Picture 2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692" y="2841419"/>
            <a:ext cx="1283174" cy="77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87" name="AutoShape 23"/>
          <p:cNvSpPr>
            <a:spLocks noChangeArrowheads="1"/>
          </p:cNvSpPr>
          <p:nvPr/>
        </p:nvSpPr>
        <p:spPr bwMode="auto">
          <a:xfrm>
            <a:off x="6431556" y="6099041"/>
            <a:ext cx="1502078" cy="262108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Manufaktúrák</a:t>
            </a:r>
          </a:p>
        </p:txBody>
      </p:sp>
      <p:sp>
        <p:nvSpPr>
          <p:cNvPr id="62488" name="AutoShape 24"/>
          <p:cNvSpPr>
            <a:spLocks noChangeArrowheads="1"/>
          </p:cNvSpPr>
          <p:nvPr/>
        </p:nvSpPr>
        <p:spPr bwMode="auto">
          <a:xfrm>
            <a:off x="6168009" y="3917212"/>
            <a:ext cx="2389210" cy="325474"/>
          </a:xfrm>
          <a:prstGeom prst="roundRect">
            <a:avLst>
              <a:gd name="adj" fmla="val 292"/>
            </a:avLst>
          </a:prstGeom>
          <a:solidFill>
            <a:srgbClr val="FFFFFF"/>
          </a:solidFill>
          <a:ln w="9360" cap="sq">
            <a:solidFill>
              <a:srgbClr val="00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világkereskedelem</a:t>
            </a:r>
          </a:p>
        </p:txBody>
      </p:sp>
      <p:pic>
        <p:nvPicPr>
          <p:cNvPr id="62489" name="Picture 2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143" y="2904786"/>
            <a:ext cx="599103" cy="65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90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902" y="5715962"/>
            <a:ext cx="980743" cy="73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91" name="Rectangle 27"/>
          <p:cNvSpPr>
            <a:spLocks noChangeArrowheads="1"/>
          </p:cNvSpPr>
          <p:nvPr/>
        </p:nvSpPr>
        <p:spPr bwMode="auto">
          <a:xfrm>
            <a:off x="4004901" y="6597334"/>
            <a:ext cx="1634571" cy="260667"/>
          </a:xfrm>
          <a:prstGeom prst="rect">
            <a:avLst/>
          </a:prstGeom>
          <a:solidFill>
            <a:srgbClr val="FFFF00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Magellán</a:t>
            </a:r>
          </a:p>
        </p:txBody>
      </p:sp>
      <p:pic>
        <p:nvPicPr>
          <p:cNvPr id="62492" name="Picture 2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787" y="5610830"/>
            <a:ext cx="848249" cy="97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93" name="AutoShape 29"/>
          <p:cNvSpPr>
            <a:spLocks noChangeArrowheads="1"/>
          </p:cNvSpPr>
          <p:nvPr/>
        </p:nvSpPr>
        <p:spPr bwMode="auto">
          <a:xfrm>
            <a:off x="1719381" y="6595893"/>
            <a:ext cx="2091100" cy="262108"/>
          </a:xfrm>
          <a:prstGeom prst="roundRect">
            <a:avLst>
              <a:gd name="adj" fmla="val 144"/>
            </a:avLst>
          </a:prstGeom>
          <a:solidFill>
            <a:srgbClr val="FFFF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en-GB" altLang="hu-HU" sz="1633"/>
              <a:t>Kolumbusz Kristóf</a:t>
            </a:r>
          </a:p>
        </p:txBody>
      </p:sp>
      <p:sp>
        <p:nvSpPr>
          <p:cNvPr id="62494" name="AutoShape 30"/>
          <p:cNvSpPr>
            <a:spLocks noChangeArrowheads="1"/>
          </p:cNvSpPr>
          <p:nvPr/>
        </p:nvSpPr>
        <p:spPr bwMode="auto">
          <a:xfrm>
            <a:off x="1556645" y="5093816"/>
            <a:ext cx="1765625" cy="457968"/>
          </a:xfrm>
          <a:prstGeom prst="roundRect">
            <a:avLst>
              <a:gd name="adj" fmla="val 106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Spanyolország</a:t>
            </a:r>
          </a:p>
        </p:txBody>
      </p:sp>
      <p:pic>
        <p:nvPicPr>
          <p:cNvPr id="62495" name="Picture 3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615" y="4323334"/>
            <a:ext cx="1764185" cy="103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96" name="AutoShape 32"/>
          <p:cNvSpPr>
            <a:spLocks noChangeArrowheads="1"/>
          </p:cNvSpPr>
          <p:nvPr/>
        </p:nvSpPr>
        <p:spPr bwMode="auto">
          <a:xfrm>
            <a:off x="6296921" y="6531086"/>
            <a:ext cx="1313418" cy="326915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Németalföld</a:t>
            </a:r>
          </a:p>
        </p:txBody>
      </p:sp>
      <p:sp>
        <p:nvSpPr>
          <p:cNvPr id="62497" name="AutoShape 33"/>
          <p:cNvSpPr>
            <a:spLocks noChangeArrowheads="1"/>
          </p:cNvSpPr>
          <p:nvPr/>
        </p:nvSpPr>
        <p:spPr bwMode="auto">
          <a:xfrm>
            <a:off x="8921578" y="6508044"/>
            <a:ext cx="1762745" cy="349956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 dirty="0"/>
              <a:t>É-Franciaország</a:t>
            </a:r>
          </a:p>
        </p:txBody>
      </p:sp>
      <p:sp>
        <p:nvSpPr>
          <p:cNvPr id="62498" name="AutoShape 34"/>
          <p:cNvSpPr>
            <a:spLocks noChangeArrowheads="1"/>
          </p:cNvSpPr>
          <p:nvPr/>
        </p:nvSpPr>
        <p:spPr bwMode="auto">
          <a:xfrm>
            <a:off x="7764626" y="6508045"/>
            <a:ext cx="1045550" cy="326915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Anglia</a:t>
            </a:r>
          </a:p>
        </p:txBody>
      </p:sp>
      <p:sp>
        <p:nvSpPr>
          <p:cNvPr id="62499" name="Oval 35"/>
          <p:cNvSpPr>
            <a:spLocks noChangeArrowheads="1"/>
          </p:cNvSpPr>
          <p:nvPr/>
        </p:nvSpPr>
        <p:spPr bwMode="auto">
          <a:xfrm>
            <a:off x="6291861" y="5715961"/>
            <a:ext cx="4376619" cy="260667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Tőkés termelési formák</a:t>
            </a:r>
          </a:p>
        </p:txBody>
      </p:sp>
      <p:sp>
        <p:nvSpPr>
          <p:cNvPr id="62500" name="Oval 36"/>
          <p:cNvSpPr>
            <a:spLocks noChangeArrowheads="1"/>
          </p:cNvSpPr>
          <p:nvPr/>
        </p:nvSpPr>
        <p:spPr bwMode="auto">
          <a:xfrm>
            <a:off x="8188540" y="4234045"/>
            <a:ext cx="2286960" cy="326915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buClrTx/>
              <a:buSzPct val="45000"/>
              <a:buFontTx/>
              <a:buNone/>
            </a:pPr>
            <a:r>
              <a:rPr lang="hu-HU" altLang="hu-HU" sz="1633"/>
              <a:t>nemesfémözön</a:t>
            </a:r>
          </a:p>
        </p:txBody>
      </p:sp>
      <p:sp>
        <p:nvSpPr>
          <p:cNvPr id="62501" name="Text Box 37"/>
          <p:cNvSpPr txBox="1">
            <a:spLocks noChangeArrowheads="1"/>
          </p:cNvSpPr>
          <p:nvPr/>
        </p:nvSpPr>
        <p:spPr bwMode="auto">
          <a:xfrm>
            <a:off x="6291862" y="3168333"/>
            <a:ext cx="4180758" cy="5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buClrTx/>
              <a:buSzPct val="45000"/>
              <a:buFontTx/>
              <a:buNone/>
            </a:pPr>
            <a:r>
              <a:rPr lang="en-GB" altLang="hu-HU" sz="1633"/>
              <a:t>rablógazdaság, rabszolgaság, hittérítés</a:t>
            </a:r>
          </a:p>
          <a:p>
            <a:pPr>
              <a:buClrTx/>
              <a:buSzPct val="45000"/>
              <a:buFontTx/>
              <a:buNone/>
            </a:pPr>
            <a:endParaRPr lang="hu-HU" altLang="hu-HU" sz="1633"/>
          </a:p>
        </p:txBody>
      </p:sp>
      <p:sp>
        <p:nvSpPr>
          <p:cNvPr id="62502" name="Oval 38"/>
          <p:cNvSpPr>
            <a:spLocks noChangeArrowheads="1"/>
          </p:cNvSpPr>
          <p:nvPr/>
        </p:nvSpPr>
        <p:spPr bwMode="auto">
          <a:xfrm>
            <a:off x="8056047" y="685513"/>
            <a:ext cx="1765625" cy="326915"/>
          </a:xfrm>
          <a:prstGeom prst="ellipse">
            <a:avLst/>
          </a:prstGeom>
          <a:solidFill>
            <a:srgbClr val="00FF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reconquista</a:t>
            </a:r>
          </a:p>
        </p:txBody>
      </p:sp>
      <p:sp>
        <p:nvSpPr>
          <p:cNvPr id="62504" name="Oval 40"/>
          <p:cNvSpPr>
            <a:spLocks noChangeArrowheads="1"/>
          </p:cNvSpPr>
          <p:nvPr/>
        </p:nvSpPr>
        <p:spPr bwMode="auto">
          <a:xfrm>
            <a:off x="6470440" y="5396247"/>
            <a:ext cx="3984898" cy="311073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Kereskedelmi társaságok</a:t>
            </a:r>
          </a:p>
        </p:txBody>
      </p:sp>
      <p:sp>
        <p:nvSpPr>
          <p:cNvPr id="62505" name="Oval 41"/>
          <p:cNvSpPr>
            <a:spLocks noChangeArrowheads="1"/>
          </p:cNvSpPr>
          <p:nvPr/>
        </p:nvSpPr>
        <p:spPr bwMode="auto">
          <a:xfrm>
            <a:off x="8614826" y="6050076"/>
            <a:ext cx="1633131" cy="328354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r>
              <a:rPr lang="hu-HU" altLang="hu-HU" sz="1633"/>
              <a:t>Tőzsde</a:t>
            </a:r>
          </a:p>
        </p:txBody>
      </p:sp>
      <p:sp>
        <p:nvSpPr>
          <p:cNvPr id="62506" name="Text Box 42"/>
          <p:cNvSpPr txBox="1">
            <a:spLocks noChangeArrowheads="1"/>
          </p:cNvSpPr>
          <p:nvPr/>
        </p:nvSpPr>
        <p:spPr bwMode="auto">
          <a:xfrm>
            <a:off x="8105012" y="4670412"/>
            <a:ext cx="2579311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buClrTx/>
              <a:buSzPct val="45000"/>
              <a:buFontTx/>
              <a:buNone/>
            </a:pPr>
            <a:r>
              <a:rPr lang="hu-HU" altLang="hu-HU" sz="1633"/>
              <a:t>Spanyol nagyhatalmiság</a:t>
            </a:r>
          </a:p>
        </p:txBody>
      </p:sp>
      <p:cxnSp>
        <p:nvCxnSpPr>
          <p:cNvPr id="62507" name="AutoShape 43"/>
          <p:cNvCxnSpPr>
            <a:cxnSpLocks noChangeShapeType="1"/>
            <a:stCxn id="62500" idx="6"/>
          </p:cNvCxnSpPr>
          <p:nvPr/>
        </p:nvCxnSpPr>
        <p:spPr bwMode="auto">
          <a:xfrm>
            <a:off x="10475501" y="4398223"/>
            <a:ext cx="50406" cy="275069"/>
          </a:xfrm>
          <a:prstGeom prst="bentConnector3">
            <a:avLst>
              <a:gd name="adj1" fmla="val 414190"/>
            </a:avLst>
          </a:prstGeom>
          <a:noFill/>
          <a:ln w="9360" cap="sq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2508" name="AutoShape 44"/>
          <p:cNvCxnSpPr>
            <a:cxnSpLocks noChangeShapeType="1"/>
          </p:cNvCxnSpPr>
          <p:nvPr/>
        </p:nvCxnSpPr>
        <p:spPr bwMode="auto">
          <a:xfrm rot="16200000" flipH="1">
            <a:off x="7599519" y="4787063"/>
            <a:ext cx="843929" cy="66247"/>
          </a:xfrm>
          <a:prstGeom prst="bentConnector3">
            <a:avLst>
              <a:gd name="adj1" fmla="val 49977"/>
            </a:avLst>
          </a:prstGeom>
          <a:noFill/>
          <a:ln w="9360" cap="sq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2509" name="Text Box 45"/>
          <p:cNvSpPr txBox="1">
            <a:spLocks noChangeArrowheads="1"/>
          </p:cNvSpPr>
          <p:nvPr/>
        </p:nvSpPr>
        <p:spPr bwMode="auto">
          <a:xfrm>
            <a:off x="2193191" y="-1440"/>
            <a:ext cx="3676706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buClrTx/>
              <a:buSzPct val="45000"/>
              <a:buFontTx/>
              <a:buNone/>
            </a:pPr>
            <a:r>
              <a:rPr lang="hu-HU" altLang="hu-HU" sz="1633"/>
              <a:t>Torimindenkinek.atw.hu</a:t>
            </a:r>
          </a:p>
        </p:txBody>
      </p:sp>
      <p:sp>
        <p:nvSpPr>
          <p:cNvPr id="2" name="Ellipszis 1"/>
          <p:cNvSpPr/>
          <p:nvPr/>
        </p:nvSpPr>
        <p:spPr>
          <a:xfrm>
            <a:off x="514703" y="84267"/>
            <a:ext cx="681903" cy="612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4..12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862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/>
          <a:stretch>
            <a:fillRect/>
          </a:stretch>
        </p:blipFill>
        <p:spPr>
          <a:xfrm>
            <a:off x="1876425" y="262255"/>
            <a:ext cx="8439150" cy="6333490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500743" y="262255"/>
            <a:ext cx="794657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4.2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33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2508567" y="736600"/>
            <a:ext cx="7174865" cy="5384800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500743" y="262255"/>
            <a:ext cx="794657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4.3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324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345830" y="346669"/>
            <a:ext cx="11648049" cy="8725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V. Magyar újkor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91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243068" y="0"/>
            <a:ext cx="11948932" cy="1905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tx1"/>
                </a:solidFill>
              </a:rPr>
              <a:t> VI. A </a:t>
            </a:r>
            <a:r>
              <a:rPr lang="hu-HU" sz="2800" b="1" dirty="0">
                <a:solidFill>
                  <a:schemeClr val="tx1"/>
                </a:solidFill>
              </a:rPr>
              <a:t>POLGÁRI ÁTALAKULÁS, A NEMZETÁLLAMOK KORA (1789-1914)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7549" y="2465408"/>
            <a:ext cx="96301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chemeClr val="bg1"/>
                </a:solidFill>
              </a:rPr>
              <a:t>6.1 Emberi </a:t>
            </a:r>
            <a:r>
              <a:rPr lang="hu-HU" sz="2400" b="1" dirty="0">
                <a:solidFill>
                  <a:schemeClr val="bg1"/>
                </a:solidFill>
              </a:rPr>
              <a:t>és polgári jogok nyilatkozatának alapkérdései</a:t>
            </a:r>
            <a:r>
              <a:rPr lang="hu-HU" sz="2400" b="1" dirty="0" smtClean="0">
                <a:solidFill>
                  <a:schemeClr val="bg1"/>
                </a:solidFill>
              </a:rPr>
              <a:t>.</a:t>
            </a:r>
          </a:p>
          <a:p>
            <a:endParaRPr lang="hu-HU" sz="2400" b="1" dirty="0" smtClean="0">
              <a:solidFill>
                <a:schemeClr val="bg1"/>
              </a:solidFill>
            </a:endParaRPr>
          </a:p>
          <a:p>
            <a:r>
              <a:rPr lang="hu-HU" sz="2400" b="1" dirty="0" smtClean="0">
                <a:solidFill>
                  <a:schemeClr val="bg1"/>
                </a:solidFill>
              </a:rPr>
              <a:t>6.2 </a:t>
            </a:r>
            <a:r>
              <a:rPr lang="hu-HU" sz="2400" b="1" dirty="0">
                <a:solidFill>
                  <a:schemeClr val="bg1"/>
                </a:solidFill>
              </a:rPr>
              <a:t>A korszak főbb eszmeáramlatainak (liberalizmus, nacionalizmus, konzervativizmus és szocializmus) jellemzői</a:t>
            </a:r>
            <a:r>
              <a:rPr lang="hu-HU" sz="2400" b="1" dirty="0" smtClean="0">
                <a:solidFill>
                  <a:schemeClr val="bg1"/>
                </a:solidFill>
              </a:rPr>
              <a:t>.</a:t>
            </a:r>
          </a:p>
          <a:p>
            <a:endParaRPr lang="hu-HU" sz="2400" b="1" dirty="0" smtClean="0">
              <a:solidFill>
                <a:schemeClr val="bg1"/>
              </a:solidFill>
            </a:endParaRPr>
          </a:p>
          <a:p>
            <a:r>
              <a:rPr lang="hu-HU" sz="2400" b="1" dirty="0" smtClean="0">
                <a:solidFill>
                  <a:schemeClr val="bg1"/>
                </a:solidFill>
              </a:rPr>
              <a:t>6.3 </a:t>
            </a:r>
            <a:r>
              <a:rPr lang="hu-HU" sz="2400" b="1" dirty="0">
                <a:solidFill>
                  <a:schemeClr val="bg1"/>
                </a:solidFill>
              </a:rPr>
              <a:t> A szövetségi rendszerek </a:t>
            </a:r>
            <a:r>
              <a:rPr lang="hu-HU" sz="2400" b="1" dirty="0" smtClean="0">
                <a:solidFill>
                  <a:schemeClr val="bg1"/>
                </a:solidFill>
              </a:rPr>
              <a:t>kialakulása</a:t>
            </a:r>
          </a:p>
          <a:p>
            <a:endParaRPr lang="hu-HU" sz="2400" b="1" dirty="0" smtClean="0">
              <a:solidFill>
                <a:schemeClr val="bg1"/>
              </a:solidFill>
            </a:endParaRPr>
          </a:p>
          <a:p>
            <a:r>
              <a:rPr lang="hu-HU" sz="2400" b="1" dirty="0" smtClean="0">
                <a:solidFill>
                  <a:schemeClr val="bg1"/>
                </a:solidFill>
              </a:rPr>
              <a:t>6.4 </a:t>
            </a:r>
            <a:r>
              <a:rPr lang="hu-HU" sz="2400" b="1" dirty="0">
                <a:solidFill>
                  <a:schemeClr val="bg1"/>
                </a:solidFill>
              </a:rPr>
              <a:t>Az ipari forradalmak legjelentősebb területei (könnyűipar, nehézipar, közlekedés), néhány találmánya és a gyáripar kezdetei.</a:t>
            </a:r>
            <a:r>
              <a:rPr lang="hu-HU" dirty="0"/>
              <a:t> </a:t>
            </a:r>
            <a:r>
              <a:rPr lang="hu-HU" b="1" dirty="0"/>
              <a:t> 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8638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2068286" y="0"/>
            <a:ext cx="8327571" cy="6857999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399393" y="335557"/>
            <a:ext cx="746235" cy="66678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5.1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23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587474"/>
              </p:ext>
            </p:extLst>
          </p:nvPr>
        </p:nvGraphicFramePr>
        <p:xfrm>
          <a:off x="1632275" y="0"/>
          <a:ext cx="9096685" cy="681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2275" y="0"/>
                        <a:ext cx="9096685" cy="68172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llipszis 4"/>
          <p:cNvSpPr/>
          <p:nvPr/>
        </p:nvSpPr>
        <p:spPr>
          <a:xfrm>
            <a:off x="399393" y="335557"/>
            <a:ext cx="746235" cy="66678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5.2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82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/>
          <p:cNvSpPr>
            <a:spLocks noChangeArrowheads="1"/>
          </p:cNvSpPr>
          <p:nvPr/>
        </p:nvSpPr>
        <p:spPr bwMode="auto">
          <a:xfrm>
            <a:off x="1517760" y="1"/>
            <a:ext cx="4494712" cy="341459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Pusztulás, d</a:t>
            </a:r>
            <a:r>
              <a:rPr lang="hu-HU" altLang="hu-HU" sz="1270">
                <a:cs typeface="Times New Roman" panose="02020603050405020304" pitchFamily="18" charset="0"/>
              </a:rPr>
              <a:t>emográfiai mélypont</a:t>
            </a:r>
            <a:endParaRPr lang="hu-HU" altLang="hu-HU" sz="1270"/>
          </a:p>
        </p:txBody>
      </p:sp>
      <p:sp>
        <p:nvSpPr>
          <p:cNvPr id="83971" name="Rectangle 2"/>
          <p:cNvSpPr>
            <a:spLocks noChangeArrowheads="1"/>
          </p:cNvSpPr>
          <p:nvPr/>
        </p:nvSpPr>
        <p:spPr bwMode="auto">
          <a:xfrm>
            <a:off x="5966388" y="28804"/>
            <a:ext cx="4680491" cy="341459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</p:txBody>
      </p:sp>
      <p:sp>
        <p:nvSpPr>
          <p:cNvPr id="83972" name="Rectangle 3"/>
          <p:cNvSpPr>
            <a:spLocks noChangeArrowheads="1"/>
          </p:cNvSpPr>
          <p:nvPr/>
        </p:nvSpPr>
        <p:spPr bwMode="auto">
          <a:xfrm>
            <a:off x="1523520" y="3414599"/>
            <a:ext cx="4488952" cy="344340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</p:txBody>
      </p:sp>
      <p:pic>
        <p:nvPicPr>
          <p:cNvPr id="8397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929" y="427726"/>
            <a:ext cx="2073818" cy="127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599849" y="2083900"/>
            <a:ext cx="2868781" cy="469489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/>
            <a:r>
              <a:rPr lang="hu-HU" altLang="hu-HU" sz="1452">
                <a:solidFill>
                  <a:srgbClr val="000000"/>
                </a:solidFill>
              </a:rPr>
              <a:t>Demográfiai mélypont </a:t>
            </a:r>
            <a:endParaRPr lang="en-GB" altLang="hu-HU" sz="1452">
              <a:solidFill>
                <a:srgbClr val="000000"/>
              </a:solidFill>
            </a:endParaRPr>
          </a:p>
        </p:txBody>
      </p:sp>
      <p:pic>
        <p:nvPicPr>
          <p:cNvPr id="839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836" y="633667"/>
            <a:ext cx="2286960" cy="107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6" name="Rectangle 7"/>
          <p:cNvSpPr>
            <a:spLocks noChangeArrowheads="1"/>
          </p:cNvSpPr>
          <p:nvPr/>
        </p:nvSpPr>
        <p:spPr bwMode="auto">
          <a:xfrm>
            <a:off x="4848831" y="2083900"/>
            <a:ext cx="849689" cy="351397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633"/>
              <a:t>1711</a:t>
            </a: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660335" y="3470765"/>
            <a:ext cx="4209561" cy="407563"/>
          </a:xfrm>
          <a:prstGeom prst="ellipse">
            <a:avLst/>
          </a:prstGeom>
          <a:solidFill>
            <a:srgbClr val="FF7C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/>
            <a:r>
              <a:rPr lang="hu-HU" altLang="hu-HU" sz="1270">
                <a:solidFill>
                  <a:srgbClr val="000000"/>
                </a:solidFill>
              </a:rPr>
              <a:t>NÉPESSÉG NÖVEKEDÉS</a:t>
            </a:r>
            <a:endParaRPr lang="en-GB" altLang="hu-HU" sz="1270">
              <a:solidFill>
                <a:srgbClr val="000000"/>
              </a:solidFill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1527842" y="4205242"/>
            <a:ext cx="2155906" cy="276509"/>
          </a:xfrm>
          <a:prstGeom prst="roundRect">
            <a:avLst>
              <a:gd name="adj" fmla="val 125"/>
            </a:avLst>
          </a:prstGeom>
          <a:solidFill>
            <a:srgbClr val="00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/>
            <a:r>
              <a:rPr lang="hu-HU" altLang="hu-HU" sz="1452" b="1">
                <a:solidFill>
                  <a:srgbClr val="000000"/>
                </a:solidFill>
              </a:rPr>
              <a:t>Belső vándorlás</a:t>
            </a:r>
            <a:endParaRPr lang="en-GB" altLang="hu-HU" sz="1452" b="1">
              <a:solidFill>
                <a:srgbClr val="000000"/>
              </a:solidFill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755755" y="4203803"/>
            <a:ext cx="2232234" cy="277949"/>
          </a:xfrm>
          <a:prstGeom prst="roundRect">
            <a:avLst>
              <a:gd name="adj" fmla="val 144"/>
            </a:avLst>
          </a:prstGeom>
          <a:solidFill>
            <a:srgbClr val="00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/>
            <a:r>
              <a:rPr lang="hu-HU" altLang="hu-HU" sz="1270" b="1">
                <a:solidFill>
                  <a:srgbClr val="000000"/>
                </a:solidFill>
              </a:rPr>
              <a:t>Spontán bevándorlás</a:t>
            </a:r>
            <a:endParaRPr lang="en-GB" altLang="hu-HU" sz="1270" b="1">
              <a:solidFill>
                <a:srgbClr val="000000"/>
              </a:solidFill>
            </a:endParaRP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2605075" y="4653129"/>
            <a:ext cx="2249516" cy="322594"/>
          </a:xfrm>
          <a:prstGeom prst="roundRect">
            <a:avLst>
              <a:gd name="adj" fmla="val 106"/>
            </a:avLst>
          </a:prstGeom>
          <a:solidFill>
            <a:srgbClr val="00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/>
            <a:r>
              <a:rPr lang="hu-HU" altLang="hu-HU" sz="1452" b="1">
                <a:solidFill>
                  <a:srgbClr val="000000"/>
                </a:solidFill>
              </a:rPr>
              <a:t>Szervezett telepítés</a:t>
            </a:r>
            <a:endParaRPr lang="en-GB" altLang="hu-HU" sz="1452" b="1">
              <a:solidFill>
                <a:srgbClr val="000000"/>
              </a:solidFill>
            </a:endParaRPr>
          </a:p>
        </p:txBody>
      </p:sp>
      <p:sp>
        <p:nvSpPr>
          <p:cNvPr id="83981" name="TextBox 1"/>
          <p:cNvSpPr txBox="1">
            <a:spLocks noChangeArrowheads="1"/>
          </p:cNvSpPr>
          <p:nvPr/>
        </p:nvSpPr>
        <p:spPr bwMode="auto">
          <a:xfrm>
            <a:off x="1535042" y="5165823"/>
            <a:ext cx="1808830" cy="68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Állami és </a:t>
            </a: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földesúri érdek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</p:txBody>
      </p:sp>
      <p:sp>
        <p:nvSpPr>
          <p:cNvPr id="83982" name="TextBox 2"/>
          <p:cNvSpPr txBox="1">
            <a:spLocks noChangeArrowheads="1"/>
          </p:cNvSpPr>
          <p:nvPr/>
        </p:nvSpPr>
        <p:spPr bwMode="auto">
          <a:xfrm>
            <a:off x="3410119" y="5165823"/>
            <a:ext cx="2220713" cy="68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rgbClr val="000000"/>
                </a:solidFill>
              </a:rPr>
              <a:t>Munkaerő</a:t>
            </a:r>
            <a:endParaRPr lang="en-GB" altLang="hu-HU" sz="127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Adózók számának növelése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</p:txBody>
      </p:sp>
      <p:cxnSp>
        <p:nvCxnSpPr>
          <p:cNvPr id="83983" name="Elbow Connector 4"/>
          <p:cNvCxnSpPr>
            <a:cxnSpLocks noChangeShapeType="1"/>
          </p:cNvCxnSpPr>
          <p:nvPr/>
        </p:nvCxnSpPr>
        <p:spPr bwMode="auto">
          <a:xfrm>
            <a:off x="3019838" y="5249352"/>
            <a:ext cx="324034" cy="156976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984" name="TextBox 6"/>
          <p:cNvSpPr txBox="1">
            <a:spLocks noChangeArrowheads="1"/>
          </p:cNvSpPr>
          <p:nvPr/>
        </p:nvSpPr>
        <p:spPr bwMode="auto">
          <a:xfrm>
            <a:off x="1850435" y="6107683"/>
            <a:ext cx="155968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rgbClr val="000000"/>
                </a:solidFill>
              </a:rPr>
              <a:t>betelepülőket</a:t>
            </a:r>
            <a:endParaRPr lang="en-GB" altLang="hu-HU" sz="127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</p:txBody>
      </p:sp>
      <p:sp>
        <p:nvSpPr>
          <p:cNvPr id="83985" name="TextBox 7"/>
          <p:cNvSpPr txBox="1">
            <a:spLocks noChangeArrowheads="1"/>
          </p:cNvSpPr>
          <p:nvPr/>
        </p:nvSpPr>
        <p:spPr bwMode="auto">
          <a:xfrm>
            <a:off x="3474925" y="5805251"/>
            <a:ext cx="209110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Szabad földterületek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Kedvezmények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Gyarapodás lehetősége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633"/>
          </a:p>
        </p:txBody>
      </p:sp>
      <p:cxnSp>
        <p:nvCxnSpPr>
          <p:cNvPr id="83986" name="Elbow Connector 12"/>
          <p:cNvCxnSpPr>
            <a:cxnSpLocks noChangeShapeType="1"/>
          </p:cNvCxnSpPr>
          <p:nvPr/>
        </p:nvCxnSpPr>
        <p:spPr bwMode="auto">
          <a:xfrm>
            <a:off x="3019838" y="6107682"/>
            <a:ext cx="455088" cy="129614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987" name="Rectangle 11"/>
          <p:cNvSpPr>
            <a:spLocks noChangeArrowheads="1"/>
          </p:cNvSpPr>
          <p:nvPr/>
        </p:nvSpPr>
        <p:spPr bwMode="auto">
          <a:xfrm>
            <a:off x="6130565" y="191541"/>
            <a:ext cx="1153561" cy="28947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SZLOVÁKOK</a:t>
            </a:r>
          </a:p>
        </p:txBody>
      </p:sp>
      <p:sp>
        <p:nvSpPr>
          <p:cNvPr id="83988" name="Rectangle 12"/>
          <p:cNvSpPr>
            <a:spLocks noChangeArrowheads="1"/>
          </p:cNvSpPr>
          <p:nvPr/>
        </p:nvSpPr>
        <p:spPr bwMode="auto">
          <a:xfrm>
            <a:off x="6146406" y="712876"/>
            <a:ext cx="1139160" cy="28947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RUSZINOK</a:t>
            </a: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6130565" y="1381107"/>
            <a:ext cx="1155001" cy="28370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r>
              <a:rPr lang="hu-HU" altLang="hu-HU" sz="1270"/>
              <a:t>ROMÁNOK</a:t>
            </a:r>
          </a:p>
        </p:txBody>
      </p:sp>
      <p:sp>
        <p:nvSpPr>
          <p:cNvPr id="4118" name="Rectangle 23"/>
          <p:cNvSpPr>
            <a:spLocks noChangeArrowheads="1"/>
          </p:cNvSpPr>
          <p:nvPr/>
        </p:nvSpPr>
        <p:spPr bwMode="auto">
          <a:xfrm>
            <a:off x="6146406" y="1965807"/>
            <a:ext cx="1153562" cy="2937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r>
              <a:rPr lang="hu-HU" altLang="hu-HU" sz="1270"/>
              <a:t>SZERBEK</a:t>
            </a:r>
          </a:p>
        </p:txBody>
      </p:sp>
      <p:sp>
        <p:nvSpPr>
          <p:cNvPr id="83991" name="Rectangle 24"/>
          <p:cNvSpPr>
            <a:spLocks noChangeArrowheads="1"/>
          </p:cNvSpPr>
          <p:nvPr/>
        </p:nvSpPr>
        <p:spPr bwMode="auto">
          <a:xfrm>
            <a:off x="6146406" y="2629716"/>
            <a:ext cx="1163642" cy="293791"/>
          </a:xfrm>
          <a:prstGeom prst="rect">
            <a:avLst/>
          </a:prstGeom>
          <a:solidFill>
            <a:srgbClr val="99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/>
              <a:t>NÉMETEK</a:t>
            </a:r>
          </a:p>
        </p:txBody>
      </p:sp>
      <p:sp>
        <p:nvSpPr>
          <p:cNvPr id="83992" name="TextBox 14"/>
          <p:cNvSpPr txBox="1">
            <a:spLocks noChangeArrowheads="1"/>
          </p:cNvSpPr>
          <p:nvPr/>
        </p:nvSpPr>
        <p:spPr bwMode="auto">
          <a:xfrm>
            <a:off x="6023994" y="3431881"/>
            <a:ext cx="4114512" cy="45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270" b="1"/>
              <a:t>A népességmozgások következményei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270"/>
          </a:p>
        </p:txBody>
      </p:sp>
      <p:sp>
        <p:nvSpPr>
          <p:cNvPr id="83993" name="Rectangle 1"/>
          <p:cNvSpPr>
            <a:spLocks noChangeArrowheads="1"/>
          </p:cNvSpPr>
          <p:nvPr/>
        </p:nvSpPr>
        <p:spPr bwMode="auto">
          <a:xfrm>
            <a:off x="6130565" y="4144756"/>
            <a:ext cx="4571040" cy="71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089"/>
              <a:t>-XV. századi 80%-ról 40-42%-ra esett vissza a magyarság számaránya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089" b="1"/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089"/>
              <a:t>-Magyarország soknemzetiségű állammá vált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hu-HU" altLang="hu-HU" sz="1089"/>
          </a:p>
        </p:txBody>
      </p:sp>
      <p:sp>
        <p:nvSpPr>
          <p:cNvPr id="83994" name="Rectangle 2"/>
          <p:cNvSpPr>
            <a:spLocks noChangeArrowheads="1"/>
          </p:cNvSpPr>
          <p:nvPr/>
        </p:nvSpPr>
        <p:spPr bwMode="auto">
          <a:xfrm>
            <a:off x="6291862" y="5082295"/>
            <a:ext cx="4049705" cy="40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hu-HU" altLang="hu-HU" sz="1089"/>
              <a:t>A  XVIII. század végéig a nemzetiségek egymás mellet élése nem vezetett komolyabb ellentétekhez. </a:t>
            </a:r>
          </a:p>
        </p:txBody>
      </p:sp>
      <p:pic>
        <p:nvPicPr>
          <p:cNvPr id="8399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18" y="335557"/>
            <a:ext cx="3251861" cy="257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Ellipszis 27"/>
          <p:cNvSpPr/>
          <p:nvPr/>
        </p:nvSpPr>
        <p:spPr>
          <a:xfrm>
            <a:off x="399393" y="335557"/>
            <a:ext cx="746235" cy="66678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5.4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1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9" grpId="1" animBg="1"/>
      <p:bldP spid="10" grpId="0" animBg="1" autoUpdateAnimBg="0"/>
      <p:bldP spid="11" grpId="0" animBg="1" autoUpdateAnimBg="0"/>
      <p:bldP spid="14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930309" y="250371"/>
            <a:ext cx="9448800" cy="1905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VI. </a:t>
            </a:r>
            <a:r>
              <a:rPr lang="hu-HU" b="1" dirty="0">
                <a:solidFill>
                  <a:schemeClr val="tx1"/>
                </a:solidFill>
              </a:rPr>
              <a:t> SZELLEMI, TÁRSADALMI ÉS POLITIKAI VÁLTOZÁSOK A KORA ÚJKORBAN (1492-1789)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751114" y="2754086"/>
            <a:ext cx="106353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chemeClr val="bg1"/>
                </a:solidFill>
              </a:rPr>
              <a:t>4.1 A </a:t>
            </a:r>
            <a:r>
              <a:rPr lang="hu-HU" b="1" dirty="0">
                <a:solidFill>
                  <a:schemeClr val="bg1"/>
                </a:solidFill>
              </a:rPr>
              <a:t>földrajzi felfedezések és a kapitalista gazdaság jellemzői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4.2 </a:t>
            </a:r>
            <a:r>
              <a:rPr lang="hu-HU" b="1" dirty="0">
                <a:solidFill>
                  <a:schemeClr val="bg1"/>
                </a:solidFill>
              </a:rPr>
              <a:t> A lutheri és kálvini reformáció.   A katolikus megújulás.   A barokk stílus jellemzői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4.3 </a:t>
            </a:r>
            <a:r>
              <a:rPr lang="hu-HU" b="1" dirty="0">
                <a:solidFill>
                  <a:schemeClr val="bg1"/>
                </a:solidFill>
              </a:rPr>
              <a:t>Az alkotmányos monarchia jellemzői </a:t>
            </a:r>
            <a:r>
              <a:rPr lang="hu-HU" b="1" dirty="0" smtClean="0">
                <a:solidFill>
                  <a:schemeClr val="bg1"/>
                </a:solidFill>
              </a:rPr>
              <a:t>Angliában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4.4 </a:t>
            </a:r>
            <a:r>
              <a:rPr lang="hu-HU" b="1" dirty="0">
                <a:solidFill>
                  <a:schemeClr val="bg1"/>
                </a:solidFill>
              </a:rPr>
              <a:t>A felvilágosodás eszmerendszere és főbb képviselői források alapján</a:t>
            </a:r>
            <a:r>
              <a:rPr lang="hu-HU" b="1" dirty="0"/>
              <a:t>. 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58312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0677" y="3052689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8299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ChangeArrowheads="1"/>
          </p:cNvSpPr>
          <p:nvPr/>
        </p:nvSpPr>
        <p:spPr bwMode="auto">
          <a:xfrm>
            <a:off x="1548003" y="1"/>
            <a:ext cx="4637287" cy="3549973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 sz="1633"/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6160808" y="1"/>
            <a:ext cx="4507673" cy="44745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 sz="1633"/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1523520" y="3493807"/>
            <a:ext cx="4637287" cy="3364193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 sz="1633"/>
          </a:p>
        </p:txBody>
      </p:sp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464" y="819447"/>
            <a:ext cx="1571205" cy="104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7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013" y="979303"/>
            <a:ext cx="1218368" cy="783442"/>
          </a:xfrm>
          <a:prstGeom prst="rect">
            <a:avLst/>
          </a:prstGeom>
          <a:solidFill>
            <a:srgbClr val="00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79" name="Rectangle 6"/>
          <p:cNvSpPr>
            <a:spLocks noChangeArrowheads="1"/>
          </p:cNvSpPr>
          <p:nvPr/>
        </p:nvSpPr>
        <p:spPr bwMode="auto">
          <a:xfrm>
            <a:off x="1523521" y="3509649"/>
            <a:ext cx="2285520" cy="391721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191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Tömegtermelés</a:t>
            </a:r>
          </a:p>
        </p:txBody>
      </p:sp>
      <p:sp>
        <p:nvSpPr>
          <p:cNvPr id="54280" name="Rectangle 7"/>
          <p:cNvSpPr>
            <a:spLocks noChangeArrowheads="1"/>
          </p:cNvSpPr>
          <p:nvPr/>
        </p:nvSpPr>
        <p:spPr bwMode="auto">
          <a:xfrm>
            <a:off x="2776452" y="450769"/>
            <a:ext cx="1960046" cy="329794"/>
          </a:xfrm>
          <a:prstGeom prst="rect">
            <a:avLst/>
          </a:prstGeom>
          <a:solidFill>
            <a:srgbClr val="CC6600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 b="1">
                <a:solidFill>
                  <a:srgbClr val="191966"/>
                </a:solidFill>
              </a:rPr>
              <a:t>Ipari forradalom             </a:t>
            </a:r>
          </a:p>
        </p:txBody>
      </p:sp>
      <p:pic>
        <p:nvPicPr>
          <p:cNvPr id="5428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767" y="2076699"/>
            <a:ext cx="979303" cy="1391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50" y="95051"/>
            <a:ext cx="686953" cy="83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3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768" y="987945"/>
            <a:ext cx="849689" cy="849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4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227" y="4015142"/>
            <a:ext cx="1299016" cy="891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5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917" y="4036745"/>
            <a:ext cx="828086" cy="84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6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2" y="5126939"/>
            <a:ext cx="1025388" cy="91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7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149" y="4997325"/>
            <a:ext cx="848249" cy="104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88" name="Rectangle 15"/>
          <p:cNvSpPr>
            <a:spLocks noChangeArrowheads="1"/>
          </p:cNvSpPr>
          <p:nvPr/>
        </p:nvSpPr>
        <p:spPr bwMode="auto">
          <a:xfrm>
            <a:off x="1850436" y="6172489"/>
            <a:ext cx="1633131" cy="32691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gőzgép</a:t>
            </a:r>
          </a:p>
        </p:txBody>
      </p:sp>
      <p:sp>
        <p:nvSpPr>
          <p:cNvPr id="54289" name="Rectangle 16"/>
          <p:cNvSpPr>
            <a:spLocks noChangeArrowheads="1"/>
          </p:cNvSpPr>
          <p:nvPr/>
        </p:nvSpPr>
        <p:spPr bwMode="auto">
          <a:xfrm>
            <a:off x="3809041" y="6107683"/>
            <a:ext cx="2122783" cy="456527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CC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 b="1">
                <a:solidFill>
                  <a:schemeClr val="tx1"/>
                </a:solidFill>
              </a:rPr>
              <a:t>James Watt</a:t>
            </a:r>
          </a:p>
        </p:txBody>
      </p:sp>
      <p:pic>
        <p:nvPicPr>
          <p:cNvPr id="54290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746" y="302432"/>
            <a:ext cx="1178044" cy="82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91" name="Picture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989" y="280831"/>
            <a:ext cx="518454" cy="65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92" name="Picture 1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075" y="302433"/>
            <a:ext cx="1578406" cy="111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93" name="Rectangle 20"/>
          <p:cNvSpPr>
            <a:spLocks noChangeArrowheads="1"/>
          </p:cNvSpPr>
          <p:nvPr/>
        </p:nvSpPr>
        <p:spPr bwMode="auto">
          <a:xfrm>
            <a:off x="6097441" y="2841419"/>
            <a:ext cx="4571040" cy="55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Európában is megteremtődtek a politikai és jogi feltételei az</a:t>
            </a:r>
          </a:p>
        </p:txBody>
      </p:sp>
      <p:sp>
        <p:nvSpPr>
          <p:cNvPr id="54294" name="Rectangle 21"/>
          <p:cNvSpPr>
            <a:spLocks noChangeArrowheads="1"/>
          </p:cNvSpPr>
          <p:nvPr/>
        </p:nvSpPr>
        <p:spPr bwMode="auto">
          <a:xfrm>
            <a:off x="6160807" y="3560054"/>
            <a:ext cx="4356740" cy="31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mely a XIX. században átformálta Európát is</a:t>
            </a:r>
            <a:r>
              <a:rPr lang="hu-HU" altLang="hu-HU" sz="1633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4295" name="Rectangle 22"/>
          <p:cNvSpPr>
            <a:spLocks noChangeArrowheads="1"/>
          </p:cNvSpPr>
          <p:nvPr/>
        </p:nvSpPr>
        <p:spPr bwMode="auto">
          <a:xfrm>
            <a:off x="7468465" y="3102087"/>
            <a:ext cx="3004155" cy="42484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 b="1">
                <a:solidFill>
                  <a:srgbClr val="191966"/>
                </a:solidFill>
              </a:rPr>
              <a:t>Ipari forradalomnak</a:t>
            </a:r>
          </a:p>
        </p:txBody>
      </p:sp>
      <p:sp>
        <p:nvSpPr>
          <p:cNvPr id="54296" name="Freeform 23"/>
          <p:cNvSpPr>
            <a:spLocks noChangeArrowheads="1"/>
          </p:cNvSpPr>
          <p:nvPr/>
        </p:nvSpPr>
        <p:spPr bwMode="auto">
          <a:xfrm>
            <a:off x="9558125" y="1142041"/>
            <a:ext cx="848249" cy="1307657"/>
          </a:xfrm>
          <a:custGeom>
            <a:avLst/>
            <a:gdLst>
              <a:gd name="T0" fmla="*/ 8 w 1265320"/>
              <a:gd name="T1" fmla="*/ 0 h 1728537"/>
              <a:gd name="T2" fmla="*/ 24 w 1265320"/>
              <a:gd name="T3" fmla="*/ 5938 h 1728537"/>
              <a:gd name="T4" fmla="*/ 4 w 1265320"/>
              <a:gd name="T5" fmla="*/ 6674 h 1728537"/>
              <a:gd name="T6" fmla="*/ 3 w 1265320"/>
              <a:gd name="T7" fmla="*/ 6674 h 1728537"/>
              <a:gd name="T8" fmla="*/ 4 w 1265320"/>
              <a:gd name="T9" fmla="*/ 6379 h 17285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65320"/>
              <a:gd name="T16" fmla="*/ 0 h 1728537"/>
              <a:gd name="T17" fmla="*/ 1265320 w 1265320"/>
              <a:gd name="T18" fmla="*/ 1728537 h 17285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65320" h="1728537">
                <a:moveTo>
                  <a:pt x="419100" y="0"/>
                </a:moveTo>
                <a:cubicBezTo>
                  <a:pt x="842210" y="591552"/>
                  <a:pt x="1265320" y="1183105"/>
                  <a:pt x="1225215" y="1455821"/>
                </a:cubicBezTo>
                <a:cubicBezTo>
                  <a:pt x="1185110" y="1728537"/>
                  <a:pt x="356936" y="1606216"/>
                  <a:pt x="178468" y="1636295"/>
                </a:cubicBezTo>
                <a:cubicBezTo>
                  <a:pt x="0" y="1666374"/>
                  <a:pt x="152400" y="1648327"/>
                  <a:pt x="154405" y="1636295"/>
                </a:cubicBezTo>
                <a:cubicBezTo>
                  <a:pt x="156410" y="1624263"/>
                  <a:pt x="173455" y="1594184"/>
                  <a:pt x="190500" y="1564105"/>
                </a:cubicBezTo>
              </a:path>
            </a:pathLst>
          </a:custGeom>
          <a:solidFill>
            <a:srgbClr val="FFFFFF"/>
          </a:solidFill>
          <a:ln w="9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sz="1633"/>
          </a:p>
        </p:txBody>
      </p:sp>
      <p:cxnSp>
        <p:nvCxnSpPr>
          <p:cNvPr id="54297" name="AutoShape 24"/>
          <p:cNvCxnSpPr>
            <a:cxnSpLocks noChangeShapeType="1"/>
          </p:cNvCxnSpPr>
          <p:nvPr/>
        </p:nvCxnSpPr>
        <p:spPr bwMode="auto">
          <a:xfrm flipH="1">
            <a:off x="9815912" y="2449699"/>
            <a:ext cx="267868" cy="197300"/>
          </a:xfrm>
          <a:prstGeom prst="bentConnector3">
            <a:avLst>
              <a:gd name="adj1" fmla="val 49875"/>
            </a:avLst>
          </a:prstGeom>
          <a:noFill/>
          <a:ln w="9360" cap="sq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4298" name="Text Box 25"/>
          <p:cNvSpPr txBox="1">
            <a:spLocks noChangeArrowheads="1"/>
          </p:cNvSpPr>
          <p:nvPr/>
        </p:nvSpPr>
        <p:spPr bwMode="auto">
          <a:xfrm>
            <a:off x="6227055" y="1468955"/>
            <a:ext cx="3593178" cy="3194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r>
              <a:rPr lang="hu-HU" altLang="hu-HU" sz="1633" b="1">
                <a:solidFill>
                  <a:srgbClr val="191966"/>
                </a:solidFill>
              </a:rPr>
              <a:t>Gépek előállításának gépesítése</a:t>
            </a:r>
          </a:p>
        </p:txBody>
      </p:sp>
      <p:pic>
        <p:nvPicPr>
          <p:cNvPr id="54299" name="Picture 2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907" y="3886970"/>
            <a:ext cx="663910" cy="57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00" name="Picture 2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412" y="3820722"/>
            <a:ext cx="740238" cy="587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301" name="Rectangle 28"/>
          <p:cNvSpPr>
            <a:spLocks noChangeArrowheads="1"/>
          </p:cNvSpPr>
          <p:nvPr/>
        </p:nvSpPr>
        <p:spPr bwMode="auto">
          <a:xfrm>
            <a:off x="2796614" y="1928364"/>
            <a:ext cx="1175163" cy="325474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gépek</a:t>
            </a:r>
          </a:p>
        </p:txBody>
      </p:sp>
      <p:sp>
        <p:nvSpPr>
          <p:cNvPr id="54302" name="Rectangle 29"/>
          <p:cNvSpPr>
            <a:spLocks noChangeArrowheads="1"/>
          </p:cNvSpPr>
          <p:nvPr/>
        </p:nvSpPr>
        <p:spPr bwMode="auto">
          <a:xfrm>
            <a:off x="4406704" y="1912522"/>
            <a:ext cx="1571205" cy="32691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1919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gyár</a:t>
            </a:r>
          </a:p>
        </p:txBody>
      </p:sp>
      <p:sp>
        <p:nvSpPr>
          <p:cNvPr id="54303" name="Oval 30"/>
          <p:cNvSpPr>
            <a:spLocks noChangeArrowheads="1"/>
          </p:cNvSpPr>
          <p:nvPr/>
        </p:nvSpPr>
        <p:spPr bwMode="auto">
          <a:xfrm>
            <a:off x="6227054" y="4801465"/>
            <a:ext cx="4441426" cy="391721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191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Demográfiai robbanás</a:t>
            </a:r>
          </a:p>
        </p:txBody>
      </p:sp>
      <p:sp>
        <p:nvSpPr>
          <p:cNvPr id="54304" name="Oval 31"/>
          <p:cNvSpPr>
            <a:spLocks noChangeArrowheads="1"/>
          </p:cNvSpPr>
          <p:nvPr/>
        </p:nvSpPr>
        <p:spPr bwMode="auto">
          <a:xfrm>
            <a:off x="6227054" y="5567625"/>
            <a:ext cx="4441426" cy="521335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191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Népesség szerkezetének változása</a:t>
            </a:r>
          </a:p>
        </p:txBody>
      </p:sp>
      <p:sp>
        <p:nvSpPr>
          <p:cNvPr id="54305" name="Oval 32"/>
          <p:cNvSpPr>
            <a:spLocks noChangeArrowheads="1"/>
          </p:cNvSpPr>
          <p:nvPr/>
        </p:nvSpPr>
        <p:spPr bwMode="auto">
          <a:xfrm>
            <a:off x="6237136" y="6166728"/>
            <a:ext cx="4245566" cy="587582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191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Munkásság életviszonyai elviselhetetlenek</a:t>
            </a:r>
          </a:p>
        </p:txBody>
      </p:sp>
      <p:sp>
        <p:nvSpPr>
          <p:cNvPr id="54306" name="Text Box 33"/>
          <p:cNvSpPr txBox="1">
            <a:spLocks noChangeArrowheads="1"/>
          </p:cNvSpPr>
          <p:nvPr/>
        </p:nvSpPr>
        <p:spPr bwMode="auto">
          <a:xfrm>
            <a:off x="6618776" y="2253838"/>
            <a:ext cx="2285520" cy="31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sorozatgyártás</a:t>
            </a:r>
          </a:p>
        </p:txBody>
      </p:sp>
      <p:sp>
        <p:nvSpPr>
          <p:cNvPr id="54307" name="Rectangle 34"/>
          <p:cNvSpPr>
            <a:spLocks noChangeArrowheads="1"/>
          </p:cNvSpPr>
          <p:nvPr/>
        </p:nvSpPr>
        <p:spPr bwMode="auto">
          <a:xfrm>
            <a:off x="6750545" y="1991730"/>
            <a:ext cx="1306226" cy="31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Szabványok</a:t>
            </a:r>
          </a:p>
        </p:txBody>
      </p:sp>
      <p:sp>
        <p:nvSpPr>
          <p:cNvPr id="54308" name="Text Box 35"/>
          <p:cNvSpPr txBox="1">
            <a:spLocks noChangeArrowheads="1"/>
          </p:cNvSpPr>
          <p:nvPr/>
        </p:nvSpPr>
        <p:spPr bwMode="auto">
          <a:xfrm>
            <a:off x="6683582" y="1731062"/>
            <a:ext cx="2482821" cy="31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r>
              <a:rPr lang="hu-HU" altLang="hu-HU" sz="1633">
                <a:solidFill>
                  <a:srgbClr val="191966"/>
                </a:solidFill>
              </a:rPr>
              <a:t>forgácsológépek</a:t>
            </a:r>
          </a:p>
        </p:txBody>
      </p:sp>
      <p:sp>
        <p:nvSpPr>
          <p:cNvPr id="57380" name="Rectangle 36"/>
          <p:cNvSpPr>
            <a:spLocks noChangeArrowheads="1"/>
          </p:cNvSpPr>
          <p:nvPr/>
        </p:nvSpPr>
        <p:spPr bwMode="auto">
          <a:xfrm>
            <a:off x="6317784" y="1045551"/>
            <a:ext cx="1601448" cy="325474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CC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SzPct val="100000"/>
            </a:pPr>
            <a:r>
              <a:rPr lang="hu-HU" altLang="hu-HU" sz="1814" b="1">
                <a:solidFill>
                  <a:schemeClr val="tx1"/>
                </a:solidFill>
              </a:rPr>
              <a:t>Stephenson</a:t>
            </a:r>
          </a:p>
        </p:txBody>
      </p:sp>
      <p:sp>
        <p:nvSpPr>
          <p:cNvPr id="54310" name="TextBox 1"/>
          <p:cNvSpPr txBox="1">
            <a:spLocks noChangeArrowheads="1"/>
          </p:cNvSpPr>
          <p:nvPr/>
        </p:nvSpPr>
        <p:spPr bwMode="auto">
          <a:xfrm>
            <a:off x="4799865" y="442128"/>
            <a:ext cx="1309097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fogalama:</a:t>
            </a:r>
          </a:p>
        </p:txBody>
      </p:sp>
      <p:sp>
        <p:nvSpPr>
          <p:cNvPr id="54311" name="TextBox 2"/>
          <p:cNvSpPr txBox="1">
            <a:spLocks noChangeArrowheads="1"/>
          </p:cNvSpPr>
          <p:nvPr/>
        </p:nvSpPr>
        <p:spPr bwMode="auto">
          <a:xfrm>
            <a:off x="3866647" y="3577336"/>
            <a:ext cx="1437271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kialakulása</a:t>
            </a:r>
          </a:p>
        </p:txBody>
      </p:sp>
      <p:sp>
        <p:nvSpPr>
          <p:cNvPr id="54312" name="TextBox 3"/>
          <p:cNvSpPr txBox="1">
            <a:spLocks noChangeArrowheads="1"/>
          </p:cNvSpPr>
          <p:nvPr/>
        </p:nvSpPr>
        <p:spPr bwMode="auto">
          <a:xfrm>
            <a:off x="7118509" y="56167"/>
            <a:ext cx="3354112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Az ipari forradalom húzóágazata</a:t>
            </a:r>
          </a:p>
        </p:txBody>
      </p:sp>
      <p:sp>
        <p:nvSpPr>
          <p:cNvPr id="54313" name="TextBox 4"/>
          <p:cNvSpPr txBox="1">
            <a:spLocks noChangeArrowheads="1"/>
          </p:cNvSpPr>
          <p:nvPr/>
        </p:nvSpPr>
        <p:spPr bwMode="auto">
          <a:xfrm>
            <a:off x="6237136" y="4514875"/>
            <a:ext cx="4245566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Demográfiai változások</a:t>
            </a:r>
          </a:p>
        </p:txBody>
      </p:sp>
      <p:sp>
        <p:nvSpPr>
          <p:cNvPr id="54314" name="TextBox 6"/>
          <p:cNvSpPr txBox="1">
            <a:spLocks noChangeArrowheads="1"/>
          </p:cNvSpPr>
          <p:nvPr/>
        </p:nvSpPr>
        <p:spPr bwMode="auto">
          <a:xfrm>
            <a:off x="2776452" y="2547629"/>
            <a:ext cx="3395877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Az ipari forradalom előzményei:</a:t>
            </a:r>
          </a:p>
        </p:txBody>
      </p:sp>
      <p:sp>
        <p:nvSpPr>
          <p:cNvPr id="54315" name="Rectangle 7"/>
          <p:cNvSpPr>
            <a:spLocks noChangeArrowheads="1"/>
          </p:cNvSpPr>
          <p:nvPr/>
        </p:nvSpPr>
        <p:spPr bwMode="auto">
          <a:xfrm>
            <a:off x="2793734" y="2971033"/>
            <a:ext cx="1729622" cy="26066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Szabad verseny</a:t>
            </a:r>
          </a:p>
        </p:txBody>
      </p:sp>
      <p:sp>
        <p:nvSpPr>
          <p:cNvPr id="54316" name="Rectangle 8"/>
          <p:cNvSpPr>
            <a:spLocks noChangeArrowheads="1"/>
          </p:cNvSpPr>
          <p:nvPr/>
        </p:nvSpPr>
        <p:spPr bwMode="auto">
          <a:xfrm>
            <a:off x="4723536" y="2992635"/>
            <a:ext cx="1372465" cy="23906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vetésforgó</a:t>
            </a:r>
          </a:p>
        </p:txBody>
      </p:sp>
      <p:sp>
        <p:nvSpPr>
          <p:cNvPr id="54317" name="Rectangle 9"/>
          <p:cNvSpPr>
            <a:spLocks noChangeArrowheads="1"/>
          </p:cNvSpPr>
          <p:nvPr/>
        </p:nvSpPr>
        <p:spPr bwMode="auto">
          <a:xfrm>
            <a:off x="7412300" y="5193186"/>
            <a:ext cx="1564004" cy="32691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urbanizáció</a:t>
            </a:r>
          </a:p>
        </p:txBody>
      </p:sp>
      <p:sp>
        <p:nvSpPr>
          <p:cNvPr id="54318" name="Oval 1"/>
          <p:cNvSpPr>
            <a:spLocks noChangeArrowheads="1"/>
          </p:cNvSpPr>
          <p:nvPr/>
        </p:nvSpPr>
        <p:spPr bwMode="auto">
          <a:xfrm>
            <a:off x="2965112" y="23043"/>
            <a:ext cx="3132328" cy="319714"/>
          </a:xfrm>
          <a:prstGeom prst="ellipse">
            <a:avLst/>
          </a:prstGeom>
          <a:solidFill>
            <a:srgbClr val="CC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633"/>
              <a:t>torimindenkinek.pe.hu</a:t>
            </a:r>
          </a:p>
        </p:txBody>
      </p:sp>
      <p:sp>
        <p:nvSpPr>
          <p:cNvPr id="54319" name="Oval 2"/>
          <p:cNvSpPr>
            <a:spLocks noChangeArrowheads="1"/>
          </p:cNvSpPr>
          <p:nvPr/>
        </p:nvSpPr>
        <p:spPr bwMode="auto">
          <a:xfrm>
            <a:off x="2311284" y="-4320"/>
            <a:ext cx="625026" cy="375880"/>
          </a:xfrm>
          <a:prstGeom prst="ellipse">
            <a:avLst/>
          </a:prstGeom>
          <a:solidFill>
            <a:srgbClr val="CC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hu-HU" sz="1089"/>
              <a:t>6.4</a:t>
            </a:r>
          </a:p>
        </p:txBody>
      </p:sp>
      <p:sp>
        <p:nvSpPr>
          <p:cNvPr id="2" name="Ellipszis 1"/>
          <p:cNvSpPr/>
          <p:nvPr/>
        </p:nvSpPr>
        <p:spPr>
          <a:xfrm>
            <a:off x="386183" y="342757"/>
            <a:ext cx="772402" cy="5170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6.4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2488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5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1665514" y="576943"/>
            <a:ext cx="8218714" cy="1676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VII. </a:t>
            </a:r>
            <a:r>
              <a:rPr lang="hu-HU" b="1" dirty="0">
                <a:solidFill>
                  <a:schemeClr val="tx1"/>
                </a:solidFill>
              </a:rPr>
              <a:t>A POLGÁROSODÁS KEZDETEI ÉS KIBONTAKOZÁSA MAGYARORSZÁGON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59229" y="3124200"/>
            <a:ext cx="108312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7.1 </a:t>
            </a:r>
            <a:r>
              <a:rPr lang="hu-HU" b="1" dirty="0" smtClean="0">
                <a:solidFill>
                  <a:schemeClr val="bg1"/>
                </a:solidFill>
              </a:rPr>
              <a:t>A </a:t>
            </a:r>
            <a:r>
              <a:rPr lang="hu-HU" b="1" dirty="0">
                <a:solidFill>
                  <a:schemeClr val="bg1"/>
                </a:solidFill>
              </a:rPr>
              <a:t>reformkor fő kérdései, Széchenyi és Kossuth reformprogramja.  </a:t>
            </a:r>
            <a:endParaRPr lang="hu-HU" b="1" dirty="0" smtClean="0">
              <a:solidFill>
                <a:schemeClr val="bg1"/>
              </a:solidFill>
            </a:endParaRP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7.2 </a:t>
            </a:r>
            <a:r>
              <a:rPr lang="hu-HU" b="1" dirty="0">
                <a:solidFill>
                  <a:schemeClr val="bg1"/>
                </a:solidFill>
              </a:rPr>
              <a:t>A pesti forradalom eseményei, az áprilisi törvények.  A szabadságharc főbb katonai és politikai eseményei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smtClean="0">
                <a:solidFill>
                  <a:schemeClr val="bg1"/>
                </a:solidFill>
              </a:rPr>
              <a:t>7.3 </a:t>
            </a:r>
            <a:r>
              <a:rPr lang="hu-HU" b="1" dirty="0">
                <a:solidFill>
                  <a:schemeClr val="bg1"/>
                </a:solidFill>
              </a:rPr>
              <a:t>A kiegyezéshez vezető út.  A kiegyezés tartalma és értékelése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7.4 </a:t>
            </a:r>
            <a:r>
              <a:rPr lang="hu-HU" b="1" dirty="0">
                <a:solidFill>
                  <a:schemeClr val="bg1"/>
                </a:solidFill>
              </a:rPr>
              <a:t>Gazdasági változások a dualizmus korában.  A magyar polgárosodás társadalmi, gazdasági jellegzetességei, sajátosságai.  Népek, nemzetiségek (pl.: zsidók, németek) szerepe a modernizációban.  Etnikai viszonyok és a nemzetiségi kérdés a dualizmus korában.  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7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1524000" y="34925"/>
            <a:ext cx="4356100" cy="2205038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hu-HU" altLang="hu-HU"/>
              <a:t>A reformkor kezdete és fő célkitűzései</a:t>
            </a:r>
          </a:p>
        </p:txBody>
      </p:sp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3216275" y="1412876"/>
            <a:ext cx="2266950" cy="360363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 b="1">
                <a:solidFill>
                  <a:srgbClr val="000000"/>
                </a:solidFill>
              </a:rPr>
              <a:t>REFORMKOR</a:t>
            </a:r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3195638" y="558800"/>
            <a:ext cx="1295400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chemeClr val="tx1"/>
                </a:solidFill>
              </a:rPr>
              <a:t>I Ferenc</a:t>
            </a:r>
          </a:p>
        </p:txBody>
      </p:sp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1711325" y="558800"/>
            <a:ext cx="1289050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1825</a:t>
            </a:r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1703389" y="1341438"/>
            <a:ext cx="1296987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1830</a:t>
            </a:r>
          </a:p>
        </p:txBody>
      </p:sp>
      <p:sp>
        <p:nvSpPr>
          <p:cNvPr id="48135" name="Rectangle 6"/>
          <p:cNvSpPr>
            <a:spLocks noChangeArrowheads="1"/>
          </p:cNvSpPr>
          <p:nvPr/>
        </p:nvSpPr>
        <p:spPr bwMode="auto">
          <a:xfrm>
            <a:off x="1524000" y="2219326"/>
            <a:ext cx="4356100" cy="4652963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  <p:sp>
        <p:nvSpPr>
          <p:cNvPr id="48136" name="Rectangle 7"/>
          <p:cNvSpPr>
            <a:spLocks noChangeArrowheads="1"/>
          </p:cNvSpPr>
          <p:nvPr/>
        </p:nvSpPr>
        <p:spPr bwMode="auto">
          <a:xfrm>
            <a:off x="5880100" y="0"/>
            <a:ext cx="4787900" cy="3284538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  <p:pic>
        <p:nvPicPr>
          <p:cNvPr id="4813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0"/>
            <a:ext cx="7112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8" name="Rectangle 9"/>
          <p:cNvSpPr>
            <a:spLocks noChangeArrowheads="1"/>
          </p:cNvSpPr>
          <p:nvPr/>
        </p:nvSpPr>
        <p:spPr bwMode="auto">
          <a:xfrm>
            <a:off x="1711326" y="2276476"/>
            <a:ext cx="4024313" cy="504825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Reformkori országgyűlések</a:t>
            </a:r>
          </a:p>
        </p:txBody>
      </p:sp>
      <p:sp>
        <p:nvSpPr>
          <p:cNvPr id="48139" name="Rectangle 10"/>
          <p:cNvSpPr>
            <a:spLocks noChangeArrowheads="1"/>
          </p:cNvSpPr>
          <p:nvPr/>
        </p:nvSpPr>
        <p:spPr bwMode="auto">
          <a:xfrm>
            <a:off x="1703389" y="2997200"/>
            <a:ext cx="1296987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1832-36</a:t>
            </a:r>
          </a:p>
        </p:txBody>
      </p:sp>
      <p:sp>
        <p:nvSpPr>
          <p:cNvPr id="48140" name="Rectangle 11"/>
          <p:cNvSpPr>
            <a:spLocks noChangeArrowheads="1"/>
          </p:cNvSpPr>
          <p:nvPr/>
        </p:nvSpPr>
        <p:spPr bwMode="auto">
          <a:xfrm>
            <a:off x="1703388" y="5378450"/>
            <a:ext cx="1663700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1844</a:t>
            </a:r>
          </a:p>
        </p:txBody>
      </p:sp>
      <p:sp>
        <p:nvSpPr>
          <p:cNvPr id="48141" name="Rectangle 12"/>
          <p:cNvSpPr>
            <a:spLocks noChangeArrowheads="1"/>
          </p:cNvSpPr>
          <p:nvPr/>
        </p:nvSpPr>
        <p:spPr bwMode="auto">
          <a:xfrm>
            <a:off x="1703388" y="6092825"/>
            <a:ext cx="1663700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1847</a:t>
            </a:r>
          </a:p>
        </p:txBody>
      </p:sp>
      <p:sp>
        <p:nvSpPr>
          <p:cNvPr id="48142" name="Rectangle 13"/>
          <p:cNvSpPr>
            <a:spLocks noChangeArrowheads="1"/>
          </p:cNvSpPr>
          <p:nvPr/>
        </p:nvSpPr>
        <p:spPr bwMode="auto">
          <a:xfrm>
            <a:off x="1703388" y="3573463"/>
            <a:ext cx="2087562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 b="1">
                <a:solidFill>
                  <a:srgbClr val="000000"/>
                </a:solidFill>
              </a:rPr>
              <a:t>Kölcsei Ferenc</a:t>
            </a:r>
          </a:p>
        </p:txBody>
      </p:sp>
      <p:sp>
        <p:nvSpPr>
          <p:cNvPr id="48143" name="Rectangle 14"/>
          <p:cNvSpPr>
            <a:spLocks noChangeArrowheads="1"/>
          </p:cNvSpPr>
          <p:nvPr/>
        </p:nvSpPr>
        <p:spPr bwMode="auto">
          <a:xfrm>
            <a:off x="3143250" y="2997200"/>
            <a:ext cx="2592388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 b="1">
                <a:solidFill>
                  <a:srgbClr val="000000"/>
                </a:solidFill>
              </a:rPr>
              <a:t>Wesselényi Miklós</a:t>
            </a:r>
          </a:p>
        </p:txBody>
      </p:sp>
      <p:sp>
        <p:nvSpPr>
          <p:cNvPr id="48144" name="Rectangle 15"/>
          <p:cNvSpPr>
            <a:spLocks noChangeArrowheads="1"/>
          </p:cNvSpPr>
          <p:nvPr/>
        </p:nvSpPr>
        <p:spPr bwMode="auto">
          <a:xfrm>
            <a:off x="3524250" y="4749800"/>
            <a:ext cx="1873250" cy="407988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Kossuth Lajos</a:t>
            </a:r>
          </a:p>
        </p:txBody>
      </p:sp>
      <p:sp>
        <p:nvSpPr>
          <p:cNvPr id="48145" name="Rectangle 16"/>
          <p:cNvSpPr>
            <a:spLocks noChangeArrowheads="1"/>
          </p:cNvSpPr>
          <p:nvPr/>
        </p:nvSpPr>
        <p:spPr bwMode="auto">
          <a:xfrm>
            <a:off x="1703389" y="4176713"/>
            <a:ext cx="2808287" cy="360362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Önkéntes örökváltság</a:t>
            </a:r>
          </a:p>
        </p:txBody>
      </p:sp>
      <p:sp>
        <p:nvSpPr>
          <p:cNvPr id="48146" name="Rectangle 17"/>
          <p:cNvSpPr>
            <a:spLocks noChangeArrowheads="1"/>
          </p:cNvSpPr>
          <p:nvPr/>
        </p:nvSpPr>
        <p:spPr bwMode="auto">
          <a:xfrm>
            <a:off x="1711326" y="4749800"/>
            <a:ext cx="1655763" cy="407988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cenzúra</a:t>
            </a:r>
          </a:p>
        </p:txBody>
      </p:sp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5997576" y="1628776"/>
            <a:ext cx="1827213" cy="36036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hu-HU" b="1" dirty="0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Széchenyi István</a:t>
            </a:r>
          </a:p>
        </p:txBody>
      </p:sp>
      <p:sp>
        <p:nvSpPr>
          <p:cNvPr id="48148" name="Rectangle 19"/>
          <p:cNvSpPr>
            <a:spLocks noChangeArrowheads="1"/>
          </p:cNvSpPr>
          <p:nvPr/>
        </p:nvSpPr>
        <p:spPr bwMode="auto">
          <a:xfrm>
            <a:off x="5997575" y="2420939"/>
            <a:ext cx="1250950" cy="288925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Hitel</a:t>
            </a:r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6672263" y="3357563"/>
            <a:ext cx="1873250" cy="4318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hu-HU" sz="2000" b="1" dirty="0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Kossuth Lajos</a:t>
            </a:r>
          </a:p>
        </p:txBody>
      </p:sp>
      <p:sp>
        <p:nvSpPr>
          <p:cNvPr id="48150" name="Rectangle 21"/>
          <p:cNvSpPr>
            <a:spLocks noChangeArrowheads="1"/>
          </p:cNvSpPr>
          <p:nvPr/>
        </p:nvSpPr>
        <p:spPr bwMode="auto">
          <a:xfrm>
            <a:off x="5970589" y="4005263"/>
            <a:ext cx="2574925" cy="360362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Kötelező örökváltság</a:t>
            </a:r>
          </a:p>
        </p:txBody>
      </p:sp>
      <p:sp>
        <p:nvSpPr>
          <p:cNvPr id="48151" name="Rectangle 22"/>
          <p:cNvSpPr>
            <a:spLocks noChangeArrowheads="1"/>
          </p:cNvSpPr>
          <p:nvPr/>
        </p:nvSpPr>
        <p:spPr bwMode="auto">
          <a:xfrm>
            <a:off x="6024563" y="5511801"/>
            <a:ext cx="1655762" cy="360363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Védegylet</a:t>
            </a:r>
          </a:p>
        </p:txBody>
      </p:sp>
      <p:sp>
        <p:nvSpPr>
          <p:cNvPr id="48152" name="Oval 23"/>
          <p:cNvSpPr>
            <a:spLocks noChangeArrowheads="1"/>
          </p:cNvSpPr>
          <p:nvPr/>
        </p:nvSpPr>
        <p:spPr bwMode="auto">
          <a:xfrm>
            <a:off x="6383338" y="188913"/>
            <a:ext cx="3097212" cy="431800"/>
          </a:xfrm>
          <a:prstGeom prst="ellipse">
            <a:avLst/>
          </a:prstGeom>
          <a:solidFill>
            <a:srgbClr val="FF9900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1800">
                <a:solidFill>
                  <a:srgbClr val="000000"/>
                </a:solidFill>
              </a:rPr>
              <a:t>„Haza és haladás”</a:t>
            </a:r>
          </a:p>
        </p:txBody>
      </p:sp>
      <p:pic>
        <p:nvPicPr>
          <p:cNvPr id="48153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620714"/>
            <a:ext cx="86836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54" name="Rectangle 25"/>
          <p:cNvSpPr>
            <a:spLocks noChangeArrowheads="1"/>
          </p:cNvSpPr>
          <p:nvPr/>
        </p:nvSpPr>
        <p:spPr bwMode="auto">
          <a:xfrm>
            <a:off x="5997575" y="2060576"/>
            <a:ext cx="1250950" cy="360363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1830</a:t>
            </a:r>
          </a:p>
        </p:txBody>
      </p:sp>
      <p:pic>
        <p:nvPicPr>
          <p:cNvPr id="48155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3" y="476251"/>
            <a:ext cx="77470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56" name="Rectangle 27"/>
          <p:cNvSpPr>
            <a:spLocks noChangeArrowheads="1"/>
          </p:cNvSpPr>
          <p:nvPr/>
        </p:nvSpPr>
        <p:spPr bwMode="auto">
          <a:xfrm>
            <a:off x="5997576" y="2852738"/>
            <a:ext cx="1260475" cy="360362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ősiség</a:t>
            </a:r>
          </a:p>
        </p:txBody>
      </p:sp>
      <p:sp>
        <p:nvSpPr>
          <p:cNvPr id="48157" name="Rectangle 28"/>
          <p:cNvSpPr>
            <a:spLocks noChangeArrowheads="1"/>
          </p:cNvSpPr>
          <p:nvPr/>
        </p:nvSpPr>
        <p:spPr bwMode="auto">
          <a:xfrm>
            <a:off x="3584576" y="5449888"/>
            <a:ext cx="1812925" cy="360362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államnyelv</a:t>
            </a:r>
          </a:p>
        </p:txBody>
      </p:sp>
      <p:sp>
        <p:nvSpPr>
          <p:cNvPr id="48158" name="Rectangle 29"/>
          <p:cNvSpPr>
            <a:spLocks noChangeArrowheads="1"/>
          </p:cNvSpPr>
          <p:nvPr/>
        </p:nvSpPr>
        <p:spPr bwMode="auto">
          <a:xfrm>
            <a:off x="3584576" y="6127751"/>
            <a:ext cx="1812925" cy="396875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védvám</a:t>
            </a:r>
          </a:p>
        </p:txBody>
      </p:sp>
      <p:sp>
        <p:nvSpPr>
          <p:cNvPr id="48159" name="Rectangle 30"/>
          <p:cNvSpPr>
            <a:spLocks noChangeArrowheads="1"/>
          </p:cNvSpPr>
          <p:nvPr/>
        </p:nvSpPr>
        <p:spPr bwMode="auto">
          <a:xfrm>
            <a:off x="5997575" y="4452938"/>
            <a:ext cx="2573338" cy="360362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népképviselet</a:t>
            </a:r>
          </a:p>
        </p:txBody>
      </p:sp>
      <p:sp>
        <p:nvSpPr>
          <p:cNvPr id="48160" name="Rectangle 31"/>
          <p:cNvSpPr>
            <a:spLocks noChangeArrowheads="1"/>
          </p:cNvSpPr>
          <p:nvPr/>
        </p:nvSpPr>
        <p:spPr bwMode="auto">
          <a:xfrm>
            <a:off x="5997575" y="4954588"/>
            <a:ext cx="2573338" cy="360362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közteherviselés</a:t>
            </a:r>
          </a:p>
        </p:txBody>
      </p:sp>
      <p:sp>
        <p:nvSpPr>
          <p:cNvPr id="48161" name="Rectangle 32"/>
          <p:cNvSpPr>
            <a:spLocks noChangeArrowheads="1"/>
          </p:cNvSpPr>
          <p:nvPr/>
        </p:nvSpPr>
        <p:spPr bwMode="auto">
          <a:xfrm>
            <a:off x="8724900" y="3357563"/>
            <a:ext cx="1792288" cy="43180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hu-HU" altLang="hu-HU" sz="2000">
                <a:solidFill>
                  <a:srgbClr val="000000"/>
                </a:solidFill>
              </a:rPr>
              <a:t>érdekegyesítés</a:t>
            </a:r>
          </a:p>
        </p:txBody>
      </p:sp>
      <p:pic>
        <p:nvPicPr>
          <p:cNvPr id="48162" name="Picture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4" y="5511800"/>
            <a:ext cx="2052637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63" name="Picture 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4539" y="1722438"/>
            <a:ext cx="917575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64" name="Picture 3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3357563"/>
            <a:ext cx="503237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65" name="Picture 3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4" y="4365626"/>
            <a:ext cx="170497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66" name="Picture 3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9" y="3573464"/>
            <a:ext cx="777875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67" name="TextBox 1"/>
          <p:cNvSpPr txBox="1">
            <a:spLocks noChangeArrowheads="1"/>
          </p:cNvSpPr>
          <p:nvPr/>
        </p:nvSpPr>
        <p:spPr bwMode="auto">
          <a:xfrm>
            <a:off x="1703389" y="1"/>
            <a:ext cx="3159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 sz="1400"/>
              <a:t>A reformkor kezdete és fő clékitűzései</a:t>
            </a:r>
          </a:p>
        </p:txBody>
      </p:sp>
      <p:pic>
        <p:nvPicPr>
          <p:cNvPr id="48168" name="Picture 41" descr="http://epa.oszk.hu/02000/02089/00001/EPA02089_Vasarnapi_Konyv_1914_1fev_09_GutenbergEBook30060-h_elemei/image1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613" y="1643064"/>
            <a:ext cx="965200" cy="160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zis 1"/>
          <p:cNvSpPr/>
          <p:nvPr/>
        </p:nvSpPr>
        <p:spPr>
          <a:xfrm>
            <a:off x="422275" y="153988"/>
            <a:ext cx="740229" cy="60143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7.1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0610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ChangeArrowheads="1"/>
          </p:cNvSpPr>
          <p:nvPr/>
        </p:nvSpPr>
        <p:spPr bwMode="auto">
          <a:xfrm>
            <a:off x="1523520" y="1"/>
            <a:ext cx="4245566" cy="271036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 sz="1633"/>
          </a:p>
        </p:txBody>
      </p:sp>
      <p:sp>
        <p:nvSpPr>
          <p:cNvPr id="63491" name="Rectangle 2"/>
          <p:cNvSpPr>
            <a:spLocks noChangeArrowheads="1"/>
          </p:cNvSpPr>
          <p:nvPr/>
        </p:nvSpPr>
        <p:spPr bwMode="auto">
          <a:xfrm>
            <a:off x="5769087" y="1"/>
            <a:ext cx="4899394" cy="5780767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 sz="1633"/>
          </a:p>
        </p:txBody>
      </p:sp>
      <p:sp>
        <p:nvSpPr>
          <p:cNvPr id="63492" name="Rectangle 3"/>
          <p:cNvSpPr>
            <a:spLocks noChangeArrowheads="1"/>
          </p:cNvSpPr>
          <p:nvPr/>
        </p:nvSpPr>
        <p:spPr bwMode="auto">
          <a:xfrm>
            <a:off x="1523520" y="2383451"/>
            <a:ext cx="4245566" cy="4474549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 sz="1633"/>
          </a:p>
        </p:txBody>
      </p:sp>
      <p:pic>
        <p:nvPicPr>
          <p:cNvPr id="6349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99" y="1"/>
            <a:ext cx="661029" cy="86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49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870" y="2449698"/>
            <a:ext cx="1057071" cy="1082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495" name="AutoShape 6"/>
          <p:cNvSpPr>
            <a:spLocks noChangeArrowheads="1"/>
          </p:cNvSpPr>
          <p:nvPr/>
        </p:nvSpPr>
        <p:spPr bwMode="auto">
          <a:xfrm>
            <a:off x="1523521" y="2971033"/>
            <a:ext cx="2351767" cy="391721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Áprilisi törvények</a:t>
            </a:r>
          </a:p>
        </p:txBody>
      </p:sp>
      <p:sp>
        <p:nvSpPr>
          <p:cNvPr id="63496" name="Rectangle 7"/>
          <p:cNvSpPr>
            <a:spLocks noChangeArrowheads="1"/>
          </p:cNvSpPr>
          <p:nvPr/>
        </p:nvSpPr>
        <p:spPr bwMode="auto">
          <a:xfrm>
            <a:off x="1523521" y="1077233"/>
            <a:ext cx="2024853" cy="23186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1848.március 15</a:t>
            </a:r>
          </a:p>
        </p:txBody>
      </p:sp>
      <p:sp>
        <p:nvSpPr>
          <p:cNvPr id="63497" name="Rectangle 8"/>
          <p:cNvSpPr>
            <a:spLocks noChangeArrowheads="1"/>
          </p:cNvSpPr>
          <p:nvPr/>
        </p:nvSpPr>
        <p:spPr bwMode="auto">
          <a:xfrm>
            <a:off x="1654575" y="3429001"/>
            <a:ext cx="1677776" cy="262108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1848. április 11</a:t>
            </a:r>
          </a:p>
        </p:txBody>
      </p:sp>
      <p:sp>
        <p:nvSpPr>
          <p:cNvPr id="63498" name="AutoShape 9"/>
          <p:cNvSpPr>
            <a:spLocks noChangeArrowheads="1"/>
          </p:cNvSpPr>
          <p:nvPr/>
        </p:nvSpPr>
        <p:spPr bwMode="auto">
          <a:xfrm>
            <a:off x="4331815" y="4604165"/>
            <a:ext cx="1157882" cy="260667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Tized</a:t>
            </a:r>
          </a:p>
        </p:txBody>
      </p:sp>
      <p:sp>
        <p:nvSpPr>
          <p:cNvPr id="63499" name="AutoShape 10"/>
          <p:cNvSpPr>
            <a:spLocks noChangeArrowheads="1"/>
          </p:cNvSpPr>
          <p:nvPr/>
        </p:nvSpPr>
        <p:spPr bwMode="auto">
          <a:xfrm>
            <a:off x="2633878" y="4670411"/>
            <a:ext cx="1502077" cy="326914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Úrbéri terhek</a:t>
            </a:r>
          </a:p>
        </p:txBody>
      </p:sp>
      <p:sp>
        <p:nvSpPr>
          <p:cNvPr id="63500" name="AutoShape 11"/>
          <p:cNvSpPr>
            <a:spLocks noChangeArrowheads="1"/>
          </p:cNvSpPr>
          <p:nvPr/>
        </p:nvSpPr>
        <p:spPr bwMode="auto">
          <a:xfrm>
            <a:off x="1915241" y="5126939"/>
            <a:ext cx="979303" cy="262108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Ősiség</a:t>
            </a:r>
          </a:p>
        </p:txBody>
      </p:sp>
      <p:sp>
        <p:nvSpPr>
          <p:cNvPr id="63501" name="AutoShape 12"/>
          <p:cNvSpPr>
            <a:spLocks noChangeArrowheads="1"/>
          </p:cNvSpPr>
          <p:nvPr/>
        </p:nvSpPr>
        <p:spPr bwMode="auto">
          <a:xfrm>
            <a:off x="3221459" y="4997325"/>
            <a:ext cx="1059951" cy="316833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Úriszék</a:t>
            </a:r>
          </a:p>
        </p:txBody>
      </p:sp>
      <p:sp>
        <p:nvSpPr>
          <p:cNvPr id="63502" name="Oval 13"/>
          <p:cNvSpPr>
            <a:spLocks noChangeArrowheads="1"/>
          </p:cNvSpPr>
          <p:nvPr/>
        </p:nvSpPr>
        <p:spPr bwMode="auto">
          <a:xfrm>
            <a:off x="1850435" y="4343496"/>
            <a:ext cx="3593177" cy="260668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452">
                <a:solidFill>
                  <a:srgbClr val="000000"/>
                </a:solidFill>
                <a:latin typeface="Times New Roman" panose="02020603050405020304" pitchFamily="18" charset="0"/>
              </a:rPr>
              <a:t>Polgári állam felépítése</a:t>
            </a:r>
          </a:p>
        </p:txBody>
      </p:sp>
      <p:sp>
        <p:nvSpPr>
          <p:cNvPr id="63503" name="AutoShape 14"/>
          <p:cNvSpPr>
            <a:spLocks noChangeArrowheads="1"/>
          </p:cNvSpPr>
          <p:nvPr/>
        </p:nvSpPr>
        <p:spPr bwMode="auto">
          <a:xfrm>
            <a:off x="3287707" y="3624862"/>
            <a:ext cx="2351766" cy="456527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  <a:latin typeface="Times New Roman" panose="02020603050405020304" pitchFamily="18" charset="0"/>
              </a:rPr>
              <a:t>NÉPKÉPVISELETI ORSZÁGGYŰLÉS</a:t>
            </a:r>
          </a:p>
        </p:txBody>
      </p:sp>
      <p:sp>
        <p:nvSpPr>
          <p:cNvPr id="63504" name="AutoShape 15"/>
          <p:cNvSpPr>
            <a:spLocks noChangeArrowheads="1"/>
          </p:cNvSpPr>
          <p:nvPr/>
        </p:nvSpPr>
        <p:spPr bwMode="auto">
          <a:xfrm>
            <a:off x="1523521" y="2449699"/>
            <a:ext cx="2416574" cy="473809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452">
                <a:solidFill>
                  <a:srgbClr val="191966"/>
                </a:solidFill>
                <a:latin typeface="Times New Roman" panose="02020603050405020304" pitchFamily="18" charset="0"/>
              </a:rPr>
              <a:t>FÜGGETLEN FELELŐS MINISZTÉRIUM</a:t>
            </a:r>
          </a:p>
        </p:txBody>
      </p:sp>
      <p:sp>
        <p:nvSpPr>
          <p:cNvPr id="63505" name="Rectangle 16"/>
          <p:cNvSpPr>
            <a:spLocks noChangeArrowheads="1"/>
          </p:cNvSpPr>
          <p:nvPr/>
        </p:nvSpPr>
        <p:spPr bwMode="auto">
          <a:xfrm>
            <a:off x="1523520" y="3820722"/>
            <a:ext cx="1463194" cy="33411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választójog</a:t>
            </a:r>
          </a:p>
        </p:txBody>
      </p:sp>
      <p:pic>
        <p:nvPicPr>
          <p:cNvPr id="63506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81" y="1404148"/>
            <a:ext cx="600544" cy="97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07" name="Picture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210" y="1"/>
            <a:ext cx="570300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08" name="Picture 1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094" y="1"/>
            <a:ext cx="1595688" cy="106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09" name="Picture 2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81" y="1"/>
            <a:ext cx="586142" cy="838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10" name="Rectangle 21"/>
          <p:cNvSpPr>
            <a:spLocks noChangeArrowheads="1"/>
          </p:cNvSpPr>
          <p:nvPr/>
        </p:nvSpPr>
        <p:spPr bwMode="auto">
          <a:xfrm>
            <a:off x="2438017" y="1600009"/>
            <a:ext cx="1960045" cy="326914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 b="1">
                <a:solidFill>
                  <a:srgbClr val="000000"/>
                </a:solidFill>
              </a:rPr>
              <a:t>Kossuth Lajos</a:t>
            </a:r>
          </a:p>
        </p:txBody>
      </p:sp>
      <p:sp>
        <p:nvSpPr>
          <p:cNvPr id="63511" name="Rectangle 22"/>
          <p:cNvSpPr>
            <a:spLocks noChangeArrowheads="1"/>
          </p:cNvSpPr>
          <p:nvPr/>
        </p:nvSpPr>
        <p:spPr bwMode="auto">
          <a:xfrm>
            <a:off x="2438017" y="2056537"/>
            <a:ext cx="1960045" cy="32691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99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Pozsony</a:t>
            </a:r>
          </a:p>
        </p:txBody>
      </p:sp>
      <p:sp>
        <p:nvSpPr>
          <p:cNvPr id="63512" name="Text Box 23"/>
          <p:cNvSpPr txBox="1">
            <a:spLocks noChangeArrowheads="1"/>
          </p:cNvSpPr>
          <p:nvPr/>
        </p:nvSpPr>
        <p:spPr bwMode="auto">
          <a:xfrm>
            <a:off x="1523521" y="4670412"/>
            <a:ext cx="1306218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Eltörölték:</a:t>
            </a:r>
          </a:p>
        </p:txBody>
      </p:sp>
      <p:sp>
        <p:nvSpPr>
          <p:cNvPr id="63513" name="AutoShape 24"/>
          <p:cNvSpPr>
            <a:spLocks noChangeArrowheads="1"/>
          </p:cNvSpPr>
          <p:nvPr/>
        </p:nvSpPr>
        <p:spPr bwMode="auto">
          <a:xfrm>
            <a:off x="3679427" y="5518660"/>
            <a:ext cx="1847714" cy="397482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Nemzetőrség </a:t>
            </a:r>
          </a:p>
        </p:txBody>
      </p:sp>
      <p:sp>
        <p:nvSpPr>
          <p:cNvPr id="63514" name="AutoShape 25"/>
          <p:cNvSpPr>
            <a:spLocks noChangeArrowheads="1"/>
          </p:cNvSpPr>
          <p:nvPr/>
        </p:nvSpPr>
        <p:spPr bwMode="auto">
          <a:xfrm>
            <a:off x="1719381" y="5453854"/>
            <a:ext cx="1828992" cy="391721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  <a:latin typeface="Times New Roman" panose="02020603050405020304" pitchFamily="18" charset="0"/>
              </a:rPr>
              <a:t>Közteherviselés</a:t>
            </a:r>
          </a:p>
        </p:txBody>
      </p:sp>
      <p:sp>
        <p:nvSpPr>
          <p:cNvPr id="63515" name="Oval 26"/>
          <p:cNvSpPr>
            <a:spLocks noChangeArrowheads="1"/>
          </p:cNvSpPr>
          <p:nvPr/>
        </p:nvSpPr>
        <p:spPr bwMode="auto">
          <a:xfrm>
            <a:off x="2438017" y="5976628"/>
            <a:ext cx="2184709" cy="260668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Sajtótörvény</a:t>
            </a:r>
          </a:p>
        </p:txBody>
      </p:sp>
      <p:sp>
        <p:nvSpPr>
          <p:cNvPr id="63516" name="AutoShape 27"/>
          <p:cNvSpPr>
            <a:spLocks noChangeArrowheads="1"/>
          </p:cNvSpPr>
          <p:nvPr/>
        </p:nvSpPr>
        <p:spPr bwMode="auto">
          <a:xfrm>
            <a:off x="5835333" y="0"/>
            <a:ext cx="2154466" cy="293791"/>
          </a:xfrm>
          <a:prstGeom prst="roundRect">
            <a:avLst>
              <a:gd name="adj" fmla="val 218"/>
            </a:avLst>
          </a:prstGeom>
          <a:solidFill>
            <a:srgbClr val="FF808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  <a:latin typeface="Times New Roman" panose="02020603050405020304" pitchFamily="18" charset="0"/>
              </a:rPr>
              <a:t>Szeptemberi fordulat</a:t>
            </a:r>
          </a:p>
        </p:txBody>
      </p:sp>
      <p:sp>
        <p:nvSpPr>
          <p:cNvPr id="63517" name="Text Box 28"/>
          <p:cNvSpPr txBox="1">
            <a:spLocks noChangeArrowheads="1"/>
          </p:cNvSpPr>
          <p:nvPr/>
        </p:nvSpPr>
        <p:spPr bwMode="auto">
          <a:xfrm>
            <a:off x="1784188" y="6303543"/>
            <a:ext cx="3789037" cy="839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Az Ausztriához fűződő viszony nem nyert egyértelműen megfogalmazást</a:t>
            </a:r>
          </a:p>
          <a:p>
            <a:pPr eaLnBrk="1">
              <a:buClrTx/>
              <a:buSzPct val="45000"/>
              <a:buFontTx/>
              <a:buNone/>
            </a:pPr>
            <a:endParaRPr lang="hu-HU" altLang="hu-HU" sz="1633">
              <a:solidFill>
                <a:srgbClr val="000000"/>
              </a:solidFill>
            </a:endParaRPr>
          </a:p>
        </p:txBody>
      </p:sp>
      <p:sp>
        <p:nvSpPr>
          <p:cNvPr id="63518" name="AutoShape 29"/>
          <p:cNvSpPr>
            <a:spLocks noChangeArrowheads="1"/>
          </p:cNvSpPr>
          <p:nvPr/>
        </p:nvSpPr>
        <p:spPr bwMode="auto">
          <a:xfrm>
            <a:off x="6553969" y="881373"/>
            <a:ext cx="1371024" cy="326915"/>
          </a:xfrm>
          <a:prstGeom prst="roundRect">
            <a:avLst>
              <a:gd name="adj" fmla="val 176"/>
            </a:avLst>
          </a:prstGeom>
          <a:solidFill>
            <a:srgbClr val="FFFFFF"/>
          </a:solidFill>
          <a:ln w="9360" cap="sq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Jellasics</a:t>
            </a:r>
          </a:p>
        </p:txBody>
      </p:sp>
      <p:pic>
        <p:nvPicPr>
          <p:cNvPr id="63519" name="Picture 3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40" y="358599"/>
            <a:ext cx="587582" cy="838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20" name="Picture 3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961" y="1"/>
            <a:ext cx="61926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21" name="AutoShape 32"/>
          <p:cNvSpPr>
            <a:spLocks noChangeArrowheads="1"/>
          </p:cNvSpPr>
          <p:nvPr/>
        </p:nvSpPr>
        <p:spPr bwMode="auto">
          <a:xfrm>
            <a:off x="9231210" y="162738"/>
            <a:ext cx="1178044" cy="326914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191966"/>
                </a:solidFill>
              </a:rPr>
              <a:t>OHB</a:t>
            </a:r>
          </a:p>
        </p:txBody>
      </p:sp>
      <p:sp>
        <p:nvSpPr>
          <p:cNvPr id="63522" name="AutoShape 33"/>
          <p:cNvSpPr>
            <a:spLocks noChangeArrowheads="1"/>
          </p:cNvSpPr>
          <p:nvPr/>
        </p:nvSpPr>
        <p:spPr bwMode="auto">
          <a:xfrm>
            <a:off x="9035350" y="2056537"/>
            <a:ext cx="1633131" cy="262108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 b="1">
                <a:solidFill>
                  <a:srgbClr val="000000"/>
                </a:solidFill>
              </a:rPr>
              <a:t>Görgey Artúr</a:t>
            </a:r>
          </a:p>
        </p:txBody>
      </p:sp>
      <p:pic>
        <p:nvPicPr>
          <p:cNvPr id="63523" name="Picture 3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931" y="750320"/>
            <a:ext cx="829527" cy="1241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24" name="AutoShape 35"/>
          <p:cNvSpPr>
            <a:spLocks noChangeArrowheads="1"/>
          </p:cNvSpPr>
          <p:nvPr/>
        </p:nvSpPr>
        <p:spPr bwMode="auto">
          <a:xfrm>
            <a:off x="5900140" y="2449698"/>
            <a:ext cx="1110356" cy="391721"/>
          </a:xfrm>
          <a:prstGeom prst="roundRect">
            <a:avLst>
              <a:gd name="adj" fmla="val 218"/>
            </a:avLst>
          </a:prstGeom>
          <a:solidFill>
            <a:srgbClr val="FFFF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452" b="1">
                <a:solidFill>
                  <a:srgbClr val="000000"/>
                </a:solidFill>
              </a:rPr>
              <a:t>Ferenc</a:t>
            </a:r>
          </a:p>
          <a:p>
            <a:pPr algn="ctr" eaLnBrk="1">
              <a:buClrTx/>
              <a:buSzPct val="45000"/>
              <a:buFontTx/>
              <a:buNone/>
            </a:pPr>
            <a:r>
              <a:rPr lang="hu-HU" altLang="hu-HU" sz="1452" b="1">
                <a:solidFill>
                  <a:srgbClr val="000000"/>
                </a:solidFill>
              </a:rPr>
              <a:t> József</a:t>
            </a:r>
          </a:p>
        </p:txBody>
      </p:sp>
      <p:sp>
        <p:nvSpPr>
          <p:cNvPr id="63525" name="Rectangle 36"/>
          <p:cNvSpPr>
            <a:spLocks noChangeArrowheads="1"/>
          </p:cNvSpPr>
          <p:nvPr/>
        </p:nvSpPr>
        <p:spPr bwMode="auto">
          <a:xfrm>
            <a:off x="6618776" y="423405"/>
            <a:ext cx="1241410" cy="262108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99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9999"/>
                </a:solidFill>
              </a:rPr>
              <a:t>Pákozd</a:t>
            </a:r>
          </a:p>
        </p:txBody>
      </p:sp>
      <p:pic>
        <p:nvPicPr>
          <p:cNvPr id="63526" name="Picture 3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947" y="1731063"/>
            <a:ext cx="1114677" cy="66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27" name="Picture 3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96" y="946181"/>
            <a:ext cx="558779" cy="78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28" name="Picture 3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079" y="1404149"/>
            <a:ext cx="855450" cy="1274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29" name="Rectangle 40"/>
          <p:cNvSpPr>
            <a:spLocks noChangeArrowheads="1"/>
          </p:cNvSpPr>
          <p:nvPr/>
        </p:nvSpPr>
        <p:spPr bwMode="auto">
          <a:xfrm>
            <a:off x="5835334" y="1273094"/>
            <a:ext cx="1633131" cy="269309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452">
                <a:solidFill>
                  <a:srgbClr val="000000"/>
                </a:solidFill>
              </a:rPr>
              <a:t>Windischgratz</a:t>
            </a:r>
          </a:p>
        </p:txBody>
      </p:sp>
      <p:pic>
        <p:nvPicPr>
          <p:cNvPr id="63530" name="Picture 4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304" y="2775173"/>
            <a:ext cx="1437271" cy="998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31" name="Rectangle 42"/>
          <p:cNvSpPr>
            <a:spLocks noChangeArrowheads="1"/>
          </p:cNvSpPr>
          <p:nvPr/>
        </p:nvSpPr>
        <p:spPr bwMode="auto">
          <a:xfrm>
            <a:off x="5900140" y="3364194"/>
            <a:ext cx="1110356" cy="260668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99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Kápolna</a:t>
            </a:r>
          </a:p>
        </p:txBody>
      </p:sp>
      <p:pic>
        <p:nvPicPr>
          <p:cNvPr id="63532" name="Picture 4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985" y="2449698"/>
            <a:ext cx="653829" cy="86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33" name="Picture 44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682" y="2449698"/>
            <a:ext cx="550138" cy="85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34" name="Text Box 45"/>
          <p:cNvSpPr txBox="1">
            <a:spLocks noChangeArrowheads="1"/>
          </p:cNvSpPr>
          <p:nvPr/>
        </p:nvSpPr>
        <p:spPr bwMode="auto">
          <a:xfrm>
            <a:off x="8774682" y="3297947"/>
            <a:ext cx="783442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 b="1">
                <a:solidFill>
                  <a:srgbClr val="000000"/>
                </a:solidFill>
              </a:rPr>
              <a:t>Bem</a:t>
            </a:r>
          </a:p>
        </p:txBody>
      </p:sp>
      <p:sp>
        <p:nvSpPr>
          <p:cNvPr id="63535" name="Text Box 46"/>
          <p:cNvSpPr txBox="1">
            <a:spLocks noChangeArrowheads="1"/>
          </p:cNvSpPr>
          <p:nvPr/>
        </p:nvSpPr>
        <p:spPr bwMode="auto">
          <a:xfrm>
            <a:off x="9753985" y="3297947"/>
            <a:ext cx="914496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 b="1">
                <a:solidFill>
                  <a:srgbClr val="000000"/>
                </a:solidFill>
              </a:rPr>
              <a:t>Klapka</a:t>
            </a:r>
          </a:p>
        </p:txBody>
      </p:sp>
      <p:sp>
        <p:nvSpPr>
          <p:cNvPr id="63536" name="Oval 47"/>
          <p:cNvSpPr>
            <a:spLocks noChangeArrowheads="1"/>
          </p:cNvSpPr>
          <p:nvPr/>
        </p:nvSpPr>
        <p:spPr bwMode="auto">
          <a:xfrm>
            <a:off x="8643628" y="3624862"/>
            <a:ext cx="1797309" cy="457968"/>
          </a:xfrm>
          <a:prstGeom prst="ellipse">
            <a:avLst/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270" b="1">
                <a:solidFill>
                  <a:srgbClr val="3333CC"/>
                </a:solidFill>
              </a:rPr>
              <a:t>Olmützi alkotmány</a:t>
            </a:r>
          </a:p>
        </p:txBody>
      </p:sp>
      <p:pic>
        <p:nvPicPr>
          <p:cNvPr id="63537" name="Picture 4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087" y="4343497"/>
            <a:ext cx="1385425" cy="7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38" name="Picture 49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358" y="4278690"/>
            <a:ext cx="914496" cy="73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39" name="AutoShape 50"/>
          <p:cNvSpPr>
            <a:spLocks noChangeArrowheads="1"/>
          </p:cNvSpPr>
          <p:nvPr/>
        </p:nvSpPr>
        <p:spPr bwMode="auto">
          <a:xfrm>
            <a:off x="5835333" y="3820722"/>
            <a:ext cx="2181830" cy="355717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452">
                <a:solidFill>
                  <a:srgbClr val="191966"/>
                </a:solidFill>
              </a:rPr>
              <a:t>Tavaszi hadjárat</a:t>
            </a:r>
          </a:p>
        </p:txBody>
      </p:sp>
      <p:sp>
        <p:nvSpPr>
          <p:cNvPr id="63540" name="Text Box 51"/>
          <p:cNvSpPr txBox="1">
            <a:spLocks noChangeArrowheads="1"/>
          </p:cNvSpPr>
          <p:nvPr/>
        </p:nvSpPr>
        <p:spPr bwMode="auto">
          <a:xfrm>
            <a:off x="5835333" y="5062133"/>
            <a:ext cx="1371024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Tápióbicske</a:t>
            </a:r>
          </a:p>
        </p:txBody>
      </p:sp>
      <p:sp>
        <p:nvSpPr>
          <p:cNvPr id="63541" name="Text Box 52"/>
          <p:cNvSpPr txBox="1">
            <a:spLocks noChangeArrowheads="1"/>
          </p:cNvSpPr>
          <p:nvPr/>
        </p:nvSpPr>
        <p:spPr bwMode="auto">
          <a:xfrm>
            <a:off x="7206358" y="4997326"/>
            <a:ext cx="914496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Isaszeg</a:t>
            </a:r>
          </a:p>
        </p:txBody>
      </p:sp>
      <p:pic>
        <p:nvPicPr>
          <p:cNvPr id="63542" name="Picture 5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660" y="4343497"/>
            <a:ext cx="1180924" cy="65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43" name="Text Box 54"/>
          <p:cNvSpPr txBox="1">
            <a:spLocks noChangeArrowheads="1"/>
          </p:cNvSpPr>
          <p:nvPr/>
        </p:nvSpPr>
        <p:spPr bwMode="auto">
          <a:xfrm>
            <a:off x="8447767" y="4997326"/>
            <a:ext cx="783442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Vác</a:t>
            </a:r>
          </a:p>
        </p:txBody>
      </p:sp>
      <p:pic>
        <p:nvPicPr>
          <p:cNvPr id="63544" name="Picture 55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071" y="4212443"/>
            <a:ext cx="1110357" cy="76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45" name="Text Box 56"/>
          <p:cNvSpPr txBox="1">
            <a:spLocks noChangeArrowheads="1"/>
          </p:cNvSpPr>
          <p:nvPr/>
        </p:nvSpPr>
        <p:spPr bwMode="auto">
          <a:xfrm>
            <a:off x="9427071" y="4931079"/>
            <a:ext cx="1241410" cy="3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Nagysalló</a:t>
            </a:r>
          </a:p>
        </p:txBody>
      </p:sp>
      <p:sp>
        <p:nvSpPr>
          <p:cNvPr id="63546" name="AutoShape 57"/>
          <p:cNvSpPr>
            <a:spLocks noChangeArrowheads="1"/>
          </p:cNvSpPr>
          <p:nvPr/>
        </p:nvSpPr>
        <p:spPr bwMode="auto">
          <a:xfrm>
            <a:off x="5835334" y="5389047"/>
            <a:ext cx="2400732" cy="355718"/>
          </a:xfrm>
          <a:prstGeom prst="roundRect">
            <a:avLst>
              <a:gd name="adj" fmla="val 292"/>
            </a:avLst>
          </a:prstGeom>
          <a:solidFill>
            <a:srgbClr val="FFFFFF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270" b="1">
                <a:solidFill>
                  <a:srgbClr val="191966"/>
                </a:solidFill>
              </a:rPr>
              <a:t>Függetlenségi Nyilatkozat</a:t>
            </a:r>
          </a:p>
        </p:txBody>
      </p:sp>
      <p:pic>
        <p:nvPicPr>
          <p:cNvPr id="63547" name="Picture 58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41" y="5979509"/>
            <a:ext cx="1175163" cy="87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548" name="AutoShape 59"/>
          <p:cNvSpPr>
            <a:spLocks noChangeArrowheads="1"/>
          </p:cNvSpPr>
          <p:nvPr/>
        </p:nvSpPr>
        <p:spPr bwMode="auto">
          <a:xfrm>
            <a:off x="7206357" y="6041436"/>
            <a:ext cx="1110357" cy="393161"/>
          </a:xfrm>
          <a:prstGeom prst="roundRect">
            <a:avLst>
              <a:gd name="adj" fmla="val 218"/>
            </a:avLst>
          </a:prstGeom>
          <a:solidFill>
            <a:srgbClr val="FFFFFF"/>
          </a:solidFill>
          <a:ln w="9360" cap="sq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452" b="1">
                <a:solidFill>
                  <a:srgbClr val="000000"/>
                </a:solidFill>
              </a:rPr>
              <a:t>Haynau</a:t>
            </a:r>
          </a:p>
        </p:txBody>
      </p:sp>
      <p:sp>
        <p:nvSpPr>
          <p:cNvPr id="63549" name="Rectangle 60"/>
          <p:cNvSpPr>
            <a:spLocks noChangeArrowheads="1"/>
          </p:cNvSpPr>
          <p:nvPr/>
        </p:nvSpPr>
        <p:spPr bwMode="auto">
          <a:xfrm>
            <a:off x="8643628" y="6107682"/>
            <a:ext cx="1677777" cy="262108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1848.okt.6.</a:t>
            </a:r>
          </a:p>
        </p:txBody>
      </p:sp>
      <p:sp>
        <p:nvSpPr>
          <p:cNvPr id="63550" name="Rectangle 61"/>
          <p:cNvSpPr>
            <a:spLocks noChangeArrowheads="1"/>
          </p:cNvSpPr>
          <p:nvPr/>
        </p:nvSpPr>
        <p:spPr bwMode="auto">
          <a:xfrm>
            <a:off x="8643628" y="5389046"/>
            <a:ext cx="1677777" cy="262108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2456" rIns="81646" bIns="42456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buClrTx/>
              <a:buSzPct val="45000"/>
              <a:buFontTx/>
              <a:buNone/>
            </a:pPr>
            <a:r>
              <a:rPr lang="hu-HU" altLang="hu-HU" sz="1633">
                <a:solidFill>
                  <a:srgbClr val="000000"/>
                </a:solidFill>
              </a:rPr>
              <a:t>1848.május 21.</a:t>
            </a:r>
          </a:p>
        </p:txBody>
      </p:sp>
      <p:sp>
        <p:nvSpPr>
          <p:cNvPr id="2" name="Ellipszis 1"/>
          <p:cNvSpPr/>
          <p:nvPr/>
        </p:nvSpPr>
        <p:spPr>
          <a:xfrm>
            <a:off x="377984" y="146895"/>
            <a:ext cx="763211" cy="64086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7.2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7147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/>
          </p:cNvSpPr>
          <p:nvPr/>
        </p:nvSpPr>
        <p:spPr bwMode="auto">
          <a:xfrm>
            <a:off x="1523520" y="1"/>
            <a:ext cx="4637287" cy="192692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endParaRPr lang="hu-HU" altLang="hu-HU" sz="1633">
              <a:solidFill>
                <a:schemeClr val="tx1"/>
              </a:solidFill>
            </a:endParaRP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6147847" y="1"/>
            <a:ext cx="4507673" cy="192692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Tx/>
              <a:buChar char="-"/>
            </a:pPr>
            <a:endParaRPr lang="hu-HU" altLang="hu-HU" sz="1633">
              <a:solidFill>
                <a:schemeClr val="tx1"/>
              </a:solidFill>
            </a:endParaRP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1542243" y="1918282"/>
            <a:ext cx="4637287" cy="493107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endParaRPr lang="hu-HU" altLang="hu-HU" sz="1633">
              <a:solidFill>
                <a:schemeClr val="tx1"/>
              </a:solidFill>
            </a:endParaRPr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923" y="554460"/>
            <a:ext cx="1232769" cy="900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567" y="554460"/>
            <a:ext cx="439246" cy="8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849" y="2373370"/>
            <a:ext cx="803604" cy="108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AutoShape 1"/>
          <p:cNvSpPr>
            <a:spLocks noChangeArrowheads="1"/>
          </p:cNvSpPr>
          <p:nvPr/>
        </p:nvSpPr>
        <p:spPr bwMode="auto">
          <a:xfrm>
            <a:off x="1719382" y="1208288"/>
            <a:ext cx="1241410" cy="673991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Ferenc József</a:t>
            </a:r>
            <a:endParaRPr lang="en-GB" altLang="hu-HU" sz="1633"/>
          </a:p>
        </p:txBody>
      </p:sp>
      <p:sp>
        <p:nvSpPr>
          <p:cNvPr id="43017" name="AutoShape 8"/>
          <p:cNvSpPr>
            <a:spLocks noChangeArrowheads="1"/>
          </p:cNvSpPr>
          <p:nvPr/>
        </p:nvSpPr>
        <p:spPr bwMode="auto">
          <a:xfrm>
            <a:off x="3156652" y="1535202"/>
            <a:ext cx="1068592" cy="325474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Haynau</a:t>
            </a:r>
            <a:endParaRPr lang="en-GB" altLang="hu-HU" sz="1633"/>
          </a:p>
        </p:txBody>
      </p:sp>
      <p:sp>
        <p:nvSpPr>
          <p:cNvPr id="43018" name="Oval 18"/>
          <p:cNvSpPr>
            <a:spLocks noChangeArrowheads="1"/>
          </p:cNvSpPr>
          <p:nvPr/>
        </p:nvSpPr>
        <p:spPr bwMode="auto">
          <a:xfrm>
            <a:off x="2396252" y="1971568"/>
            <a:ext cx="2131424" cy="262108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 b="1">
                <a:solidFill>
                  <a:schemeClr val="bg1"/>
                </a:solidFill>
              </a:rPr>
              <a:t>Bach-korszak</a:t>
            </a:r>
          </a:p>
        </p:txBody>
      </p:sp>
      <p:pic>
        <p:nvPicPr>
          <p:cNvPr id="43019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81" y="162738"/>
            <a:ext cx="761840" cy="96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0" name="Oval 2"/>
          <p:cNvSpPr>
            <a:spLocks noChangeArrowheads="1"/>
          </p:cNvSpPr>
          <p:nvPr/>
        </p:nvSpPr>
        <p:spPr bwMode="auto">
          <a:xfrm>
            <a:off x="4452788" y="4340616"/>
            <a:ext cx="1777147" cy="79064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2177"/>
              <a:t>„</a:t>
            </a:r>
            <a:r>
              <a:rPr lang="hu-HU" altLang="hu-HU" sz="1452" b="1"/>
              <a:t>Nem engedünk a 48-ból”</a:t>
            </a:r>
            <a:endParaRPr lang="en-GB" altLang="hu-HU" sz="1452" b="1"/>
          </a:p>
        </p:txBody>
      </p:sp>
      <p:sp>
        <p:nvSpPr>
          <p:cNvPr id="43021" name="AutoShape 8"/>
          <p:cNvSpPr>
            <a:spLocks noChangeArrowheads="1"/>
          </p:cNvSpPr>
          <p:nvPr/>
        </p:nvSpPr>
        <p:spPr bwMode="auto">
          <a:xfrm>
            <a:off x="1762585" y="3722792"/>
            <a:ext cx="1198206" cy="328354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Solferino</a:t>
            </a:r>
            <a:endParaRPr lang="en-GB" altLang="hu-HU" sz="1633"/>
          </a:p>
        </p:txBody>
      </p:sp>
      <p:sp>
        <p:nvSpPr>
          <p:cNvPr id="43022" name="Text Box 9"/>
          <p:cNvSpPr txBox="1">
            <a:spLocks noChangeArrowheads="1"/>
          </p:cNvSpPr>
          <p:nvPr/>
        </p:nvSpPr>
        <p:spPr bwMode="auto">
          <a:xfrm>
            <a:off x="2082300" y="4834588"/>
            <a:ext cx="2981113" cy="4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46" tIns="40823" rIns="81646" bIns="40823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452"/>
              <a:t>Februári pátens</a:t>
            </a:r>
            <a:endParaRPr lang="en-GB" altLang="hu-HU" sz="1452"/>
          </a:p>
        </p:txBody>
      </p:sp>
      <p:sp>
        <p:nvSpPr>
          <p:cNvPr id="43023" name="Text Box 12"/>
          <p:cNvSpPr txBox="1">
            <a:spLocks noChangeArrowheads="1"/>
          </p:cNvSpPr>
          <p:nvPr/>
        </p:nvSpPr>
        <p:spPr bwMode="auto">
          <a:xfrm>
            <a:off x="2050616" y="4411184"/>
            <a:ext cx="3305147" cy="45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46" tIns="40823" rIns="81646" bIns="40823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452"/>
              <a:t>Októberi diploma</a:t>
            </a:r>
            <a:endParaRPr lang="en-GB" altLang="hu-HU" sz="1452"/>
          </a:p>
        </p:txBody>
      </p:sp>
      <p:pic>
        <p:nvPicPr>
          <p:cNvPr id="430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710" y="3005597"/>
            <a:ext cx="701353" cy="71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5" name="Rectangle 27"/>
          <p:cNvSpPr>
            <a:spLocks noChangeArrowheads="1"/>
          </p:cNvSpPr>
          <p:nvPr/>
        </p:nvSpPr>
        <p:spPr bwMode="auto">
          <a:xfrm>
            <a:off x="6634618" y="1991730"/>
            <a:ext cx="980743" cy="326914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tx1"/>
                </a:solidFill>
              </a:rPr>
              <a:t>1867</a:t>
            </a:r>
          </a:p>
        </p:txBody>
      </p:sp>
      <p:sp>
        <p:nvSpPr>
          <p:cNvPr id="43026" name="Rectangle 19"/>
          <p:cNvSpPr>
            <a:spLocks noChangeArrowheads="1"/>
          </p:cNvSpPr>
          <p:nvPr/>
        </p:nvSpPr>
        <p:spPr bwMode="auto">
          <a:xfrm>
            <a:off x="8185660" y="1997491"/>
            <a:ext cx="1828992" cy="326914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bg1"/>
                </a:solidFill>
              </a:rPr>
              <a:t>KIEGYEZÉS</a:t>
            </a:r>
          </a:p>
        </p:txBody>
      </p:sp>
      <p:pic>
        <p:nvPicPr>
          <p:cNvPr id="4302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221" y="3408839"/>
            <a:ext cx="1183804" cy="1502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634" y="4756820"/>
            <a:ext cx="849689" cy="1048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9" name="AutoShape 8"/>
          <p:cNvSpPr>
            <a:spLocks noChangeArrowheads="1"/>
          </p:cNvSpPr>
          <p:nvPr/>
        </p:nvSpPr>
        <p:spPr bwMode="auto">
          <a:xfrm>
            <a:off x="4190681" y="3429001"/>
            <a:ext cx="2021972" cy="457968"/>
          </a:xfrm>
          <a:prstGeom prst="roundRect">
            <a:avLst>
              <a:gd name="adj" fmla="val 218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Deák Ferenc</a:t>
            </a:r>
            <a:endParaRPr lang="en-GB" altLang="hu-HU" sz="1633"/>
          </a:p>
        </p:txBody>
      </p:sp>
      <p:sp>
        <p:nvSpPr>
          <p:cNvPr id="43030" name="Rectangle 27"/>
          <p:cNvSpPr>
            <a:spLocks noChangeArrowheads="1"/>
          </p:cNvSpPr>
          <p:nvPr/>
        </p:nvSpPr>
        <p:spPr bwMode="auto">
          <a:xfrm>
            <a:off x="4462870" y="1535202"/>
            <a:ext cx="1633131" cy="32547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tx1"/>
                </a:solidFill>
              </a:rPr>
              <a:t>1849.okt.06.</a:t>
            </a:r>
          </a:p>
        </p:txBody>
      </p:sp>
      <p:sp>
        <p:nvSpPr>
          <p:cNvPr id="43031" name="AutoShape 4"/>
          <p:cNvSpPr>
            <a:spLocks noChangeArrowheads="1"/>
          </p:cNvSpPr>
          <p:nvPr/>
        </p:nvSpPr>
        <p:spPr bwMode="auto">
          <a:xfrm>
            <a:off x="4190681" y="2947991"/>
            <a:ext cx="1224129" cy="456527"/>
          </a:xfrm>
          <a:prstGeom prst="roundRect">
            <a:avLst>
              <a:gd name="adj" fmla="val 144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863600" indent="-287338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2954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7272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1590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6162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30734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5306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9878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/>
              <a:t>Passzív ellenállás</a:t>
            </a:r>
            <a:endParaRPr lang="en-GB" altLang="hu-HU" sz="1814"/>
          </a:p>
        </p:txBody>
      </p:sp>
      <p:sp>
        <p:nvSpPr>
          <p:cNvPr id="43032" name="Up-Down Arrow 26"/>
          <p:cNvSpPr>
            <a:spLocks noChangeArrowheads="1"/>
          </p:cNvSpPr>
          <p:nvPr/>
        </p:nvSpPr>
        <p:spPr bwMode="auto">
          <a:xfrm>
            <a:off x="1903720" y="2102621"/>
            <a:ext cx="195861" cy="653829"/>
          </a:xfrm>
          <a:prstGeom prst="upDownArrow">
            <a:avLst>
              <a:gd name="adj1" fmla="val 50000"/>
              <a:gd name="adj2" fmla="val 50074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endParaRPr lang="hu-HU" altLang="hu-HU" sz="1633">
              <a:solidFill>
                <a:schemeClr val="tx1"/>
              </a:solidFill>
            </a:endParaRPr>
          </a:p>
        </p:txBody>
      </p:sp>
      <p:cxnSp>
        <p:nvCxnSpPr>
          <p:cNvPr id="43033" name="Elbow Connector 30"/>
          <p:cNvCxnSpPr>
            <a:cxnSpLocks noChangeShapeType="1"/>
          </p:cNvCxnSpPr>
          <p:nvPr/>
        </p:nvCxnSpPr>
        <p:spPr bwMode="auto">
          <a:xfrm rot="5400000">
            <a:off x="5532901" y="4189401"/>
            <a:ext cx="443567" cy="11521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4" name="AutoShape 1"/>
          <p:cNvSpPr>
            <a:spLocks noChangeArrowheads="1"/>
          </p:cNvSpPr>
          <p:nvPr/>
        </p:nvSpPr>
        <p:spPr bwMode="auto">
          <a:xfrm>
            <a:off x="6254418" y="5090935"/>
            <a:ext cx="1241410" cy="673991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Ferenc József</a:t>
            </a:r>
            <a:endParaRPr lang="en-GB" altLang="hu-HU" sz="1633"/>
          </a:p>
        </p:txBody>
      </p:sp>
      <p:sp>
        <p:nvSpPr>
          <p:cNvPr id="43035" name="AutoShape 1"/>
          <p:cNvSpPr>
            <a:spLocks noChangeArrowheads="1"/>
          </p:cNvSpPr>
          <p:nvPr/>
        </p:nvSpPr>
        <p:spPr bwMode="auto">
          <a:xfrm>
            <a:off x="9297457" y="5131260"/>
            <a:ext cx="1241410" cy="673991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Andrássy Gyula</a:t>
            </a:r>
            <a:endParaRPr lang="en-GB" altLang="hu-HU" sz="1633"/>
          </a:p>
        </p:txBody>
      </p:sp>
      <p:sp>
        <p:nvSpPr>
          <p:cNvPr id="43036" name="AutoShape 8"/>
          <p:cNvSpPr>
            <a:spLocks noChangeArrowheads="1"/>
          </p:cNvSpPr>
          <p:nvPr/>
        </p:nvSpPr>
        <p:spPr bwMode="auto">
          <a:xfrm>
            <a:off x="7564956" y="3886969"/>
            <a:ext cx="2939348" cy="326914"/>
          </a:xfrm>
          <a:prstGeom prst="roundRect">
            <a:avLst>
              <a:gd name="adj" fmla="val 218"/>
            </a:avLst>
          </a:prstGeom>
          <a:solidFill>
            <a:srgbClr val="008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Osztrák Magyar Monarchia</a:t>
            </a:r>
            <a:endParaRPr lang="en-GB" altLang="hu-HU" sz="1633"/>
          </a:p>
        </p:txBody>
      </p:sp>
      <p:sp>
        <p:nvSpPr>
          <p:cNvPr id="43037" name="TextBox 36"/>
          <p:cNvSpPr txBox="1">
            <a:spLocks noChangeArrowheads="1"/>
          </p:cNvSpPr>
          <p:nvPr/>
        </p:nvSpPr>
        <p:spPr bwMode="auto">
          <a:xfrm>
            <a:off x="6431555" y="887134"/>
            <a:ext cx="3853845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Centralizációs politika kudarca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Passzív ellenállás nehézségei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A magyar társadalom gazdasági helyzete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A Habsburg Birodalom nemzetközi helyzete</a:t>
            </a:r>
            <a:endParaRPr lang="hu-HU" altLang="hu-HU" sz="1633">
              <a:solidFill>
                <a:schemeClr val="tx1"/>
              </a:solidFill>
            </a:endParaRPr>
          </a:p>
        </p:txBody>
      </p:sp>
      <p:cxnSp>
        <p:nvCxnSpPr>
          <p:cNvPr id="43038" name="Elbow Connector 39"/>
          <p:cNvCxnSpPr>
            <a:cxnSpLocks noChangeShapeType="1"/>
          </p:cNvCxnSpPr>
          <p:nvPr/>
        </p:nvCxnSpPr>
        <p:spPr bwMode="auto">
          <a:xfrm rot="16200000" flipH="1">
            <a:off x="1576806" y="2723327"/>
            <a:ext cx="2376249" cy="783442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9" name="TextBox 42"/>
          <p:cNvSpPr txBox="1">
            <a:spLocks noChangeArrowheads="1"/>
          </p:cNvSpPr>
          <p:nvPr/>
        </p:nvSpPr>
        <p:spPr bwMode="auto">
          <a:xfrm>
            <a:off x="1719382" y="4090030"/>
            <a:ext cx="1241410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>
                <a:solidFill>
                  <a:schemeClr val="tx1"/>
                </a:solidFill>
              </a:rPr>
              <a:t>1859</a:t>
            </a:r>
          </a:p>
        </p:txBody>
      </p:sp>
      <p:sp>
        <p:nvSpPr>
          <p:cNvPr id="43040" name="Oval 18"/>
          <p:cNvSpPr>
            <a:spLocks noChangeArrowheads="1"/>
          </p:cNvSpPr>
          <p:nvPr/>
        </p:nvSpPr>
        <p:spPr bwMode="auto">
          <a:xfrm>
            <a:off x="1578247" y="5265194"/>
            <a:ext cx="2112702" cy="326915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 b="1">
                <a:solidFill>
                  <a:schemeClr val="bg1"/>
                </a:solidFill>
              </a:rPr>
              <a:t>Provizórium</a:t>
            </a:r>
          </a:p>
        </p:txBody>
      </p:sp>
      <p:sp>
        <p:nvSpPr>
          <p:cNvPr id="43041" name="Oval 18"/>
          <p:cNvSpPr>
            <a:spLocks noChangeArrowheads="1"/>
          </p:cNvSpPr>
          <p:nvPr/>
        </p:nvSpPr>
        <p:spPr bwMode="auto">
          <a:xfrm>
            <a:off x="2764931" y="0"/>
            <a:ext cx="3414599" cy="293791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 b="1">
                <a:solidFill>
                  <a:schemeClr val="bg1"/>
                </a:solidFill>
              </a:rPr>
              <a:t>Megtorlás</a:t>
            </a:r>
          </a:p>
        </p:txBody>
      </p:sp>
      <p:sp>
        <p:nvSpPr>
          <p:cNvPr id="43042" name="Oval 3"/>
          <p:cNvSpPr>
            <a:spLocks noChangeArrowheads="1"/>
          </p:cNvSpPr>
          <p:nvPr/>
        </p:nvSpPr>
        <p:spPr bwMode="auto">
          <a:xfrm>
            <a:off x="6214093" y="2727647"/>
            <a:ext cx="4441426" cy="587582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bg1"/>
                </a:solidFill>
              </a:rPr>
              <a:t>Dualista alkotmányos monarchia</a:t>
            </a:r>
            <a:endParaRPr lang="en-GB" altLang="hu-HU" sz="1814" b="1">
              <a:solidFill>
                <a:schemeClr val="bg1"/>
              </a:solidFill>
            </a:endParaRPr>
          </a:p>
        </p:txBody>
      </p:sp>
      <p:sp>
        <p:nvSpPr>
          <p:cNvPr id="43043" name="AutoShape 6"/>
          <p:cNvSpPr>
            <a:spLocks noChangeArrowheads="1"/>
          </p:cNvSpPr>
          <p:nvPr/>
        </p:nvSpPr>
        <p:spPr bwMode="auto">
          <a:xfrm>
            <a:off x="9297457" y="131055"/>
            <a:ext cx="1358063" cy="325474"/>
          </a:xfrm>
          <a:prstGeom prst="roundRect">
            <a:avLst>
              <a:gd name="adj" fmla="val 176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Königratz</a:t>
            </a:r>
            <a:endParaRPr lang="en-GB" altLang="hu-HU" sz="1633"/>
          </a:p>
        </p:txBody>
      </p:sp>
      <p:sp>
        <p:nvSpPr>
          <p:cNvPr id="43044" name="AutoShape 15"/>
          <p:cNvSpPr>
            <a:spLocks noChangeArrowheads="1"/>
          </p:cNvSpPr>
          <p:nvPr/>
        </p:nvSpPr>
        <p:spPr bwMode="auto">
          <a:xfrm>
            <a:off x="7410859" y="105132"/>
            <a:ext cx="1084434" cy="354277"/>
          </a:xfrm>
          <a:prstGeom prst="roundRect">
            <a:avLst>
              <a:gd name="adj" fmla="val 292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Bismarck</a:t>
            </a:r>
            <a:endParaRPr lang="en-GB" altLang="hu-HU" sz="1633"/>
          </a:p>
        </p:txBody>
      </p:sp>
      <p:pic>
        <p:nvPicPr>
          <p:cNvPr id="4304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807" y="30245"/>
            <a:ext cx="1170843" cy="6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46" name="TextBox 33"/>
          <p:cNvSpPr txBox="1">
            <a:spLocks noChangeArrowheads="1"/>
          </p:cNvSpPr>
          <p:nvPr/>
        </p:nvSpPr>
        <p:spPr bwMode="auto">
          <a:xfrm>
            <a:off x="8558659" y="133935"/>
            <a:ext cx="718635" cy="3436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>
                <a:solidFill>
                  <a:schemeClr val="tx1"/>
                </a:solidFill>
              </a:rPr>
              <a:t>1866</a:t>
            </a:r>
          </a:p>
        </p:txBody>
      </p:sp>
      <p:sp>
        <p:nvSpPr>
          <p:cNvPr id="43047" name="Ellipszis 2"/>
          <p:cNvSpPr>
            <a:spLocks noChangeArrowheads="1"/>
          </p:cNvSpPr>
          <p:nvPr/>
        </p:nvSpPr>
        <p:spPr bwMode="auto">
          <a:xfrm>
            <a:off x="2367449" y="2233675"/>
            <a:ext cx="2462659" cy="247706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270"/>
              <a:t>Nyílt abszolutizmus</a:t>
            </a:r>
          </a:p>
        </p:txBody>
      </p:sp>
      <p:sp>
        <p:nvSpPr>
          <p:cNvPr id="43048" name="Ellipszis 3"/>
          <p:cNvSpPr>
            <a:spLocks noChangeArrowheads="1"/>
          </p:cNvSpPr>
          <p:nvPr/>
        </p:nvSpPr>
        <p:spPr bwMode="auto">
          <a:xfrm>
            <a:off x="2630997" y="2572110"/>
            <a:ext cx="1772826" cy="260668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270"/>
              <a:t>„modernizáció”</a:t>
            </a:r>
          </a:p>
        </p:txBody>
      </p:sp>
      <p:sp>
        <p:nvSpPr>
          <p:cNvPr id="43049" name="Balra-jobbra nyíl 3"/>
          <p:cNvSpPr>
            <a:spLocks noChangeArrowheads="1"/>
          </p:cNvSpPr>
          <p:nvPr/>
        </p:nvSpPr>
        <p:spPr bwMode="auto">
          <a:xfrm>
            <a:off x="4704815" y="2387771"/>
            <a:ext cx="616385" cy="220344"/>
          </a:xfrm>
          <a:prstGeom prst="leftRightArrow">
            <a:avLst>
              <a:gd name="adj1" fmla="val 50000"/>
              <a:gd name="adj2" fmla="val 49770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 altLang="hu-HU" sz="1633"/>
          </a:p>
        </p:txBody>
      </p:sp>
      <p:sp>
        <p:nvSpPr>
          <p:cNvPr id="43050" name="Balra-jobbra nyíl 46"/>
          <p:cNvSpPr>
            <a:spLocks noChangeArrowheads="1"/>
          </p:cNvSpPr>
          <p:nvPr/>
        </p:nvSpPr>
        <p:spPr bwMode="auto">
          <a:xfrm>
            <a:off x="3690948" y="4814426"/>
            <a:ext cx="616385" cy="218903"/>
          </a:xfrm>
          <a:prstGeom prst="leftRightArrow">
            <a:avLst>
              <a:gd name="adj1" fmla="val 50000"/>
              <a:gd name="adj2" fmla="val 50098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 altLang="hu-HU" sz="1633"/>
          </a:p>
        </p:txBody>
      </p:sp>
      <p:sp>
        <p:nvSpPr>
          <p:cNvPr id="43051" name="Téglalap 5"/>
          <p:cNvSpPr>
            <a:spLocks noChangeArrowheads="1"/>
          </p:cNvSpPr>
          <p:nvPr/>
        </p:nvSpPr>
        <p:spPr bwMode="auto">
          <a:xfrm>
            <a:off x="1830273" y="6289141"/>
            <a:ext cx="934658" cy="32691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633"/>
              <a:t>1865</a:t>
            </a:r>
          </a:p>
        </p:txBody>
      </p:sp>
      <p:sp>
        <p:nvSpPr>
          <p:cNvPr id="43052" name="Téglalap 6"/>
          <p:cNvSpPr>
            <a:spLocks noChangeArrowheads="1"/>
          </p:cNvSpPr>
          <p:nvPr/>
        </p:nvSpPr>
        <p:spPr bwMode="auto">
          <a:xfrm>
            <a:off x="3912732" y="6220014"/>
            <a:ext cx="2258157" cy="51269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u-HU" altLang="hu-HU" sz="1633"/>
              <a:t>Húsvéti cikk</a:t>
            </a:r>
          </a:p>
        </p:txBody>
      </p:sp>
      <p:cxnSp>
        <p:nvCxnSpPr>
          <p:cNvPr id="43053" name="Szögletes összekötő 9"/>
          <p:cNvCxnSpPr>
            <a:cxnSpLocks noChangeShapeType="1"/>
          </p:cNvCxnSpPr>
          <p:nvPr/>
        </p:nvCxnSpPr>
        <p:spPr bwMode="auto">
          <a:xfrm rot="5400000">
            <a:off x="7860186" y="1790109"/>
            <a:ext cx="184339" cy="11521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54" name="Téglalap 10"/>
          <p:cNvSpPr>
            <a:spLocks noChangeArrowheads="1"/>
          </p:cNvSpPr>
          <p:nvPr/>
        </p:nvSpPr>
        <p:spPr bwMode="auto">
          <a:xfrm>
            <a:off x="8185660" y="6078879"/>
            <a:ext cx="2469860" cy="37443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814"/>
              <a:t>gazdasági kiegyezés</a:t>
            </a:r>
          </a:p>
        </p:txBody>
      </p:sp>
      <p:sp>
        <p:nvSpPr>
          <p:cNvPr id="43055" name="Téglalap 11"/>
          <p:cNvSpPr>
            <a:spLocks noChangeArrowheads="1"/>
          </p:cNvSpPr>
          <p:nvPr/>
        </p:nvSpPr>
        <p:spPr bwMode="auto">
          <a:xfrm>
            <a:off x="6283220" y="6078879"/>
            <a:ext cx="1722421" cy="37443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814"/>
              <a:t>közös ügyek</a:t>
            </a:r>
          </a:p>
        </p:txBody>
      </p:sp>
      <p:sp>
        <p:nvSpPr>
          <p:cNvPr id="43056" name="Téglalap 13"/>
          <p:cNvSpPr>
            <a:spLocks noChangeArrowheads="1"/>
          </p:cNvSpPr>
          <p:nvPr/>
        </p:nvSpPr>
        <p:spPr bwMode="auto">
          <a:xfrm>
            <a:off x="1817311" y="5764927"/>
            <a:ext cx="1699378" cy="26786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633"/>
              <a:t>Kossuth Lajos</a:t>
            </a:r>
          </a:p>
        </p:txBody>
      </p:sp>
      <p:sp>
        <p:nvSpPr>
          <p:cNvPr id="43057" name="Téglalap 14"/>
          <p:cNvSpPr>
            <a:spLocks noChangeArrowheads="1"/>
          </p:cNvSpPr>
          <p:nvPr/>
        </p:nvSpPr>
        <p:spPr bwMode="auto">
          <a:xfrm>
            <a:off x="3922813" y="5764927"/>
            <a:ext cx="2237995" cy="26786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633"/>
              <a:t>Dunai Konföderáció</a:t>
            </a:r>
          </a:p>
        </p:txBody>
      </p:sp>
      <p:sp>
        <p:nvSpPr>
          <p:cNvPr id="2" name="Ellipszis 1"/>
          <p:cNvSpPr/>
          <p:nvPr/>
        </p:nvSpPr>
        <p:spPr>
          <a:xfrm>
            <a:off x="303907" y="146895"/>
            <a:ext cx="897565" cy="5933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7.3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3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/>
          </p:cNvSpPr>
          <p:nvPr/>
        </p:nvSpPr>
        <p:spPr bwMode="auto">
          <a:xfrm>
            <a:off x="1523520" y="1"/>
            <a:ext cx="4637287" cy="192692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endParaRPr lang="hu-HU" altLang="hu-HU" sz="1633">
              <a:solidFill>
                <a:schemeClr val="tx1"/>
              </a:solidFill>
            </a:endParaRP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6147847" y="1"/>
            <a:ext cx="4507673" cy="192692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Tx/>
              <a:buChar char="-"/>
            </a:pPr>
            <a:endParaRPr lang="hu-HU" altLang="hu-HU" sz="1633">
              <a:solidFill>
                <a:schemeClr val="tx1"/>
              </a:solidFill>
            </a:endParaRP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1542243" y="1918282"/>
            <a:ext cx="4637287" cy="493107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endParaRPr lang="hu-HU" altLang="hu-HU" sz="1633">
              <a:solidFill>
                <a:schemeClr val="tx1"/>
              </a:solidFill>
            </a:endParaRPr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923" y="554460"/>
            <a:ext cx="1232769" cy="900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567" y="554460"/>
            <a:ext cx="439246" cy="8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849" y="2373370"/>
            <a:ext cx="803604" cy="108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AutoShape 1"/>
          <p:cNvSpPr>
            <a:spLocks noChangeArrowheads="1"/>
          </p:cNvSpPr>
          <p:nvPr/>
        </p:nvSpPr>
        <p:spPr bwMode="auto">
          <a:xfrm>
            <a:off x="1719382" y="1208288"/>
            <a:ext cx="1241410" cy="673991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Ferenc József</a:t>
            </a:r>
            <a:endParaRPr lang="en-GB" altLang="hu-HU" sz="1633"/>
          </a:p>
        </p:txBody>
      </p:sp>
      <p:sp>
        <p:nvSpPr>
          <p:cNvPr id="43017" name="AutoShape 8"/>
          <p:cNvSpPr>
            <a:spLocks noChangeArrowheads="1"/>
          </p:cNvSpPr>
          <p:nvPr/>
        </p:nvSpPr>
        <p:spPr bwMode="auto">
          <a:xfrm>
            <a:off x="3156652" y="1535202"/>
            <a:ext cx="1068592" cy="325474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Haynau</a:t>
            </a:r>
            <a:endParaRPr lang="en-GB" altLang="hu-HU" sz="1633"/>
          </a:p>
        </p:txBody>
      </p:sp>
      <p:sp>
        <p:nvSpPr>
          <p:cNvPr id="43018" name="Oval 18"/>
          <p:cNvSpPr>
            <a:spLocks noChangeArrowheads="1"/>
          </p:cNvSpPr>
          <p:nvPr/>
        </p:nvSpPr>
        <p:spPr bwMode="auto">
          <a:xfrm>
            <a:off x="2396252" y="1971568"/>
            <a:ext cx="2131424" cy="262108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 b="1">
                <a:solidFill>
                  <a:schemeClr val="bg1"/>
                </a:solidFill>
              </a:rPr>
              <a:t>Bach-korszak</a:t>
            </a:r>
          </a:p>
        </p:txBody>
      </p:sp>
      <p:pic>
        <p:nvPicPr>
          <p:cNvPr id="43019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81" y="162738"/>
            <a:ext cx="761840" cy="96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0" name="Oval 2"/>
          <p:cNvSpPr>
            <a:spLocks noChangeArrowheads="1"/>
          </p:cNvSpPr>
          <p:nvPr/>
        </p:nvSpPr>
        <p:spPr bwMode="auto">
          <a:xfrm>
            <a:off x="4452788" y="4340616"/>
            <a:ext cx="1777147" cy="79064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2177"/>
              <a:t>„</a:t>
            </a:r>
            <a:r>
              <a:rPr lang="hu-HU" altLang="hu-HU" sz="1452" b="1"/>
              <a:t>Nem engedünk a 48-ból”</a:t>
            </a:r>
            <a:endParaRPr lang="en-GB" altLang="hu-HU" sz="1452" b="1"/>
          </a:p>
        </p:txBody>
      </p:sp>
      <p:sp>
        <p:nvSpPr>
          <p:cNvPr id="43021" name="AutoShape 8"/>
          <p:cNvSpPr>
            <a:spLocks noChangeArrowheads="1"/>
          </p:cNvSpPr>
          <p:nvPr/>
        </p:nvSpPr>
        <p:spPr bwMode="auto">
          <a:xfrm>
            <a:off x="1762585" y="3722792"/>
            <a:ext cx="1198206" cy="328354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Solferino</a:t>
            </a:r>
            <a:endParaRPr lang="en-GB" altLang="hu-HU" sz="1633"/>
          </a:p>
        </p:txBody>
      </p:sp>
      <p:sp>
        <p:nvSpPr>
          <p:cNvPr id="43022" name="Text Box 9"/>
          <p:cNvSpPr txBox="1">
            <a:spLocks noChangeArrowheads="1"/>
          </p:cNvSpPr>
          <p:nvPr/>
        </p:nvSpPr>
        <p:spPr bwMode="auto">
          <a:xfrm>
            <a:off x="2082300" y="4834588"/>
            <a:ext cx="2981113" cy="4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46" tIns="40823" rIns="81646" bIns="40823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452"/>
              <a:t>Februári pátens</a:t>
            </a:r>
            <a:endParaRPr lang="en-GB" altLang="hu-HU" sz="1452"/>
          </a:p>
        </p:txBody>
      </p:sp>
      <p:sp>
        <p:nvSpPr>
          <p:cNvPr id="43023" name="Text Box 12"/>
          <p:cNvSpPr txBox="1">
            <a:spLocks noChangeArrowheads="1"/>
          </p:cNvSpPr>
          <p:nvPr/>
        </p:nvSpPr>
        <p:spPr bwMode="auto">
          <a:xfrm>
            <a:off x="2050616" y="4411184"/>
            <a:ext cx="3305147" cy="45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46" tIns="40823" rIns="81646" bIns="40823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452"/>
              <a:t>Októberi diploma</a:t>
            </a:r>
            <a:endParaRPr lang="en-GB" altLang="hu-HU" sz="1452"/>
          </a:p>
        </p:txBody>
      </p:sp>
      <p:pic>
        <p:nvPicPr>
          <p:cNvPr id="430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710" y="3005597"/>
            <a:ext cx="701353" cy="71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5" name="Rectangle 27"/>
          <p:cNvSpPr>
            <a:spLocks noChangeArrowheads="1"/>
          </p:cNvSpPr>
          <p:nvPr/>
        </p:nvSpPr>
        <p:spPr bwMode="auto">
          <a:xfrm>
            <a:off x="6634618" y="1991730"/>
            <a:ext cx="980743" cy="326914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tx1"/>
                </a:solidFill>
              </a:rPr>
              <a:t>1867</a:t>
            </a:r>
          </a:p>
        </p:txBody>
      </p:sp>
      <p:sp>
        <p:nvSpPr>
          <p:cNvPr id="43026" name="Rectangle 19"/>
          <p:cNvSpPr>
            <a:spLocks noChangeArrowheads="1"/>
          </p:cNvSpPr>
          <p:nvPr/>
        </p:nvSpPr>
        <p:spPr bwMode="auto">
          <a:xfrm>
            <a:off x="8185660" y="1997491"/>
            <a:ext cx="1828992" cy="326914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bg1"/>
                </a:solidFill>
              </a:rPr>
              <a:t>KIEGYEZÉS</a:t>
            </a:r>
          </a:p>
        </p:txBody>
      </p:sp>
      <p:pic>
        <p:nvPicPr>
          <p:cNvPr id="4302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221" y="3408839"/>
            <a:ext cx="1183804" cy="1502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634" y="4756820"/>
            <a:ext cx="849689" cy="1048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9" name="AutoShape 8"/>
          <p:cNvSpPr>
            <a:spLocks noChangeArrowheads="1"/>
          </p:cNvSpPr>
          <p:nvPr/>
        </p:nvSpPr>
        <p:spPr bwMode="auto">
          <a:xfrm>
            <a:off x="4190681" y="3429001"/>
            <a:ext cx="2021972" cy="457968"/>
          </a:xfrm>
          <a:prstGeom prst="roundRect">
            <a:avLst>
              <a:gd name="adj" fmla="val 218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Deák Ferenc</a:t>
            </a:r>
            <a:endParaRPr lang="en-GB" altLang="hu-HU" sz="1633"/>
          </a:p>
        </p:txBody>
      </p:sp>
      <p:sp>
        <p:nvSpPr>
          <p:cNvPr id="43030" name="Rectangle 27"/>
          <p:cNvSpPr>
            <a:spLocks noChangeArrowheads="1"/>
          </p:cNvSpPr>
          <p:nvPr/>
        </p:nvSpPr>
        <p:spPr bwMode="auto">
          <a:xfrm>
            <a:off x="4462870" y="1535202"/>
            <a:ext cx="1633131" cy="32547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tx1"/>
                </a:solidFill>
              </a:rPr>
              <a:t>1849.okt.06.</a:t>
            </a:r>
          </a:p>
        </p:txBody>
      </p:sp>
      <p:sp>
        <p:nvSpPr>
          <p:cNvPr id="43031" name="AutoShape 4"/>
          <p:cNvSpPr>
            <a:spLocks noChangeArrowheads="1"/>
          </p:cNvSpPr>
          <p:nvPr/>
        </p:nvSpPr>
        <p:spPr bwMode="auto">
          <a:xfrm>
            <a:off x="4190681" y="2947991"/>
            <a:ext cx="1224129" cy="456527"/>
          </a:xfrm>
          <a:prstGeom prst="roundRect">
            <a:avLst>
              <a:gd name="adj" fmla="val 144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863600" indent="-287338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2954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7272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1590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6162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30734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5306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987800" indent="-2159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/>
              <a:t>Passzív ellenállás</a:t>
            </a:r>
            <a:endParaRPr lang="en-GB" altLang="hu-HU" sz="1814"/>
          </a:p>
        </p:txBody>
      </p:sp>
      <p:sp>
        <p:nvSpPr>
          <p:cNvPr id="43032" name="Up-Down Arrow 26"/>
          <p:cNvSpPr>
            <a:spLocks noChangeArrowheads="1"/>
          </p:cNvSpPr>
          <p:nvPr/>
        </p:nvSpPr>
        <p:spPr bwMode="auto">
          <a:xfrm>
            <a:off x="1903720" y="2102621"/>
            <a:ext cx="195861" cy="653829"/>
          </a:xfrm>
          <a:prstGeom prst="upDownArrow">
            <a:avLst>
              <a:gd name="adj1" fmla="val 50000"/>
              <a:gd name="adj2" fmla="val 50074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endParaRPr lang="hu-HU" altLang="hu-HU" sz="1633">
              <a:solidFill>
                <a:schemeClr val="tx1"/>
              </a:solidFill>
            </a:endParaRPr>
          </a:p>
        </p:txBody>
      </p:sp>
      <p:cxnSp>
        <p:nvCxnSpPr>
          <p:cNvPr id="43033" name="Elbow Connector 30"/>
          <p:cNvCxnSpPr>
            <a:cxnSpLocks noChangeShapeType="1"/>
          </p:cNvCxnSpPr>
          <p:nvPr/>
        </p:nvCxnSpPr>
        <p:spPr bwMode="auto">
          <a:xfrm rot="5400000">
            <a:off x="5532901" y="4189401"/>
            <a:ext cx="443567" cy="11521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4" name="AutoShape 1"/>
          <p:cNvSpPr>
            <a:spLocks noChangeArrowheads="1"/>
          </p:cNvSpPr>
          <p:nvPr/>
        </p:nvSpPr>
        <p:spPr bwMode="auto">
          <a:xfrm>
            <a:off x="6254418" y="5090935"/>
            <a:ext cx="1241410" cy="673991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Ferenc József</a:t>
            </a:r>
            <a:endParaRPr lang="en-GB" altLang="hu-HU" sz="1633"/>
          </a:p>
        </p:txBody>
      </p:sp>
      <p:sp>
        <p:nvSpPr>
          <p:cNvPr id="43035" name="AutoShape 1"/>
          <p:cNvSpPr>
            <a:spLocks noChangeArrowheads="1"/>
          </p:cNvSpPr>
          <p:nvPr/>
        </p:nvSpPr>
        <p:spPr bwMode="auto">
          <a:xfrm>
            <a:off x="9297457" y="5131260"/>
            <a:ext cx="1241410" cy="673991"/>
          </a:xfrm>
          <a:prstGeom prst="roundRect">
            <a:avLst>
              <a:gd name="adj" fmla="val 218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Andrássy Gyula</a:t>
            </a:r>
            <a:endParaRPr lang="en-GB" altLang="hu-HU" sz="1633"/>
          </a:p>
        </p:txBody>
      </p:sp>
      <p:sp>
        <p:nvSpPr>
          <p:cNvPr id="43036" name="AutoShape 8"/>
          <p:cNvSpPr>
            <a:spLocks noChangeArrowheads="1"/>
          </p:cNvSpPr>
          <p:nvPr/>
        </p:nvSpPr>
        <p:spPr bwMode="auto">
          <a:xfrm>
            <a:off x="7564956" y="3886969"/>
            <a:ext cx="2939348" cy="326914"/>
          </a:xfrm>
          <a:prstGeom prst="roundRect">
            <a:avLst>
              <a:gd name="adj" fmla="val 218"/>
            </a:avLst>
          </a:prstGeom>
          <a:solidFill>
            <a:srgbClr val="008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Osztrák Magyar Monarchia</a:t>
            </a:r>
            <a:endParaRPr lang="en-GB" altLang="hu-HU" sz="1633"/>
          </a:p>
        </p:txBody>
      </p:sp>
      <p:sp>
        <p:nvSpPr>
          <p:cNvPr id="43037" name="TextBox 36"/>
          <p:cNvSpPr txBox="1">
            <a:spLocks noChangeArrowheads="1"/>
          </p:cNvSpPr>
          <p:nvPr/>
        </p:nvSpPr>
        <p:spPr bwMode="auto">
          <a:xfrm>
            <a:off x="6431555" y="887134"/>
            <a:ext cx="3853845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Centralizációs politika kudarca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Passzív ellenállás nehézségei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A magyar társadalom gazdasági helyzete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>
                <a:solidFill>
                  <a:schemeClr val="tx1"/>
                </a:solidFill>
              </a:rPr>
              <a:t>A Habsburg Birodalom nemzetközi helyzete</a:t>
            </a:r>
            <a:endParaRPr lang="hu-HU" altLang="hu-HU" sz="1633">
              <a:solidFill>
                <a:schemeClr val="tx1"/>
              </a:solidFill>
            </a:endParaRPr>
          </a:p>
        </p:txBody>
      </p:sp>
      <p:cxnSp>
        <p:nvCxnSpPr>
          <p:cNvPr id="43038" name="Elbow Connector 39"/>
          <p:cNvCxnSpPr>
            <a:cxnSpLocks noChangeShapeType="1"/>
          </p:cNvCxnSpPr>
          <p:nvPr/>
        </p:nvCxnSpPr>
        <p:spPr bwMode="auto">
          <a:xfrm rot="16200000" flipH="1">
            <a:off x="1576806" y="2723327"/>
            <a:ext cx="2376249" cy="783442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9" name="TextBox 42"/>
          <p:cNvSpPr txBox="1">
            <a:spLocks noChangeArrowheads="1"/>
          </p:cNvSpPr>
          <p:nvPr/>
        </p:nvSpPr>
        <p:spPr bwMode="auto">
          <a:xfrm>
            <a:off x="1719382" y="4090030"/>
            <a:ext cx="1241410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>
                <a:solidFill>
                  <a:schemeClr val="tx1"/>
                </a:solidFill>
              </a:rPr>
              <a:t>1859</a:t>
            </a:r>
          </a:p>
        </p:txBody>
      </p:sp>
      <p:sp>
        <p:nvSpPr>
          <p:cNvPr id="43040" name="Oval 18"/>
          <p:cNvSpPr>
            <a:spLocks noChangeArrowheads="1"/>
          </p:cNvSpPr>
          <p:nvPr/>
        </p:nvSpPr>
        <p:spPr bwMode="auto">
          <a:xfrm>
            <a:off x="1578247" y="5265194"/>
            <a:ext cx="2112702" cy="326915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 b="1">
                <a:solidFill>
                  <a:schemeClr val="bg1"/>
                </a:solidFill>
              </a:rPr>
              <a:t>Provizórium</a:t>
            </a:r>
          </a:p>
        </p:txBody>
      </p:sp>
      <p:sp>
        <p:nvSpPr>
          <p:cNvPr id="43041" name="Oval 18"/>
          <p:cNvSpPr>
            <a:spLocks noChangeArrowheads="1"/>
          </p:cNvSpPr>
          <p:nvPr/>
        </p:nvSpPr>
        <p:spPr bwMode="auto">
          <a:xfrm>
            <a:off x="2764931" y="0"/>
            <a:ext cx="3414599" cy="293791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270" b="1">
                <a:solidFill>
                  <a:schemeClr val="bg1"/>
                </a:solidFill>
              </a:rPr>
              <a:t>Megtorlás</a:t>
            </a:r>
          </a:p>
        </p:txBody>
      </p:sp>
      <p:sp>
        <p:nvSpPr>
          <p:cNvPr id="43042" name="Oval 3"/>
          <p:cNvSpPr>
            <a:spLocks noChangeArrowheads="1"/>
          </p:cNvSpPr>
          <p:nvPr/>
        </p:nvSpPr>
        <p:spPr bwMode="auto">
          <a:xfrm>
            <a:off x="6214093" y="2727647"/>
            <a:ext cx="4441426" cy="587582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814" b="1">
                <a:solidFill>
                  <a:schemeClr val="bg1"/>
                </a:solidFill>
              </a:rPr>
              <a:t>Dualista alkotmányos monarchia</a:t>
            </a:r>
            <a:endParaRPr lang="en-GB" altLang="hu-HU" sz="1814" b="1">
              <a:solidFill>
                <a:schemeClr val="bg1"/>
              </a:solidFill>
            </a:endParaRPr>
          </a:p>
        </p:txBody>
      </p:sp>
      <p:sp>
        <p:nvSpPr>
          <p:cNvPr id="43043" name="AutoShape 6"/>
          <p:cNvSpPr>
            <a:spLocks noChangeArrowheads="1"/>
          </p:cNvSpPr>
          <p:nvPr/>
        </p:nvSpPr>
        <p:spPr bwMode="auto">
          <a:xfrm>
            <a:off x="9297457" y="131055"/>
            <a:ext cx="1358063" cy="325474"/>
          </a:xfrm>
          <a:prstGeom prst="roundRect">
            <a:avLst>
              <a:gd name="adj" fmla="val 176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Königratz</a:t>
            </a:r>
            <a:endParaRPr lang="en-GB" altLang="hu-HU" sz="1633"/>
          </a:p>
        </p:txBody>
      </p:sp>
      <p:sp>
        <p:nvSpPr>
          <p:cNvPr id="43044" name="AutoShape 15"/>
          <p:cNvSpPr>
            <a:spLocks noChangeArrowheads="1"/>
          </p:cNvSpPr>
          <p:nvPr/>
        </p:nvSpPr>
        <p:spPr bwMode="auto">
          <a:xfrm>
            <a:off x="7410859" y="105132"/>
            <a:ext cx="1084434" cy="354277"/>
          </a:xfrm>
          <a:prstGeom prst="roundRect">
            <a:avLst>
              <a:gd name="adj" fmla="val 292"/>
            </a:avLst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46" tIns="40823" rIns="81646" bIns="40823" anchor="ctr" anchorCtr="1"/>
          <a:lstStyle>
            <a:lvl1pPr eaLnBrk="0">
              <a:spcAft>
                <a:spcPts val="1425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/>
              <a:t>Bismarck</a:t>
            </a:r>
            <a:endParaRPr lang="en-GB" altLang="hu-HU" sz="1633"/>
          </a:p>
        </p:txBody>
      </p:sp>
      <p:pic>
        <p:nvPicPr>
          <p:cNvPr id="4304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807" y="30245"/>
            <a:ext cx="1170843" cy="6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46" name="TextBox 33"/>
          <p:cNvSpPr txBox="1">
            <a:spLocks noChangeArrowheads="1"/>
          </p:cNvSpPr>
          <p:nvPr/>
        </p:nvSpPr>
        <p:spPr bwMode="auto">
          <a:xfrm>
            <a:off x="8558659" y="133935"/>
            <a:ext cx="718635" cy="3436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spcAft>
                <a:spcPts val="1425"/>
              </a:spcAft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 eaLnBrk="0"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 eaLnBrk="0">
              <a:spcAft>
                <a:spcPts val="850"/>
              </a:spcAft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 eaLnBrk="0"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 eaLnBrk="0">
              <a:spcAft>
                <a:spcPts val="288"/>
              </a:spcAft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hu-HU" altLang="hu-HU" sz="1633">
                <a:solidFill>
                  <a:schemeClr val="tx1"/>
                </a:solidFill>
              </a:rPr>
              <a:t>1866</a:t>
            </a:r>
          </a:p>
        </p:txBody>
      </p:sp>
      <p:sp>
        <p:nvSpPr>
          <p:cNvPr id="43047" name="Ellipszis 2"/>
          <p:cNvSpPr>
            <a:spLocks noChangeArrowheads="1"/>
          </p:cNvSpPr>
          <p:nvPr/>
        </p:nvSpPr>
        <p:spPr bwMode="auto">
          <a:xfrm>
            <a:off x="2367449" y="2233675"/>
            <a:ext cx="2462659" cy="247706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270"/>
              <a:t>Nyílt abszolutizmus</a:t>
            </a:r>
          </a:p>
        </p:txBody>
      </p:sp>
      <p:sp>
        <p:nvSpPr>
          <p:cNvPr id="43048" name="Ellipszis 3"/>
          <p:cNvSpPr>
            <a:spLocks noChangeArrowheads="1"/>
          </p:cNvSpPr>
          <p:nvPr/>
        </p:nvSpPr>
        <p:spPr bwMode="auto">
          <a:xfrm>
            <a:off x="2630997" y="2572110"/>
            <a:ext cx="1772826" cy="260668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270"/>
              <a:t>„modernizáció”</a:t>
            </a:r>
          </a:p>
        </p:txBody>
      </p:sp>
      <p:sp>
        <p:nvSpPr>
          <p:cNvPr id="43049" name="Balra-jobbra nyíl 3"/>
          <p:cNvSpPr>
            <a:spLocks noChangeArrowheads="1"/>
          </p:cNvSpPr>
          <p:nvPr/>
        </p:nvSpPr>
        <p:spPr bwMode="auto">
          <a:xfrm>
            <a:off x="4704815" y="2387771"/>
            <a:ext cx="616385" cy="220344"/>
          </a:xfrm>
          <a:prstGeom prst="leftRightArrow">
            <a:avLst>
              <a:gd name="adj1" fmla="val 50000"/>
              <a:gd name="adj2" fmla="val 49770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 altLang="hu-HU" sz="1633"/>
          </a:p>
        </p:txBody>
      </p:sp>
      <p:sp>
        <p:nvSpPr>
          <p:cNvPr id="43050" name="Balra-jobbra nyíl 46"/>
          <p:cNvSpPr>
            <a:spLocks noChangeArrowheads="1"/>
          </p:cNvSpPr>
          <p:nvPr/>
        </p:nvSpPr>
        <p:spPr bwMode="auto">
          <a:xfrm>
            <a:off x="3690948" y="4814426"/>
            <a:ext cx="616385" cy="218903"/>
          </a:xfrm>
          <a:prstGeom prst="leftRightArrow">
            <a:avLst>
              <a:gd name="adj1" fmla="val 50000"/>
              <a:gd name="adj2" fmla="val 50098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 altLang="hu-HU" sz="1633"/>
          </a:p>
        </p:txBody>
      </p:sp>
      <p:sp>
        <p:nvSpPr>
          <p:cNvPr id="43051" name="Téglalap 5"/>
          <p:cNvSpPr>
            <a:spLocks noChangeArrowheads="1"/>
          </p:cNvSpPr>
          <p:nvPr/>
        </p:nvSpPr>
        <p:spPr bwMode="auto">
          <a:xfrm>
            <a:off x="1830273" y="6289141"/>
            <a:ext cx="934658" cy="32691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633"/>
              <a:t>1865</a:t>
            </a:r>
          </a:p>
        </p:txBody>
      </p:sp>
      <p:sp>
        <p:nvSpPr>
          <p:cNvPr id="43052" name="Téglalap 6"/>
          <p:cNvSpPr>
            <a:spLocks noChangeArrowheads="1"/>
          </p:cNvSpPr>
          <p:nvPr/>
        </p:nvSpPr>
        <p:spPr bwMode="auto">
          <a:xfrm>
            <a:off x="3912732" y="6220014"/>
            <a:ext cx="2258157" cy="51269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u-HU" altLang="hu-HU" sz="1633"/>
              <a:t>Húsvéti cikk</a:t>
            </a:r>
          </a:p>
        </p:txBody>
      </p:sp>
      <p:cxnSp>
        <p:nvCxnSpPr>
          <p:cNvPr id="43053" name="Szögletes összekötő 9"/>
          <p:cNvCxnSpPr>
            <a:cxnSpLocks noChangeShapeType="1"/>
          </p:cNvCxnSpPr>
          <p:nvPr/>
        </p:nvCxnSpPr>
        <p:spPr bwMode="auto">
          <a:xfrm rot="5400000">
            <a:off x="7860186" y="1790109"/>
            <a:ext cx="184339" cy="11521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54" name="Téglalap 10"/>
          <p:cNvSpPr>
            <a:spLocks noChangeArrowheads="1"/>
          </p:cNvSpPr>
          <p:nvPr/>
        </p:nvSpPr>
        <p:spPr bwMode="auto">
          <a:xfrm>
            <a:off x="8185660" y="6078879"/>
            <a:ext cx="2469860" cy="37443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814"/>
              <a:t>gazdasági kiegyezés</a:t>
            </a:r>
          </a:p>
        </p:txBody>
      </p:sp>
      <p:sp>
        <p:nvSpPr>
          <p:cNvPr id="43055" name="Téglalap 11"/>
          <p:cNvSpPr>
            <a:spLocks noChangeArrowheads="1"/>
          </p:cNvSpPr>
          <p:nvPr/>
        </p:nvSpPr>
        <p:spPr bwMode="auto">
          <a:xfrm>
            <a:off x="6283220" y="6078879"/>
            <a:ext cx="1722421" cy="37443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814"/>
              <a:t>közös ügyek</a:t>
            </a:r>
          </a:p>
        </p:txBody>
      </p:sp>
      <p:sp>
        <p:nvSpPr>
          <p:cNvPr id="43056" name="Téglalap 13"/>
          <p:cNvSpPr>
            <a:spLocks noChangeArrowheads="1"/>
          </p:cNvSpPr>
          <p:nvPr/>
        </p:nvSpPr>
        <p:spPr bwMode="auto">
          <a:xfrm>
            <a:off x="1817311" y="5764927"/>
            <a:ext cx="1699378" cy="26786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633"/>
              <a:t>Kossuth Lajos</a:t>
            </a:r>
          </a:p>
        </p:txBody>
      </p:sp>
      <p:sp>
        <p:nvSpPr>
          <p:cNvPr id="43057" name="Téglalap 14"/>
          <p:cNvSpPr>
            <a:spLocks noChangeArrowheads="1"/>
          </p:cNvSpPr>
          <p:nvPr/>
        </p:nvSpPr>
        <p:spPr bwMode="auto">
          <a:xfrm>
            <a:off x="3922813" y="5764927"/>
            <a:ext cx="2237995" cy="26786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hu-HU" altLang="hu-HU" sz="1633"/>
              <a:t>Dunai Konföderáció</a:t>
            </a:r>
          </a:p>
        </p:txBody>
      </p:sp>
      <p:sp>
        <p:nvSpPr>
          <p:cNvPr id="2" name="Ellipszis 1"/>
          <p:cNvSpPr/>
          <p:nvPr/>
        </p:nvSpPr>
        <p:spPr>
          <a:xfrm>
            <a:off x="326571" y="456529"/>
            <a:ext cx="772886" cy="66678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7.4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0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5421" y="2250832"/>
            <a:ext cx="12070080" cy="191320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VIII.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199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630360" y="246321"/>
            <a:ext cx="10842171" cy="18288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VIII. </a:t>
            </a:r>
            <a:r>
              <a:rPr lang="hu-HU" b="1" dirty="0"/>
              <a:t>A VILÁGHÁBORÚK KORA (1914-1945)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648586" y="2796363"/>
            <a:ext cx="104624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8.1 </a:t>
            </a:r>
            <a:r>
              <a:rPr lang="hu-HU" b="1" dirty="0">
                <a:solidFill>
                  <a:schemeClr val="bg1"/>
                </a:solidFill>
              </a:rPr>
              <a:t> Az első világháború (hadviselők, frontok, a háború jellege). Az első világháborút lezáró </a:t>
            </a:r>
            <a:r>
              <a:rPr lang="hu-HU" b="1" dirty="0" smtClean="0">
                <a:solidFill>
                  <a:schemeClr val="bg1"/>
                </a:solidFill>
              </a:rPr>
              <a:t>békerendszer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8.2 –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8.3 </a:t>
            </a:r>
            <a:r>
              <a:rPr lang="hu-HU" b="1" dirty="0">
                <a:solidFill>
                  <a:schemeClr val="bg1"/>
                </a:solidFill>
              </a:rPr>
              <a:t>A náci Németország legfőbb jellemzői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8.4 </a:t>
            </a:r>
            <a:r>
              <a:rPr lang="hu-HU" dirty="0">
                <a:solidFill>
                  <a:schemeClr val="bg1"/>
                </a:solidFill>
              </a:rPr>
              <a:t> </a:t>
            </a:r>
            <a:r>
              <a:rPr lang="hu-HU" b="1" dirty="0">
                <a:solidFill>
                  <a:schemeClr val="bg1"/>
                </a:solidFill>
              </a:rPr>
              <a:t>A kommunista ideológia és a sztálini diktatúra a Szovjetunióban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8.5 </a:t>
            </a:r>
            <a:r>
              <a:rPr lang="hu-HU" b="1" dirty="0">
                <a:solidFill>
                  <a:schemeClr val="bg1"/>
                </a:solidFill>
              </a:rPr>
              <a:t>A világháború előzményei, kitörése és jellemzői.   A holokauszt</a:t>
            </a:r>
            <a:r>
              <a:rPr lang="hu-HU" b="1" dirty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846491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/>
          <a:stretch>
            <a:fillRect/>
          </a:stretch>
        </p:blipFill>
        <p:spPr>
          <a:xfrm>
            <a:off x="1724025" y="150177"/>
            <a:ext cx="8743950" cy="6557645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435935" y="414670"/>
            <a:ext cx="829339" cy="6698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8.1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26016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/>
          <a:stretch>
            <a:fillRect/>
          </a:stretch>
        </p:blipFill>
        <p:spPr>
          <a:xfrm>
            <a:off x="1913860" y="0"/>
            <a:ext cx="8410353" cy="6964326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552893" y="531627"/>
            <a:ext cx="701749" cy="6379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8.3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743291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903228" y="0"/>
            <a:ext cx="8240232" cy="6858000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520995" y="372140"/>
            <a:ext cx="712382" cy="7017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8.4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87728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134451"/>
              </p:ext>
            </p:extLst>
          </p:nvPr>
        </p:nvGraphicFramePr>
        <p:xfrm>
          <a:off x="1403498" y="0"/>
          <a:ext cx="9206180" cy="6890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498" y="0"/>
                        <a:ext cx="9206180" cy="689051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llipszis 3"/>
          <p:cNvSpPr/>
          <p:nvPr/>
        </p:nvSpPr>
        <p:spPr>
          <a:xfrm>
            <a:off x="244549" y="329609"/>
            <a:ext cx="786809" cy="79744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8.5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8424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990054" y="272143"/>
            <a:ext cx="9459686" cy="12061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IX. </a:t>
            </a:r>
            <a:r>
              <a:rPr lang="pt-BR" b="1" dirty="0"/>
              <a:t>MAGYARORSZÁG A VILÁGHÁBORÚK KORÁBAN (1914-1945)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524475" y="2267925"/>
            <a:ext cx="109090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 </a:t>
            </a:r>
            <a:r>
              <a:rPr lang="hu-HU" b="1" dirty="0" smtClean="0">
                <a:solidFill>
                  <a:schemeClr val="bg1"/>
                </a:solidFill>
              </a:rPr>
              <a:t>9.1 A </a:t>
            </a:r>
            <a:r>
              <a:rPr lang="hu-HU" b="1" dirty="0">
                <a:solidFill>
                  <a:schemeClr val="bg1"/>
                </a:solidFill>
              </a:rPr>
              <a:t>trianoni békediktátum és következményei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smtClean="0">
                <a:solidFill>
                  <a:schemeClr val="bg1"/>
                </a:solidFill>
              </a:rPr>
              <a:t>9.2 </a:t>
            </a:r>
            <a:r>
              <a:rPr lang="hu-HU" b="1" dirty="0">
                <a:solidFill>
                  <a:schemeClr val="bg1"/>
                </a:solidFill>
              </a:rPr>
              <a:t>  Az ellenforradalmi rendszer konszolidációjának legfontosabb lépései.  A magyar külpolitika a két világháború között.  A politikai rendszer főbb jellemzői.  Társadalmi, gazdasági, ideológiai kérdések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9.3 </a:t>
            </a:r>
            <a:r>
              <a:rPr lang="hu-HU" b="1" dirty="0">
                <a:solidFill>
                  <a:schemeClr val="bg1"/>
                </a:solidFill>
              </a:rPr>
              <a:t>:Társadalmi rétegződés és életmód a húszas-harmincas években.  Az antiszemitizmus megjelenési formái és a „zsidókérdés” Magyarországon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endParaRPr lang="hu-HU" b="1" dirty="0" smtClean="0">
              <a:solidFill>
                <a:schemeClr val="bg1"/>
              </a:solidFill>
            </a:endParaRPr>
          </a:p>
          <a:p>
            <a:r>
              <a:rPr lang="hu-HU" b="1" dirty="0" smtClean="0">
                <a:solidFill>
                  <a:schemeClr val="bg1"/>
                </a:solidFill>
              </a:rPr>
              <a:t>9.4 </a:t>
            </a:r>
            <a:r>
              <a:rPr lang="hu-HU" b="1" dirty="0">
                <a:solidFill>
                  <a:schemeClr val="bg1"/>
                </a:solidFill>
              </a:rPr>
              <a:t>Magyarország háborúba lépése és részvétele a Szovjetunió elleni harcokban.  Magyarország német megszállása és a nyilas hatalomátvétel.   A holokauszt Magyarországon.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905768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/>
          <a:stretch>
            <a:fillRect/>
          </a:stretch>
        </p:blipFill>
        <p:spPr>
          <a:xfrm>
            <a:off x="1422219" y="310923"/>
            <a:ext cx="7932420" cy="5953125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435429" y="435429"/>
            <a:ext cx="674914" cy="5878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9.1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23522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64228" y="10776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984861"/>
              </p:ext>
            </p:extLst>
          </p:nvPr>
        </p:nvGraphicFramePr>
        <p:xfrm>
          <a:off x="2090057" y="718458"/>
          <a:ext cx="7810500" cy="585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Dia" r:id="rId3" imgW="5038178" imgH="3777896" progId="PowerPoint.Slide.12">
                  <p:embed/>
                </p:oleObj>
              </mc:Choice>
              <mc:Fallback>
                <p:oleObj name="Dia" r:id="rId3" imgW="5038178" imgH="3777896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057" y="718458"/>
                        <a:ext cx="7810500" cy="585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llipszis 3"/>
          <p:cNvSpPr/>
          <p:nvPr/>
        </p:nvSpPr>
        <p:spPr>
          <a:xfrm>
            <a:off x="435429" y="435429"/>
            <a:ext cx="674914" cy="5878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9.2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5717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/>
          <a:stretch>
            <a:fillRect/>
          </a:stretch>
        </p:blipFill>
        <p:spPr>
          <a:xfrm>
            <a:off x="2157412" y="473392"/>
            <a:ext cx="7877175" cy="5911215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435429" y="435429"/>
            <a:ext cx="674914" cy="5878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9.2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0048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985962" y="344805"/>
            <a:ext cx="8220075" cy="6168390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435429" y="435429"/>
            <a:ext cx="674914" cy="5878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9.5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2127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2461846"/>
            <a:ext cx="12192000" cy="2053883"/>
          </a:xfrm>
          <a:prstGeom prst="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11.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78808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520505" y="2560320"/>
            <a:ext cx="10874326" cy="1603717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10.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23149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/>
          <a:stretch>
            <a:fillRect/>
          </a:stretch>
        </p:blipFill>
        <p:spPr>
          <a:xfrm>
            <a:off x="2338387" y="609282"/>
            <a:ext cx="7515225" cy="5639435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576942" y="413657"/>
            <a:ext cx="947057" cy="729343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10.1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80659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2305050" y="584200"/>
            <a:ext cx="7581900" cy="5689600"/>
          </a:xfrm>
          <a:prstGeom prst="rect">
            <a:avLst/>
          </a:prstGeom>
        </p:spPr>
      </p:pic>
      <p:sp>
        <p:nvSpPr>
          <p:cNvPr id="4" name="Ellipszis 3"/>
          <p:cNvSpPr/>
          <p:nvPr/>
        </p:nvSpPr>
        <p:spPr>
          <a:xfrm>
            <a:off x="587829" y="584200"/>
            <a:ext cx="936171" cy="711200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10.4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27576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21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590</Words>
  <Application>Microsoft Office PowerPoint</Application>
  <PresentationFormat>Widescreen</PresentationFormat>
  <Paragraphs>298</Paragraphs>
  <Slides>48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Microsoft YaHei</vt:lpstr>
      <vt:lpstr>Arial</vt:lpstr>
      <vt:lpstr>Calibri</vt:lpstr>
      <vt:lpstr>Calibri Light</vt:lpstr>
      <vt:lpstr>Lucida Sans Unicode</vt:lpstr>
      <vt:lpstr>Times New Roman</vt:lpstr>
      <vt:lpstr>Wingdings</vt:lpstr>
      <vt:lpstr>Office-téma</vt:lpstr>
      <vt:lpstr>Dia</vt:lpstr>
      <vt:lpstr>Dokumentum</vt:lpstr>
      <vt:lpstr>PowerPoint Presentation</vt:lpstr>
      <vt:lpstr>1</vt:lpstr>
      <vt:lpstr>PowerPoint Presentation</vt:lpstr>
      <vt:lpstr>PowerPoint Presentation</vt:lpstr>
      <vt:lpstr>PowerPoint Presentation</vt:lpstr>
      <vt:lpstr>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Pildinko</dc:creator>
  <cp:lastModifiedBy>Ildiko</cp:lastModifiedBy>
  <cp:revision>27</cp:revision>
  <cp:lastPrinted>2019-03-23T21:52:24Z</cp:lastPrinted>
  <dcterms:created xsi:type="dcterms:W3CDTF">2019-02-04T18:28:24Z</dcterms:created>
  <dcterms:modified xsi:type="dcterms:W3CDTF">2019-03-26T07:02:13Z</dcterms:modified>
</cp:coreProperties>
</file>