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65F49A-B6FE-4196-A201-F66919178DC2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58BF9-FADB-4C9D-9000-B5C82267D09E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32C27E-32FA-406A-A307-9EB0F8804C74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D7CCED-71D7-4C79-98DF-0650AD951CC4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37E2B-DC5D-40D1-ABCB-777452CBDDB1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23421-317E-4F0D-AEC1-0BD1A1E44A2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C2CFD1-1403-49A9-973D-2FBCB27858A9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BF666-D076-4C80-8EBB-6B7589EDB8F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7BBCE6-ABE2-4F1D-8AA7-114D47DB012D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42BE8-0290-48BA-8607-35B9A2953049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6FFC03-031F-4652-9E5D-C1510F201FF8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36093-AE41-4005-BFBF-E6F95A2AEE77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31AC59-E579-45B3-9EEA-7C5C42B0281F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83E75-B3AE-42EA-8CE2-77CE10DCC12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A4C44-9CF3-4AA1-AF0E-BB4357000970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9FCBF-FF71-46EB-82CA-0FEBB849BE7C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411F71-2838-461D-BB7A-D4000FD43A52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7EF5B-9802-483D-87F6-2A02E757C82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1BCB20-7203-43E4-A793-C5F870267BF7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3CA4A-C9BB-4B7D-939B-168AD629EA12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57EB2E-30BB-4291-8B57-70ECDDA26241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D9673-940D-41F9-9C3E-0DF13628C83E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fld id="{E13CB7D6-CD1C-4D3E-AE9A-5F7109E12ED3}" type="datetimeFigureOut">
              <a:rPr lang="hu-HU"/>
              <a:pPr/>
              <a:t>2011.11.03.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fld id="{5EA28C17-DFC6-4B09-B924-B3FEBD5EDF76}" type="slidenum">
              <a:rPr lang="hu-HU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/>
          <p:cNvSpPr>
            <a:spLocks noGrp="1"/>
          </p:cNvSpPr>
          <p:nvPr>
            <p:ph type="ctrTitle"/>
          </p:nvPr>
        </p:nvSpPr>
        <p:spPr>
          <a:xfrm>
            <a:off x="684213" y="188913"/>
            <a:ext cx="7772400" cy="936625"/>
          </a:xfrm>
        </p:spPr>
        <p:txBody>
          <a:bodyPr/>
          <a:lstStyle/>
          <a:p>
            <a:r>
              <a:rPr lang="hu-HU" smtClean="0"/>
              <a:t>Első doga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3850" y="981075"/>
            <a:ext cx="8496300" cy="2808288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hu-HU" sz="2400" b="1" dirty="0" smtClean="0">
                <a:solidFill>
                  <a:srgbClr val="FFFFFF"/>
                </a:solidFill>
              </a:rPr>
              <a:t>1. Magyarázd meg az alábbi fogalmakat!</a:t>
            </a:r>
          </a:p>
          <a:p>
            <a:pPr algn="l">
              <a:lnSpc>
                <a:spcPct val="80000"/>
              </a:lnSpc>
            </a:pPr>
            <a:endParaRPr lang="hu-HU" sz="2400" dirty="0" smtClean="0">
              <a:solidFill>
                <a:srgbClr val="FFFFFF"/>
              </a:solidFill>
            </a:endParaRP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r>
              <a:rPr lang="hu-HU" sz="2400" dirty="0" smtClean="0">
                <a:solidFill>
                  <a:srgbClr val="FFFFFF"/>
                </a:solidFill>
              </a:rPr>
              <a:t>helóta</a:t>
            </a: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r>
              <a:rPr lang="hu-HU" sz="2400" dirty="0" smtClean="0">
                <a:solidFill>
                  <a:srgbClr val="FFFFFF"/>
                </a:solidFill>
              </a:rPr>
              <a:t>latifundium</a:t>
            </a: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r>
              <a:rPr lang="hu-HU" sz="2400" dirty="0" smtClean="0">
                <a:solidFill>
                  <a:srgbClr val="FFFFFF"/>
                </a:solidFill>
              </a:rPr>
              <a:t>feudalizmus</a:t>
            </a: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r>
              <a:rPr lang="hu-HU" sz="2400" dirty="0" smtClean="0">
                <a:solidFill>
                  <a:srgbClr val="FFFFFF"/>
                </a:solidFill>
              </a:rPr>
              <a:t>minaret</a:t>
            </a: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r>
              <a:rPr lang="hu-HU" sz="2400" dirty="0" smtClean="0">
                <a:solidFill>
                  <a:srgbClr val="FFFFFF"/>
                </a:solidFill>
              </a:rPr>
              <a:t>háromnyomásos gazdálkodás</a:t>
            </a: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endParaRPr lang="hu-HU" sz="2700" dirty="0" smtClean="0">
              <a:solidFill>
                <a:srgbClr val="FFFFFF"/>
              </a:solidFill>
            </a:endParaRPr>
          </a:p>
          <a:p>
            <a:pPr algn="l">
              <a:lnSpc>
                <a:spcPct val="80000"/>
              </a:lnSpc>
              <a:buFont typeface="Arial" charset="0"/>
              <a:buChar char="•"/>
            </a:pPr>
            <a:endParaRPr lang="hu-HU" sz="2700" dirty="0" smtClean="0">
              <a:solidFill>
                <a:srgbClr val="FFFFFF"/>
              </a:solidFill>
            </a:endParaRPr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323850" y="3789363"/>
            <a:ext cx="8496300" cy="27352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hu-HU" sz="2400" b="1" dirty="0">
                <a:solidFill>
                  <a:srgbClr val="FFFFFF"/>
                </a:solidFill>
                <a:latin typeface="Calibri" pitchFamily="34" charset="0"/>
              </a:rPr>
              <a:t>2. Párosíts eseményeket az alábbi évszámokhoz!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hu-HU" sz="2400" dirty="0">
              <a:solidFill>
                <a:srgbClr val="FFFFFF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hu-HU" sz="2400" dirty="0" err="1">
                <a:solidFill>
                  <a:srgbClr val="FFFFFF"/>
                </a:solidFill>
                <a:latin typeface="Calibri" pitchFamily="34" charset="0"/>
              </a:rPr>
              <a:t>Kr.e</a:t>
            </a:r>
            <a:r>
              <a:rPr lang="hu-HU" sz="2400" dirty="0">
                <a:solidFill>
                  <a:srgbClr val="FFFFFF"/>
                </a:solidFill>
                <a:latin typeface="Calibri" pitchFamily="34" charset="0"/>
              </a:rPr>
              <a:t> 31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hu-HU" sz="2400" dirty="0">
                <a:solidFill>
                  <a:srgbClr val="FFFFFF"/>
                </a:solidFill>
                <a:latin typeface="Calibri" pitchFamily="34" charset="0"/>
              </a:rPr>
              <a:t>476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hu-HU" sz="2400" dirty="0">
                <a:solidFill>
                  <a:srgbClr val="FFFFFF"/>
                </a:solidFill>
                <a:latin typeface="Calibri" pitchFamily="34" charset="0"/>
              </a:rPr>
              <a:t>622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hu-HU" sz="2400" dirty="0">
                <a:solidFill>
                  <a:srgbClr val="FFFFFF"/>
                </a:solidFill>
                <a:latin typeface="Calibri" pitchFamily="34" charset="0"/>
              </a:rPr>
              <a:t>843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hu-HU" sz="2400" dirty="0" smtClean="0">
                <a:solidFill>
                  <a:srgbClr val="FFFFFF"/>
                </a:solidFill>
                <a:latin typeface="Calibri" pitchFamily="34" charset="0"/>
              </a:rPr>
              <a:t>1095-1116</a:t>
            </a:r>
            <a:endParaRPr lang="hu-HU" sz="2400" dirty="0">
              <a:solidFill>
                <a:srgbClr val="FFFFFF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hu-HU" sz="20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1417637"/>
          </a:xfrm>
        </p:spPr>
        <p:txBody>
          <a:bodyPr/>
          <a:lstStyle/>
          <a:p>
            <a:r>
              <a:rPr lang="hu-HU" sz="2700" b="1" smtClean="0"/>
              <a:t>3. </a:t>
            </a:r>
            <a:r>
              <a:rPr lang="es-ES" sz="2700" b="1" smtClean="0"/>
              <a:t>Miért volt fontos a kereszténység elterjesztése a frissen alakult Magyar Királyságban? Milyen eszközökkel biztosították az egyház hatalmát? (7p)</a:t>
            </a:r>
            <a:r>
              <a:rPr lang="hu-HU" sz="2700" smtClean="0"/>
              <a:t/>
            </a:r>
            <a:br>
              <a:rPr lang="hu-HU" sz="2700" smtClean="0"/>
            </a:br>
            <a:endParaRPr lang="hu-HU" sz="2700" smtClean="0"/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>
          <a:xfrm>
            <a:off x="0" y="1484313"/>
            <a:ext cx="9144000" cy="5518150"/>
          </a:xfrm>
        </p:spPr>
        <p:txBody>
          <a:bodyPr/>
          <a:lstStyle/>
          <a:p>
            <a:pPr algn="just"/>
            <a:r>
              <a:rPr lang="es-ES" sz="2500" smtClean="0"/>
              <a:t>[...] A papok pedig és az ispánok hagyják meg az összes falusi bíróknak, hogy ezek parancsára vasárnap mindenki menjen a templomba, öregek és fiatalok, férfiak és nők, kivéve azokat, akik a tüzet őrzik. Ha pedig valaki amazok hanyagsága folytán nem (tűz-) őrzés végett marad otthon, az ilyet verjék meg és nyírják le. </a:t>
            </a:r>
            <a:endParaRPr lang="hu-HU" sz="2500" smtClean="0"/>
          </a:p>
          <a:p>
            <a:pPr algn="r">
              <a:buFont typeface="Arial" charset="0"/>
              <a:buNone/>
            </a:pPr>
            <a:r>
              <a:rPr lang="es-ES" sz="2500" i="1" smtClean="0"/>
              <a:t> </a:t>
            </a:r>
            <a:r>
              <a:rPr lang="es-ES" sz="2500" smtClean="0"/>
              <a:t>/</a:t>
            </a:r>
            <a:r>
              <a:rPr lang="hu-HU" sz="2500" smtClean="0"/>
              <a:t> </a:t>
            </a:r>
            <a:r>
              <a:rPr lang="es-ES" sz="2500" i="1" smtClean="0"/>
              <a:t>Szent István ún. I. törvénykönyve </a:t>
            </a:r>
            <a:r>
              <a:rPr lang="es-ES" sz="2500" smtClean="0"/>
              <a:t>/</a:t>
            </a:r>
            <a:endParaRPr lang="hu-HU" sz="2500" smtClean="0"/>
          </a:p>
          <a:p>
            <a:r>
              <a:rPr lang="es-ES" sz="2500" smtClean="0"/>
              <a:t>Tíz falu építsen egy templomot, amelyet két telekkel s ugyanannyi rabszolgával lássanak el, lóval és kancával, hat ökörrrel és két tehénnel, harminc aprómarhával. Ruhákról és oltártakarókról a király gondoskodjék, papról és könyvekről a püspök.</a:t>
            </a:r>
            <a:endParaRPr lang="hu-HU" sz="2500" smtClean="0"/>
          </a:p>
          <a:p>
            <a:pPr algn="r">
              <a:buFont typeface="Arial" charset="0"/>
              <a:buNone/>
            </a:pPr>
            <a:r>
              <a:rPr lang="es-ES" sz="2500" smtClean="0"/>
              <a:t>/</a:t>
            </a:r>
            <a:r>
              <a:rPr lang="hu-HU" sz="2500" smtClean="0"/>
              <a:t> </a:t>
            </a:r>
            <a:r>
              <a:rPr lang="es-ES" sz="2500" i="1" smtClean="0"/>
              <a:t>Szent István ún. II. törvénykönyve </a:t>
            </a:r>
            <a:r>
              <a:rPr lang="es-ES" sz="2500" smtClean="0"/>
              <a:t>/</a:t>
            </a:r>
            <a:endParaRPr lang="hu-HU" sz="2500" smtClean="0"/>
          </a:p>
          <a:p>
            <a:endParaRPr lang="hu-H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Szürkeárnyalato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176</Words>
  <PresentationFormat>Diavetítés a képernyőre (4:3 oldalarány)</PresentationFormat>
  <Paragraphs>20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Office-téma</vt:lpstr>
      <vt:lpstr>Első doga</vt:lpstr>
      <vt:lpstr>3. Miért volt fontos a kereszténység elterjesztése a frissen alakult Magyar Királyságban? Milyen eszközökkel biztosították az egyház hatalmát? (7p)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Első doga</dc:title>
  <dc:creator>Dani</dc:creator>
  <cp:lastModifiedBy>Dani</cp:lastModifiedBy>
  <cp:revision>3</cp:revision>
  <dcterms:modified xsi:type="dcterms:W3CDTF">2011-11-03T20:20:41Z</dcterms:modified>
</cp:coreProperties>
</file>