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60" r:id="rId4"/>
    <p:sldId id="267" r:id="rId5"/>
    <p:sldId id="261" r:id="rId6"/>
    <p:sldId id="268" r:id="rId7"/>
    <p:sldId id="269" r:id="rId8"/>
    <p:sldId id="272" r:id="rId9"/>
    <p:sldId id="270" r:id="rId10"/>
    <p:sldId id="271" r:id="rId11"/>
    <p:sldId id="273" r:id="rId12"/>
    <p:sldId id="263" r:id="rId13"/>
    <p:sldId id="265" r:id="rId14"/>
    <p:sldId id="264" r:id="rId15"/>
    <p:sldId id="274" r:id="rId16"/>
    <p:sldId id="258" r:id="rId17"/>
    <p:sldId id="277" r:id="rId18"/>
    <p:sldId id="275" r:id="rId19"/>
    <p:sldId id="276" r:id="rId2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7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69D9FF-4343-4987-A177-E2ABEF3EF1FE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69B5F-9CD7-4AD8-82FE-D0EE8AC504AB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9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0194C-2240-43B0-B319-4A9CE9B33F2B}" type="datetimeFigureOut">
              <a:rPr lang="hu-HU" smtClean="0"/>
              <a:pPr/>
              <a:t>2011.10.04.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263E0-1A04-4922-B486-8ED5D8A30C07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toriszekcio.atw.h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1470025"/>
          </a:xfrm>
        </p:spPr>
        <p:txBody>
          <a:bodyPr/>
          <a:lstStyle/>
          <a:p>
            <a:r>
              <a:rPr lang="hu-HU" b="1" dirty="0" smtClean="0"/>
              <a:t>Gondolatok az </a:t>
            </a:r>
            <a:r>
              <a:rPr lang="hu-HU" b="1" dirty="0" err="1" smtClean="0"/>
              <a:t>SG-s</a:t>
            </a:r>
            <a:r>
              <a:rPr lang="hu-HU" b="1" dirty="0" smtClean="0"/>
              <a:t> tanításról</a:t>
            </a:r>
            <a:endParaRPr lang="hu-HU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091680" y="5348808"/>
            <a:ext cx="5000600" cy="1248544"/>
          </a:xfrm>
        </p:spPr>
        <p:txBody>
          <a:bodyPr/>
          <a:lstStyle/>
          <a:p>
            <a:r>
              <a:rPr lang="hu-HU" b="1" dirty="0" smtClean="0">
                <a:solidFill>
                  <a:schemeClr val="tx1"/>
                </a:solidFill>
              </a:rPr>
              <a:t>Bálint</a:t>
            </a:r>
          </a:p>
          <a:p>
            <a:r>
              <a:rPr lang="hu-HU" b="1" dirty="0" smtClean="0">
                <a:solidFill>
                  <a:schemeClr val="tx1"/>
                </a:solidFill>
              </a:rPr>
              <a:t>2011.10.04.</a:t>
            </a:r>
            <a:endParaRPr lang="hu-HU" b="1" dirty="0">
              <a:solidFill>
                <a:schemeClr val="tx1"/>
              </a:solidFill>
            </a:endParaRPr>
          </a:p>
        </p:txBody>
      </p:sp>
      <p:pic>
        <p:nvPicPr>
          <p:cNvPr id="4" name="Picture 4" descr="SGQR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4221384"/>
            <a:ext cx="2484000" cy="26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6732240" y="0"/>
          <a:ext cx="2448270" cy="1802088"/>
        </p:xfrm>
        <a:graphic>
          <a:graphicData uri="http://schemas.openxmlformats.org/presentationml/2006/ole">
            <p:oleObj spid="_x0000_s1026" name="Picture" r:id="rId4" imgW="2381400" imgH="1695600" progId="Word.Picture.8">
              <p:embed/>
            </p:oleObj>
          </a:graphicData>
        </a:graphic>
      </p:graphicFrame>
      <p:pic>
        <p:nvPicPr>
          <p:cNvPr id="6" name="Picture 5" descr="koze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4221088"/>
            <a:ext cx="2484000" cy="266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logo_uj copy"/>
          <p:cNvPicPr>
            <a:picLocks noChangeAspect="1" noChangeArrowheads="1"/>
          </p:cNvPicPr>
          <p:nvPr/>
        </p:nvPicPr>
        <p:blipFill>
          <a:blip r:embed="rId6" cstate="print">
            <a:lum bright="-10000" contrast="36000"/>
            <a:grayscl/>
          </a:blip>
          <a:srcRect/>
          <a:stretch>
            <a:fillRect/>
          </a:stretch>
        </p:blipFill>
        <p:spPr bwMode="auto">
          <a:xfrm>
            <a:off x="3563888" y="2852936"/>
            <a:ext cx="1982075" cy="235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0"/>
            <a:ext cx="2555776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hu-HU" b="1" dirty="0" smtClean="0"/>
              <a:t>Tematika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67941"/>
            <a:ext cx="8229600" cy="4929411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 smtClean="0"/>
              <a:t>Hogyan készülj egy órára?</a:t>
            </a:r>
          </a:p>
          <a:p>
            <a:pPr lvl="1"/>
            <a:r>
              <a:rPr lang="hu-HU" sz="3000" dirty="0" smtClean="0"/>
              <a:t>Előeste gyötrelmei</a:t>
            </a:r>
          </a:p>
          <a:p>
            <a:pPr lvl="1"/>
            <a:r>
              <a:rPr lang="hu-HU" sz="3000" dirty="0" smtClean="0"/>
              <a:t>Tematikák (emlékül Farkinak :D)</a:t>
            </a:r>
          </a:p>
          <a:p>
            <a:pPr lvl="1">
              <a:buNone/>
            </a:pPr>
            <a:endParaRPr lang="hu-HU" dirty="0" smtClean="0"/>
          </a:p>
          <a:p>
            <a:r>
              <a:rPr lang="hu-HU" b="1" dirty="0" smtClean="0"/>
              <a:t>Hogyan taníts?</a:t>
            </a:r>
          </a:p>
          <a:p>
            <a:pPr lvl="1"/>
            <a:r>
              <a:rPr lang="hu-HU" sz="3000" dirty="0" smtClean="0"/>
              <a:t>Mire törekedj, és mit kerülj el?</a:t>
            </a:r>
          </a:p>
          <a:p>
            <a:pPr lvl="1"/>
            <a:r>
              <a:rPr lang="hu-HU" sz="3000" dirty="0" smtClean="0"/>
              <a:t>Praktikák és </a:t>
            </a:r>
            <a:r>
              <a:rPr lang="hu-HU" sz="3000" dirty="0" err="1" smtClean="0"/>
              <a:t>bullshit</a:t>
            </a:r>
            <a:endParaRPr lang="hu-HU" sz="3000" dirty="0" smtClean="0"/>
          </a:p>
          <a:p>
            <a:pPr lvl="1">
              <a:buNone/>
            </a:pPr>
            <a:endParaRPr lang="hu-HU" dirty="0" smtClean="0"/>
          </a:p>
          <a:p>
            <a:r>
              <a:rPr lang="hu-HU" b="1" dirty="0" smtClean="0"/>
              <a:t>Kötetlen elmélkedés??? </a:t>
            </a:r>
            <a:r>
              <a:rPr lang="hu-HU" dirty="0" smtClean="0"/>
              <a:t>(</a:t>
            </a:r>
            <a:r>
              <a:rPr lang="hu-HU" dirty="0" err="1" smtClean="0"/>
              <a:t>Miafasz</a:t>
            </a:r>
            <a:r>
              <a:rPr lang="hu-HU" dirty="0" smtClean="0"/>
              <a:t>?)</a:t>
            </a:r>
          </a:p>
          <a:p>
            <a:pPr lvl="1"/>
            <a:r>
              <a:rPr lang="hu-HU" sz="3000" dirty="0" smtClean="0"/>
              <a:t>Van-e olyan hogy jó </a:t>
            </a:r>
            <a:r>
              <a:rPr lang="hu-HU" sz="3000" dirty="0" err="1" smtClean="0"/>
              <a:t>SG-s</a:t>
            </a:r>
            <a:r>
              <a:rPr lang="hu-HU" sz="3000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 smtClean="0"/>
              <a:t>Készülődés</a:t>
            </a:r>
            <a:r>
              <a:rPr lang="hu-HU" sz="4000" dirty="0" smtClean="0"/>
              <a:t> – </a:t>
            </a:r>
            <a:r>
              <a:rPr lang="hu-HU" sz="4000" dirty="0" smtClean="0">
                <a:solidFill>
                  <a:schemeClr val="bg1">
                    <a:lumMod val="50000"/>
                  </a:schemeClr>
                </a:solidFill>
              </a:rPr>
              <a:t>Tanítás</a:t>
            </a:r>
            <a:r>
              <a:rPr lang="hu-HU" sz="4000" dirty="0" smtClean="0"/>
              <a:t> – </a:t>
            </a:r>
            <a:r>
              <a:rPr lang="hu-HU" sz="4000" dirty="0" smtClean="0">
                <a:solidFill>
                  <a:schemeClr val="bg1">
                    <a:lumMod val="50000"/>
                  </a:schemeClr>
                </a:solidFill>
              </a:rPr>
              <a:t>Elmélkedés</a:t>
            </a:r>
            <a:endParaRPr lang="hu-HU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artalom helye 10"/>
          <p:cNvSpPr>
            <a:spLocks noGrp="1"/>
          </p:cNvSpPr>
          <p:nvPr>
            <p:ph idx="1"/>
          </p:nvPr>
        </p:nvSpPr>
        <p:spPr>
          <a:xfrm>
            <a:off x="323528" y="1412776"/>
            <a:ext cx="8712968" cy="5256584"/>
          </a:xfrm>
        </p:spPr>
        <p:txBody>
          <a:bodyPr>
            <a:normAutofit fontScale="85000" lnSpcReduction="20000"/>
          </a:bodyPr>
          <a:lstStyle/>
          <a:p>
            <a:r>
              <a:rPr lang="hu-HU" sz="3500" b="1" dirty="0" smtClean="0"/>
              <a:t>Tematikák</a:t>
            </a:r>
          </a:p>
          <a:p>
            <a:pPr lvl="1"/>
            <a:r>
              <a:rPr lang="hu-HU" sz="3500" dirty="0" smtClean="0"/>
              <a:t>OM tematika</a:t>
            </a:r>
          </a:p>
          <a:p>
            <a:pPr lvl="1"/>
            <a:r>
              <a:rPr lang="hu-HU" sz="3500" dirty="0" smtClean="0"/>
              <a:t>TSZ </a:t>
            </a:r>
            <a:r>
              <a:rPr lang="hu-HU" sz="3500" dirty="0" smtClean="0"/>
              <a:t>tematika (</a:t>
            </a:r>
            <a:r>
              <a:rPr lang="hu-HU" sz="3500" dirty="0" err="1" smtClean="0"/>
              <a:t>prezi</a:t>
            </a:r>
            <a:r>
              <a:rPr lang="hu-HU" sz="3500" dirty="0" smtClean="0"/>
              <a:t>, közös, otthoni)</a:t>
            </a:r>
            <a:endParaRPr lang="hu-HU" sz="3500" dirty="0" smtClean="0"/>
          </a:p>
          <a:p>
            <a:pPr lvl="1">
              <a:buNone/>
            </a:pPr>
            <a:endParaRPr lang="hu-HU" sz="2400" dirty="0" smtClean="0"/>
          </a:p>
          <a:p>
            <a:r>
              <a:rPr lang="hu-HU" sz="3500" b="1" dirty="0" smtClean="0"/>
              <a:t>Segédanyagok</a:t>
            </a:r>
          </a:p>
          <a:p>
            <a:pPr lvl="1"/>
            <a:r>
              <a:rPr lang="hu-HU" sz="3500" dirty="0" smtClean="0"/>
              <a:t>Tankönyvek (</a:t>
            </a:r>
            <a:r>
              <a:rPr lang="hu-HU" sz="3500" dirty="0" err="1" smtClean="0"/>
              <a:t>Száray</a:t>
            </a:r>
            <a:r>
              <a:rPr lang="hu-HU" sz="3500" dirty="0" smtClean="0"/>
              <a:t>, </a:t>
            </a:r>
            <a:r>
              <a:rPr lang="hu-HU" sz="3500" dirty="0" err="1" smtClean="0"/>
              <a:t>Rubovszki</a:t>
            </a:r>
            <a:r>
              <a:rPr lang="hu-HU" sz="3500" dirty="0" smtClean="0"/>
              <a:t>, Walter)</a:t>
            </a:r>
          </a:p>
          <a:p>
            <a:pPr lvl="1"/>
            <a:r>
              <a:rPr lang="hu-HU" sz="3500" dirty="0" smtClean="0"/>
              <a:t>Saját jegyzet (N</a:t>
            </a:r>
            <a:r>
              <a:rPr lang="hu-HU" sz="3500" baseline="30000" dirty="0" smtClean="0"/>
              <a:t>o</a:t>
            </a:r>
            <a:r>
              <a:rPr lang="hu-HU" sz="3500" dirty="0" smtClean="0"/>
              <a:t> 1)</a:t>
            </a:r>
          </a:p>
          <a:p>
            <a:pPr lvl="1"/>
            <a:r>
              <a:rPr lang="hu-HU" sz="3500" dirty="0" smtClean="0"/>
              <a:t>Folyóiratok (Rubikon, História)</a:t>
            </a:r>
          </a:p>
          <a:p>
            <a:pPr lvl="1"/>
            <a:r>
              <a:rPr lang="hu-HU" sz="3500" dirty="0" smtClean="0"/>
              <a:t>Net (csak óvatosan, de a kurucinfó hasznos is lehet)</a:t>
            </a:r>
          </a:p>
          <a:p>
            <a:pPr lvl="1" algn="ctr">
              <a:buNone/>
            </a:pPr>
            <a:endParaRPr lang="hu-HU" sz="3200" dirty="0" smtClean="0">
              <a:hlinkClick r:id="rId2"/>
            </a:endParaRPr>
          </a:p>
          <a:p>
            <a:pPr lvl="1" algn="ctr">
              <a:buNone/>
            </a:pPr>
            <a:r>
              <a:rPr lang="hu-HU" sz="3200" b="1" dirty="0" smtClean="0">
                <a:hlinkClick r:id="rId2"/>
              </a:rPr>
              <a:t>http://toriszekcio.atw.hu/</a:t>
            </a:r>
            <a:endParaRPr lang="hu-HU" sz="3200" b="1" dirty="0" smtClean="0"/>
          </a:p>
          <a:p>
            <a:pPr lvl="1"/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 smtClean="0"/>
              <a:t>Készülődés</a:t>
            </a:r>
            <a:r>
              <a:rPr lang="hu-HU" sz="4000" dirty="0" smtClean="0"/>
              <a:t> – </a:t>
            </a:r>
            <a:r>
              <a:rPr lang="hu-HU" sz="4000" dirty="0" smtClean="0">
                <a:solidFill>
                  <a:schemeClr val="bg1">
                    <a:lumMod val="50000"/>
                  </a:schemeClr>
                </a:solidFill>
              </a:rPr>
              <a:t>Tanítás</a:t>
            </a:r>
            <a:r>
              <a:rPr lang="hu-HU" sz="4000" dirty="0" smtClean="0"/>
              <a:t> – </a:t>
            </a:r>
            <a:r>
              <a:rPr lang="hu-HU" sz="4000" dirty="0" smtClean="0">
                <a:solidFill>
                  <a:schemeClr val="bg1">
                    <a:lumMod val="50000"/>
                  </a:schemeClr>
                </a:solidFill>
              </a:rPr>
              <a:t>Elmélkedés</a:t>
            </a:r>
            <a:endParaRPr lang="hu-HU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artalom helye 10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637112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 smtClean="0"/>
              <a:t>Előeste</a:t>
            </a:r>
          </a:p>
          <a:p>
            <a:pPr lvl="1"/>
            <a:r>
              <a:rPr lang="hu-HU" sz="3200" dirty="0" smtClean="0"/>
              <a:t>Nem pénteken kezdődik!</a:t>
            </a:r>
          </a:p>
          <a:p>
            <a:pPr lvl="1"/>
            <a:r>
              <a:rPr lang="hu-HU" sz="3200" dirty="0" smtClean="0"/>
              <a:t>Óramegbeszélés -&gt; A felsősöd felelőssége! </a:t>
            </a:r>
          </a:p>
          <a:p>
            <a:pPr lvl="1"/>
            <a:r>
              <a:rPr lang="hu-HU" sz="3200" dirty="0" smtClean="0"/>
              <a:t>Buli? 	:</a:t>
            </a:r>
            <a:r>
              <a:rPr lang="hu-HU" sz="3200" dirty="0" smtClean="0"/>
              <a:t>P</a:t>
            </a:r>
          </a:p>
          <a:p>
            <a:pPr lvl="1"/>
            <a:r>
              <a:rPr lang="hu-HU" sz="3200" dirty="0" err="1" smtClean="0"/>
              <a:t>Just</a:t>
            </a:r>
            <a:r>
              <a:rPr lang="hu-HU" sz="3200" dirty="0" smtClean="0"/>
              <a:t> </a:t>
            </a:r>
            <a:r>
              <a:rPr lang="hu-HU" sz="3200" dirty="0" err="1" smtClean="0"/>
              <a:t>in</a:t>
            </a:r>
            <a:r>
              <a:rPr lang="hu-HU" sz="3200" dirty="0" smtClean="0"/>
              <a:t> </a:t>
            </a:r>
            <a:r>
              <a:rPr lang="hu-HU" sz="3200" dirty="0" err="1" smtClean="0"/>
              <a:t>time</a:t>
            </a:r>
            <a:endParaRPr lang="hu-HU" sz="3200" dirty="0" smtClean="0"/>
          </a:p>
          <a:p>
            <a:endParaRPr lang="hu-HU" dirty="0" smtClean="0"/>
          </a:p>
          <a:p>
            <a:r>
              <a:rPr lang="hu-HU" b="1" dirty="0" smtClean="0"/>
              <a:t>Jegyzet</a:t>
            </a:r>
            <a:r>
              <a:rPr lang="hu-HU" dirty="0" smtClean="0"/>
              <a:t> </a:t>
            </a:r>
          </a:p>
          <a:p>
            <a:endParaRPr lang="hu-HU" dirty="0" smtClean="0"/>
          </a:p>
          <a:p>
            <a:r>
              <a:rPr lang="hu-HU" b="1" dirty="0" smtClean="0"/>
              <a:t>PPT gyártás</a:t>
            </a:r>
          </a:p>
          <a:p>
            <a:pPr lvl="1">
              <a:buNone/>
            </a:pPr>
            <a:endParaRPr lang="hu-HU" dirty="0"/>
          </a:p>
        </p:txBody>
      </p:sp>
      <p:pic>
        <p:nvPicPr>
          <p:cNvPr id="4" name="Kép 3" descr="vizsy.JPG"/>
          <p:cNvPicPr>
            <a:picLocks noChangeAspect="1"/>
          </p:cNvPicPr>
          <p:nvPr/>
        </p:nvPicPr>
        <p:blipFill>
          <a:blip r:embed="rId2" cstate="print"/>
          <a:srcRect t="12109"/>
          <a:stretch>
            <a:fillRect/>
          </a:stretch>
        </p:blipFill>
        <p:spPr>
          <a:xfrm>
            <a:off x="4572000" y="3212976"/>
            <a:ext cx="292608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498" t="16542" r="18498" b="3908"/>
          <a:stretch>
            <a:fillRect/>
          </a:stretch>
        </p:blipFill>
        <p:spPr bwMode="auto">
          <a:xfrm>
            <a:off x="-36512" y="-69549"/>
            <a:ext cx="9180512" cy="6954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18600" t="16360" r="18794" b="6250"/>
          <a:stretch>
            <a:fillRect/>
          </a:stretch>
        </p:blipFill>
        <p:spPr bwMode="auto">
          <a:xfrm>
            <a:off x="-36512" y="0"/>
            <a:ext cx="9180512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20081" t="19313" r="19085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9741" r="11116" b="954"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hu-HU" sz="4000" smtClean="0"/>
              <a:t>Türannisz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9144000" cy="452596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hu-HU" sz="4000" smtClean="0"/>
          </a:p>
          <a:p>
            <a:pPr eaLnBrk="1" hangingPunct="1">
              <a:buFontTx/>
              <a:buNone/>
            </a:pPr>
            <a:r>
              <a:rPr lang="hu-HU" sz="3400" smtClean="0">
                <a:latin typeface="Bookman Old Style" pitchFamily="18" charset="0"/>
              </a:rPr>
              <a:t> Démosz</a:t>
            </a:r>
            <a:r>
              <a:rPr lang="hu-HU" sz="4000" smtClean="0"/>
              <a:t>   			         </a:t>
            </a:r>
            <a:r>
              <a:rPr lang="hu-HU" sz="3400" smtClean="0">
                <a:latin typeface="Bookman Old Style" pitchFamily="18" charset="0"/>
              </a:rPr>
              <a:t>Arisztokrácia</a:t>
            </a: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2771775" y="1484313"/>
            <a:ext cx="1512888" cy="2087562"/>
          </a:xfrm>
          <a:prstGeom prst="upArrow">
            <a:avLst>
              <a:gd name="adj1" fmla="val 50000"/>
              <a:gd name="adj2" fmla="val 3449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4644008" y="1557015"/>
            <a:ext cx="1370012" cy="2232025"/>
          </a:xfrm>
          <a:prstGeom prst="downArrow">
            <a:avLst>
              <a:gd name="adj1" fmla="val 50000"/>
              <a:gd name="adj2" fmla="val 4073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250825" y="4005263"/>
            <a:ext cx="8424863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hu-HU" sz="3600">
                <a:latin typeface="Bookman Old Style" pitchFamily="18" charset="0"/>
              </a:rPr>
              <a:t>i.e. 560-527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r>
              <a:rPr lang="hu-HU" sz="3600">
                <a:latin typeface="Bookman Old Style" pitchFamily="18" charset="0"/>
              </a:rPr>
              <a:t>Peiszisztratosz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r>
              <a:rPr lang="hu-HU" sz="3600">
                <a:latin typeface="Bookman Old Style" pitchFamily="18" charset="0"/>
              </a:rPr>
              <a:t>Hippiasz</a:t>
            </a:r>
          </a:p>
          <a:p>
            <a:pPr>
              <a:spcBef>
                <a:spcPct val="50000"/>
              </a:spcBef>
            </a:pPr>
            <a:endParaRPr lang="hu-HU" sz="4000">
              <a:latin typeface="Bookman Old Style" pitchFamily="18" charset="0"/>
            </a:endParaRPr>
          </a:p>
        </p:txBody>
      </p:sp>
      <p:pic>
        <p:nvPicPr>
          <p:cNvPr id="21512" name="Picture 8" descr="0003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4300" y="2890838"/>
            <a:ext cx="2679700" cy="396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Kép 5" descr="gorog_zaszlo_80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3825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>
                <a:latin typeface="Bookman Old Style" pitchFamily="18" charset="0"/>
              </a:rPr>
              <a:t>Egy másik út…..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pic>
        <p:nvPicPr>
          <p:cNvPr id="9221" name="Picture 5" descr="this-is-sparta-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Kép 4" descr="gorog_zaszlo_80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145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 descr="P73105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Készülődés</a:t>
            </a:r>
            <a:r>
              <a:rPr lang="hu-HU" dirty="0" smtClean="0"/>
              <a:t> – Tanítás – </a:t>
            </a:r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Elmélkedés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1704" y="1556792"/>
            <a:ext cx="8686800" cy="5301208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Tanár –Diák (pudva) kapcsolat</a:t>
            </a:r>
          </a:p>
          <a:p>
            <a:pPr lvl="1"/>
            <a:r>
              <a:rPr lang="hu-HU" dirty="0" smtClean="0"/>
              <a:t>Pszichológiai szerződés</a:t>
            </a:r>
          </a:p>
          <a:p>
            <a:pPr lvl="1"/>
            <a:r>
              <a:rPr lang="hu-HU" dirty="0" smtClean="0"/>
              <a:t>Hierarchia!</a:t>
            </a:r>
          </a:p>
          <a:p>
            <a:pPr lvl="1"/>
            <a:r>
              <a:rPr lang="hu-HU" dirty="0" smtClean="0"/>
              <a:t>Ne feledjétek: Erősebb kutya….</a:t>
            </a:r>
          </a:p>
          <a:p>
            <a:pPr lvl="2">
              <a:buNone/>
            </a:pPr>
            <a:endParaRPr lang="hu-HU" dirty="0" smtClean="0"/>
          </a:p>
          <a:p>
            <a:pPr algn="ctr"/>
            <a:r>
              <a:rPr lang="hu-HU" dirty="0" smtClean="0"/>
              <a:t>Tanítás 			Tanulás</a:t>
            </a:r>
          </a:p>
          <a:p>
            <a:pPr algn="ctr"/>
            <a:r>
              <a:rPr lang="hu-HU" dirty="0" smtClean="0"/>
              <a:t>Előadás			Felelet</a:t>
            </a:r>
          </a:p>
          <a:p>
            <a:endParaRPr lang="hu-HU" sz="2600" dirty="0" smtClean="0"/>
          </a:p>
          <a:p>
            <a:r>
              <a:rPr lang="hu-HU" dirty="0" smtClean="0"/>
              <a:t>Bevezetés – Tárgyalás – Befejezés</a:t>
            </a:r>
          </a:p>
          <a:p>
            <a:endParaRPr lang="hu-HU" sz="1900" dirty="0" smtClean="0"/>
          </a:p>
          <a:p>
            <a:r>
              <a:rPr lang="hu-HU" dirty="0" smtClean="0"/>
              <a:t>Térképek, képek, videók, feladatok, dolgozat, szünet </a:t>
            </a:r>
          </a:p>
          <a:p>
            <a:endParaRPr lang="hu-HU" dirty="0" smtClean="0"/>
          </a:p>
        </p:txBody>
      </p:sp>
      <p:sp>
        <p:nvSpPr>
          <p:cNvPr id="4" name="Balra-jobbra nyíl 3"/>
          <p:cNvSpPr/>
          <p:nvPr/>
        </p:nvSpPr>
        <p:spPr>
          <a:xfrm>
            <a:off x="4283968" y="3861048"/>
            <a:ext cx="1224136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Balra-jobbra nyíl 4"/>
          <p:cNvSpPr/>
          <p:nvPr/>
        </p:nvSpPr>
        <p:spPr>
          <a:xfrm>
            <a:off x="4283968" y="4365104"/>
            <a:ext cx="1224136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Készülődés</a:t>
            </a:r>
            <a:r>
              <a:rPr lang="hu-HU" dirty="0" smtClean="0"/>
              <a:t> – Tanítás – </a:t>
            </a:r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Elmélkedés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/>
              <a:t>Definíciók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„</a:t>
            </a:r>
            <a:r>
              <a:rPr lang="hu-HU" b="1" dirty="0" smtClean="0"/>
              <a:t>TSZ</a:t>
            </a:r>
            <a:r>
              <a:rPr lang="hu-HU" dirty="0" smtClean="0"/>
              <a:t> tematika: az OM tematika követelményének gyakorlati megvalósítását segítő terv, amely biztosítja a diákok számára:</a:t>
            </a:r>
          </a:p>
          <a:p>
            <a:pPr>
              <a:buFontTx/>
              <a:buChar char="-"/>
            </a:pPr>
            <a:r>
              <a:rPr lang="hu-HU" dirty="0" smtClean="0"/>
              <a:t> az </a:t>
            </a:r>
            <a:r>
              <a:rPr lang="hu-HU" b="1" dirty="0" smtClean="0"/>
              <a:t>OM</a:t>
            </a:r>
            <a:r>
              <a:rPr lang="hu-HU" dirty="0" smtClean="0"/>
              <a:t> követelménynek való megfelelést</a:t>
            </a:r>
          </a:p>
          <a:p>
            <a:pPr>
              <a:buFontTx/>
              <a:buChar char="-"/>
            </a:pPr>
            <a:r>
              <a:rPr lang="hu-HU" dirty="0" smtClean="0"/>
              <a:t> a tevékenység(forrás)</a:t>
            </a:r>
            <a:r>
              <a:rPr lang="hu-HU" dirty="0" err="1" smtClean="0"/>
              <a:t>-központú</a:t>
            </a:r>
            <a:r>
              <a:rPr lang="hu-HU" dirty="0" smtClean="0"/>
              <a:t> történelem oktatást</a:t>
            </a:r>
          </a:p>
          <a:p>
            <a:pPr>
              <a:buFontTx/>
              <a:buChar char="-"/>
            </a:pPr>
            <a:r>
              <a:rPr lang="hu-HU" dirty="0" smtClean="0"/>
              <a:t> a </a:t>
            </a:r>
            <a:r>
              <a:rPr lang="hu-HU" b="1" dirty="0" smtClean="0"/>
              <a:t>homogén</a:t>
            </a:r>
            <a:r>
              <a:rPr lang="hu-HU" dirty="0" smtClean="0"/>
              <a:t> (csoporttól „független”) történelem oktatást”</a:t>
            </a:r>
          </a:p>
          <a:p>
            <a:pPr algn="r">
              <a:buNone/>
            </a:pPr>
            <a:r>
              <a:rPr lang="hu-HU" i="1" dirty="0" smtClean="0"/>
              <a:t>Farki</a:t>
            </a:r>
          </a:p>
          <a:p>
            <a:pPr algn="ctr">
              <a:buNone/>
            </a:pPr>
            <a:r>
              <a:rPr lang="hu-HU" sz="4200" i="1" dirty="0" smtClean="0"/>
              <a:t>MAGYARÁZNI!!!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556792"/>
            <a:ext cx="4032448" cy="3684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225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Készülődés</a:t>
            </a:r>
            <a:r>
              <a:rPr lang="hu-HU" dirty="0" smtClean="0"/>
              <a:t> – Tanítás – </a:t>
            </a:r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Elmélkedés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Stílus:</a:t>
            </a:r>
          </a:p>
          <a:p>
            <a:pPr lvl="1"/>
            <a:r>
              <a:rPr lang="hu-HU" dirty="0" smtClean="0"/>
              <a:t>Fizikai: megjelenés</a:t>
            </a:r>
          </a:p>
          <a:p>
            <a:pPr lvl="1"/>
            <a:r>
              <a:rPr lang="hu-HU" dirty="0" smtClean="0"/>
              <a:t>Intellektuális: </a:t>
            </a:r>
          </a:p>
          <a:p>
            <a:pPr lvl="2"/>
            <a:r>
              <a:rPr lang="hu-HU" sz="2800" dirty="0" smtClean="0"/>
              <a:t>Hangsúly, hanglejtés, hangerő</a:t>
            </a:r>
          </a:p>
          <a:p>
            <a:pPr lvl="2"/>
            <a:r>
              <a:rPr lang="hu-HU" sz="2800" dirty="0" smtClean="0"/>
              <a:t>No „túlburjánzás”</a:t>
            </a:r>
          </a:p>
          <a:p>
            <a:pPr lvl="2"/>
            <a:endParaRPr lang="hu-HU" sz="2800" dirty="0" smtClean="0"/>
          </a:p>
          <a:p>
            <a:pPr lvl="2"/>
            <a:r>
              <a:rPr lang="hu-HU" sz="2800" dirty="0" smtClean="0"/>
              <a:t>Interaktivitás</a:t>
            </a:r>
          </a:p>
          <a:p>
            <a:pPr lvl="2"/>
            <a:r>
              <a:rPr lang="hu-HU" sz="2800" dirty="0" smtClean="0"/>
              <a:t>Ne legyetek statikusak! (teremrendezés)</a:t>
            </a:r>
          </a:p>
          <a:p>
            <a:pPr lvl="2"/>
            <a:r>
              <a:rPr lang="hu-HU" sz="2800" dirty="0" smtClean="0"/>
              <a:t>Labda-elmélet (</a:t>
            </a:r>
            <a:r>
              <a:rPr lang="hu-HU" sz="2800" i="1" dirty="0" smtClean="0"/>
              <a:t>HB</a:t>
            </a:r>
            <a:r>
              <a:rPr lang="hu-HU" sz="2800" dirty="0" smtClean="0"/>
              <a:t>)</a:t>
            </a:r>
          </a:p>
          <a:p>
            <a:pPr lvl="2"/>
            <a:endParaRPr lang="hu-H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r="28601" b="16001"/>
          <a:stretch>
            <a:fillRect/>
          </a:stretch>
        </p:blipFill>
        <p:spPr bwMode="auto">
          <a:xfrm>
            <a:off x="7020272" y="2996952"/>
            <a:ext cx="1584176" cy="1863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 r="13713" b="18345"/>
          <a:stretch>
            <a:fillRect/>
          </a:stretch>
        </p:blipFill>
        <p:spPr bwMode="auto">
          <a:xfrm>
            <a:off x="2555776" y="1916832"/>
            <a:ext cx="4109442" cy="31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megjelenes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1640" y="1556792"/>
            <a:ext cx="2926080" cy="3901440"/>
          </a:xfrm>
          <a:prstGeom prst="rect">
            <a:avLst/>
          </a:prstGeom>
        </p:spPr>
      </p:pic>
      <p:pic>
        <p:nvPicPr>
          <p:cNvPr id="7" name="Kép 6" descr="megjelen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1556792"/>
            <a:ext cx="2926080" cy="3901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235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Készülődés</a:t>
            </a:r>
            <a:r>
              <a:rPr lang="hu-HU" dirty="0" smtClean="0"/>
              <a:t> – Tanítás – </a:t>
            </a:r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Elmélkedés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hu-HU" dirty="0" smtClean="0"/>
              <a:t>Ami </a:t>
            </a:r>
            <a:r>
              <a:rPr lang="hu-HU" dirty="0" err="1" smtClean="0"/>
              <a:t>nagggyon</a:t>
            </a:r>
            <a:r>
              <a:rPr lang="hu-HU" dirty="0" smtClean="0"/>
              <a:t> gáz:</a:t>
            </a:r>
          </a:p>
          <a:p>
            <a:pPr>
              <a:buNone/>
            </a:pPr>
            <a:endParaRPr lang="hu-HU" sz="1600" dirty="0" smtClean="0"/>
          </a:p>
          <a:p>
            <a:pPr lvl="1"/>
            <a:r>
              <a:rPr lang="hu-HU" dirty="0" smtClean="0"/>
              <a:t>Késve esel be a terembe</a:t>
            </a:r>
          </a:p>
          <a:p>
            <a:pPr lvl="1"/>
            <a:r>
              <a:rPr lang="hu-HU" dirty="0" smtClean="0"/>
              <a:t>Nem indul a </a:t>
            </a:r>
            <a:r>
              <a:rPr lang="hu-HU" dirty="0" err="1" smtClean="0"/>
              <a:t>windows</a:t>
            </a:r>
            <a:r>
              <a:rPr lang="hu-HU" dirty="0" smtClean="0"/>
              <a:t>/</a:t>
            </a:r>
            <a:r>
              <a:rPr lang="hu-HU" dirty="0" err="1" smtClean="0"/>
              <a:t>ppt</a:t>
            </a:r>
            <a:r>
              <a:rPr lang="hu-HU" dirty="0" smtClean="0"/>
              <a:t>/videó</a:t>
            </a:r>
          </a:p>
          <a:p>
            <a:pPr lvl="1"/>
            <a:r>
              <a:rPr lang="hu-HU" dirty="0" smtClean="0"/>
              <a:t>Kapkodsz, nem tudod hol jársz</a:t>
            </a:r>
          </a:p>
          <a:p>
            <a:pPr lvl="1"/>
            <a:r>
              <a:rPr lang="hu-HU" dirty="0" smtClean="0"/>
              <a:t>Ha süt rólad hogy másnapos vagy / kialvatlan</a:t>
            </a:r>
          </a:p>
          <a:p>
            <a:pPr lvl="1"/>
            <a:r>
              <a:rPr lang="hu-HU" dirty="0" smtClean="0"/>
              <a:t>Ha nem készülsz fel</a:t>
            </a:r>
          </a:p>
          <a:p>
            <a:pPr lvl="1"/>
            <a:r>
              <a:rPr lang="hu-HU" dirty="0" smtClean="0"/>
              <a:t>Tankönyvet használsz</a:t>
            </a:r>
          </a:p>
          <a:p>
            <a:pPr lvl="1"/>
            <a:r>
              <a:rPr lang="hu-HU" dirty="0" smtClean="0"/>
              <a:t>Olvasod a </a:t>
            </a:r>
            <a:r>
              <a:rPr lang="hu-HU" dirty="0" smtClean="0"/>
              <a:t>jegyzeted</a:t>
            </a:r>
          </a:p>
          <a:p>
            <a:pPr lvl="1"/>
            <a:r>
              <a:rPr lang="hu-HU" b="1" dirty="0" smtClean="0"/>
              <a:t>Ha szarul adsz elő!</a:t>
            </a:r>
            <a:endParaRPr lang="hu-HU" b="1" dirty="0" smtClean="0"/>
          </a:p>
          <a:p>
            <a:pPr lvl="1"/>
            <a:endParaRPr lang="hu-H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t="28350" b="26291"/>
          <a:stretch>
            <a:fillRect/>
          </a:stretch>
        </p:blipFill>
        <p:spPr bwMode="auto">
          <a:xfrm>
            <a:off x="4938464" y="4725144"/>
            <a:ext cx="381000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556792"/>
            <a:ext cx="23241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masnapo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1305770"/>
            <a:ext cx="2736304" cy="364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48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Készülődés</a:t>
            </a:r>
            <a:r>
              <a:rPr lang="hu-HU" dirty="0" smtClean="0"/>
              <a:t> – Tanítás – </a:t>
            </a:r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Elmélkedés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/>
          </a:bodyPr>
          <a:lstStyle/>
          <a:p>
            <a:r>
              <a:rPr lang="hu-HU" b="1" dirty="0" smtClean="0"/>
              <a:t>Ami NEM ciki:</a:t>
            </a:r>
          </a:p>
          <a:p>
            <a:pPr lvl="1">
              <a:lnSpc>
                <a:spcPct val="130000"/>
              </a:lnSpc>
            </a:pPr>
            <a:r>
              <a:rPr lang="hu-HU" b="1" dirty="0" smtClean="0"/>
              <a:t>Ha valamit nem tudsz, ezért van a felsősöd!  </a:t>
            </a:r>
          </a:p>
          <a:p>
            <a:pPr lvl="1">
              <a:lnSpc>
                <a:spcPct val="130000"/>
              </a:lnSpc>
            </a:pPr>
            <a:r>
              <a:rPr lang="hu-HU" b="1" dirty="0" smtClean="0"/>
              <a:t>„Nem tananyag, még emelt szinten sem” (</a:t>
            </a:r>
            <a:r>
              <a:rPr lang="hu-HU" b="1" i="1" dirty="0" err="1" smtClean="0"/>
              <a:t>Vancsó</a:t>
            </a:r>
            <a:r>
              <a:rPr lang="hu-HU" b="1" dirty="0" smtClean="0"/>
              <a:t>)</a:t>
            </a:r>
          </a:p>
          <a:p>
            <a:pPr lvl="1">
              <a:lnSpc>
                <a:spcPct val="130000"/>
              </a:lnSpc>
            </a:pPr>
            <a:r>
              <a:rPr lang="hu-HU" b="1" dirty="0" smtClean="0"/>
              <a:t>Okos időhúzás…</a:t>
            </a:r>
          </a:p>
          <a:p>
            <a:pPr lvl="1">
              <a:lnSpc>
                <a:spcPct val="130000"/>
              </a:lnSpc>
            </a:pPr>
            <a:r>
              <a:rPr lang="hu-HU" b="1" dirty="0" smtClean="0"/>
              <a:t>„Nem vagyok én </a:t>
            </a:r>
            <a:r>
              <a:rPr lang="hu-HU" b="1" dirty="0" err="1" smtClean="0"/>
              <a:t>kiba</a:t>
            </a:r>
            <a:r>
              <a:rPr lang="hu-HU" b="1" dirty="0" smtClean="0"/>
              <a:t>…</a:t>
            </a:r>
            <a:r>
              <a:rPr lang="hu-HU" b="1" dirty="0" err="1" smtClean="0"/>
              <a:t>tt</a:t>
            </a:r>
            <a:r>
              <a:rPr lang="hu-HU" b="1" dirty="0" smtClean="0"/>
              <a:t> kislexikon!” 	(</a:t>
            </a:r>
            <a:r>
              <a:rPr lang="hu-HU" b="1" i="1" dirty="0" err="1" smtClean="0"/>
              <a:t>Mizu</a:t>
            </a:r>
            <a:r>
              <a:rPr lang="hu-HU" b="1" i="1" dirty="0" smtClean="0"/>
              <a:t>)</a:t>
            </a:r>
          </a:p>
          <a:p>
            <a:pPr lvl="1">
              <a:lnSpc>
                <a:spcPct val="130000"/>
              </a:lnSpc>
            </a:pPr>
            <a:r>
              <a:rPr lang="hu-HU" b="1" dirty="0" smtClean="0"/>
              <a:t>Ha </a:t>
            </a:r>
            <a:r>
              <a:rPr lang="hu-HU" b="1" dirty="0" err="1" smtClean="0"/>
              <a:t>elkúrod</a:t>
            </a:r>
            <a:r>
              <a:rPr lang="hu-HU" b="1" dirty="0" smtClean="0"/>
              <a:t>, ismerd el! </a:t>
            </a:r>
            <a:endParaRPr lang="hu-HU" b="1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9836" t="5901" r="4447" b="5901"/>
          <a:stretch>
            <a:fillRect/>
          </a:stretch>
        </p:blipFill>
        <p:spPr bwMode="auto">
          <a:xfrm>
            <a:off x="7452320" y="0"/>
            <a:ext cx="1691680" cy="232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573016"/>
            <a:ext cx="3707904" cy="2549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215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Készülődés</a:t>
            </a:r>
            <a:r>
              <a:rPr lang="hu-HU" dirty="0" smtClean="0"/>
              <a:t> – Tanítás – </a:t>
            </a:r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Elmélkedés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Mikor tanítasz jól?</a:t>
            </a:r>
          </a:p>
          <a:p>
            <a:pPr>
              <a:buNone/>
            </a:pPr>
            <a:endParaRPr lang="hu-HU" dirty="0" smtClean="0"/>
          </a:p>
          <a:p>
            <a:pPr marL="971550" lvl="1" indent="-514350">
              <a:buFont typeface="+mj-lt"/>
              <a:buAutoNum type="arabicPeriod"/>
            </a:pPr>
            <a:r>
              <a:rPr lang="hu-HU" dirty="0" smtClean="0"/>
              <a:t>Ha a diákjaid valami pluszt kapnak a </a:t>
            </a:r>
            <a:r>
              <a:rPr lang="hu-HU" dirty="0" err="1" smtClean="0"/>
              <a:t>gimihez</a:t>
            </a:r>
            <a:r>
              <a:rPr lang="hu-HU" dirty="0" smtClean="0"/>
              <a:t> képest</a:t>
            </a:r>
          </a:p>
          <a:p>
            <a:pPr marL="971550" lvl="1" indent="-514350">
              <a:buFont typeface="+mj-lt"/>
              <a:buAutoNum type="arabicPeriod"/>
            </a:pPr>
            <a:r>
              <a:rPr lang="hu-HU" dirty="0" smtClean="0"/>
              <a:t>Ha viccesen és interaktívan tartod az óráidat</a:t>
            </a:r>
          </a:p>
          <a:p>
            <a:pPr marL="971550" lvl="1" indent="-514350">
              <a:buFont typeface="+mj-lt"/>
              <a:buAutoNum type="arabicPeriod"/>
            </a:pPr>
            <a:r>
              <a:rPr lang="hu-HU" dirty="0" smtClean="0"/>
              <a:t>Rávilágítasz az összefüggésekre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Készülődés</a:t>
            </a:r>
            <a:r>
              <a:rPr lang="hu-HU" dirty="0" smtClean="0"/>
              <a:t> – </a:t>
            </a:r>
            <a:r>
              <a:rPr lang="hu-HU" dirty="0" smtClean="0">
                <a:solidFill>
                  <a:schemeClr val="bg1">
                    <a:lumMod val="50000"/>
                  </a:schemeClr>
                </a:solidFill>
              </a:rPr>
              <a:t>Tanítás</a:t>
            </a:r>
            <a:r>
              <a:rPr lang="hu-HU" dirty="0" smtClean="0"/>
              <a:t> – Elmélkedés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5112568"/>
          </a:xfrm>
        </p:spPr>
        <p:txBody>
          <a:bodyPr>
            <a:normAutofit lnSpcReduction="1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hu-HU" b="1" dirty="0" smtClean="0"/>
              <a:t>Van-e olyan hogy jó </a:t>
            </a:r>
            <a:r>
              <a:rPr lang="hu-HU" b="1" dirty="0" err="1" smtClean="0"/>
              <a:t>SG-s</a:t>
            </a:r>
            <a:r>
              <a:rPr lang="hu-HU" b="1" dirty="0" smtClean="0"/>
              <a:t>?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hu-HU" dirty="0" smtClean="0"/>
          </a:p>
          <a:p>
            <a:pPr marL="342900" lvl="1" indent="-342900" algn="ctr">
              <a:buNone/>
            </a:pPr>
            <a:r>
              <a:rPr lang="hu-HU" sz="3200" b="1" dirty="0" smtClean="0">
                <a:solidFill>
                  <a:srgbClr val="FF0000"/>
                </a:solidFill>
              </a:rPr>
              <a:t>SZERINTEM NINCS ILYEN PROTOTÍPUS!!!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hu-HU" dirty="0" smtClean="0"/>
          </a:p>
          <a:p>
            <a:pPr marL="742950" lvl="2" indent="-342900"/>
            <a:r>
              <a:rPr lang="hu-HU" sz="2800" dirty="0" smtClean="0"/>
              <a:t>Csapat vs. Egyéniségek</a:t>
            </a:r>
          </a:p>
          <a:p>
            <a:pPr marL="742950" lvl="2" indent="-342900"/>
            <a:r>
              <a:rPr lang="hu-HU" sz="2800" dirty="0" smtClean="0"/>
              <a:t>Tanítás terén a TSZ nem </a:t>
            </a:r>
            <a:r>
              <a:rPr lang="hu-HU" sz="2800" dirty="0" smtClean="0"/>
              <a:t>alibizik!</a:t>
            </a:r>
          </a:p>
          <a:p>
            <a:pPr marL="1200150" lvl="3" indent="-342900"/>
            <a:r>
              <a:rPr lang="hu-HU" sz="2800" dirty="0" smtClean="0"/>
              <a:t>Szünet, játékok……</a:t>
            </a:r>
            <a:endParaRPr lang="hu-HU" sz="2800" dirty="0" smtClean="0"/>
          </a:p>
          <a:p>
            <a:pPr marL="742950" lvl="2" indent="-342900"/>
            <a:endParaRPr lang="hu-HU" sz="2800" dirty="0" smtClean="0"/>
          </a:p>
          <a:p>
            <a:pPr marL="742950" lvl="2" indent="-342900" algn="ctr">
              <a:buNone/>
            </a:pPr>
            <a:r>
              <a:rPr lang="hu-HU" sz="2800" b="1" dirty="0" smtClean="0"/>
              <a:t>„Ha tanítasz, kő kemény legyél, </a:t>
            </a:r>
          </a:p>
          <a:p>
            <a:pPr marL="742950" lvl="2" indent="-342900" algn="ctr">
              <a:buNone/>
            </a:pPr>
            <a:r>
              <a:rPr lang="hu-HU" sz="2800" b="1" dirty="0" smtClean="0"/>
              <a:t>ha bulizol, akkor a színpadon a helyed”</a:t>
            </a:r>
            <a:endParaRPr lang="hu-HU" sz="2800" b="1" dirty="0" smtClean="0"/>
          </a:p>
          <a:p>
            <a:pPr>
              <a:buNone/>
            </a:pPr>
            <a:endParaRPr lang="hu-HU" dirty="0"/>
          </a:p>
        </p:txBody>
      </p:sp>
      <p:pic>
        <p:nvPicPr>
          <p:cNvPr id="4" name="Kép 3" descr="kezcs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340768"/>
            <a:ext cx="2926080" cy="3901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229600" cy="1143000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hu-HU" sz="6600" b="1" dirty="0" smtClean="0"/>
              <a:t>Lényeg: Találd meg a helyed!</a:t>
            </a:r>
            <a:endParaRPr lang="hu-HU" sz="6600" b="1" dirty="0" smtClean="0"/>
          </a:p>
          <a:p>
            <a:pPr algn="ctr">
              <a:buNone/>
            </a:pPr>
            <a:r>
              <a:rPr lang="hu-HU" sz="6600" b="1" dirty="0" smtClean="0"/>
              <a:t>Köszönöm </a:t>
            </a:r>
          </a:p>
          <a:p>
            <a:pPr algn="ctr">
              <a:buNone/>
            </a:pPr>
            <a:r>
              <a:rPr lang="hu-HU" sz="6600" b="1" dirty="0" smtClean="0"/>
              <a:t>a figyelmet!!!</a:t>
            </a:r>
          </a:p>
          <a:p>
            <a:pPr algn="ctr">
              <a:buNone/>
            </a:pPr>
            <a:endParaRPr lang="hu-HU" sz="6600" dirty="0" smtClean="0"/>
          </a:p>
          <a:p>
            <a:pPr algn="ctr">
              <a:buNone/>
            </a:pPr>
            <a:r>
              <a:rPr lang="hu-HU" sz="6600" b="1" dirty="0" smtClean="0">
                <a:solidFill>
                  <a:srgbClr val="FF0000"/>
                </a:solidFill>
              </a:rPr>
              <a:t>Várom az ajándékot! :D</a:t>
            </a:r>
            <a:endParaRPr lang="hu-HU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420</Words>
  <Application>Microsoft Office PowerPoint</Application>
  <PresentationFormat>Diavetítés a képernyőre (4:3 oldalarány)</PresentationFormat>
  <Paragraphs>114</Paragraphs>
  <Slides>19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1" baseType="lpstr">
      <vt:lpstr>Office-téma</vt:lpstr>
      <vt:lpstr>Picture</vt:lpstr>
      <vt:lpstr>Gondolatok az SG-s tanításról</vt:lpstr>
      <vt:lpstr>Tematika</vt:lpstr>
      <vt:lpstr>Készülődés – Tanítás – Elmélkedés</vt:lpstr>
      <vt:lpstr>Készülődés – Tanítás – Elmélkedés</vt:lpstr>
      <vt:lpstr>5. dia</vt:lpstr>
      <vt:lpstr>6. dia</vt:lpstr>
      <vt:lpstr>7. dia</vt:lpstr>
      <vt:lpstr>8. dia</vt:lpstr>
      <vt:lpstr>Türannisz</vt:lpstr>
      <vt:lpstr>Egy másik út…..</vt:lpstr>
      <vt:lpstr>11. dia</vt:lpstr>
      <vt:lpstr>Készülődés – Tanítás – Elmélkedés</vt:lpstr>
      <vt:lpstr>Készülődés – Tanítás – Elmélkedés</vt:lpstr>
      <vt:lpstr>Készülődés – Tanítás – Elmélkedés</vt:lpstr>
      <vt:lpstr>Készülődés – Tanítás – Elmélkedés</vt:lpstr>
      <vt:lpstr>Készülődés – Tanítás – Elmélkedés</vt:lpstr>
      <vt:lpstr>Készülődés – Tanítás – Elmélkedés</vt:lpstr>
      <vt:lpstr>Készülődés – Tanítás – Elmélkedés</vt:lpstr>
      <vt:lpstr>19. dia</vt:lpstr>
    </vt:vector>
  </TitlesOfParts>
  <Company>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Gondolatok az SG-s tanításról</dc:title>
  <dc:creator>Bálint</dc:creator>
  <cp:lastModifiedBy>Bálint</cp:lastModifiedBy>
  <cp:revision>102</cp:revision>
  <dcterms:created xsi:type="dcterms:W3CDTF">2011-10-01T14:25:42Z</dcterms:created>
  <dcterms:modified xsi:type="dcterms:W3CDTF">2011-10-04T17:57:21Z</dcterms:modified>
</cp:coreProperties>
</file>