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heme/themeOverride4.xml" ContentType="application/vnd.openxmlformats-officedocument.themeOverride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2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6" r:id="rId1"/>
  </p:sldMasterIdLst>
  <p:sldIdLst>
    <p:sldId id="257" r:id="rId2"/>
    <p:sldId id="272" r:id="rId3"/>
    <p:sldId id="273" r:id="rId4"/>
    <p:sldId id="258" r:id="rId5"/>
    <p:sldId id="259" r:id="rId6"/>
    <p:sldId id="274" r:id="rId7"/>
    <p:sldId id="275" r:id="rId8"/>
    <p:sldId id="280" r:id="rId9"/>
    <p:sldId id="294" r:id="rId10"/>
    <p:sldId id="295" r:id="rId11"/>
    <p:sldId id="286" r:id="rId12"/>
    <p:sldId id="287" r:id="rId13"/>
    <p:sldId id="288" r:id="rId14"/>
    <p:sldId id="263" r:id="rId15"/>
    <p:sldId id="264" r:id="rId16"/>
    <p:sldId id="289" r:id="rId17"/>
    <p:sldId id="297" r:id="rId18"/>
    <p:sldId id="290" r:id="rId19"/>
    <p:sldId id="291" r:id="rId20"/>
    <p:sldId id="292" r:id="rId21"/>
    <p:sldId id="276" r:id="rId22"/>
    <p:sldId id="277" r:id="rId23"/>
    <p:sldId id="267" r:id="rId24"/>
    <p:sldId id="268" r:id="rId25"/>
    <p:sldId id="269" r:id="rId26"/>
    <p:sldId id="279" r:id="rId27"/>
    <p:sldId id="278" r:id="rId28"/>
    <p:sldId id="285" r:id="rId29"/>
    <p:sldId id="262" r:id="rId30"/>
    <p:sldId id="281" r:id="rId31"/>
    <p:sldId id="283" r:id="rId32"/>
    <p:sldId id="293" r:id="rId33"/>
    <p:sldId id="282" r:id="rId34"/>
    <p:sldId id="296" r:id="rId35"/>
    <p:sldId id="298" r:id="rId3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Közepesen sötét stílus 4 – 1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70" autoAdjust="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G:\SG\kurzus\&#233;retts&#233;gi%20stat%20-%20&#246;sszes&#237;t&#337;%20-%20k&#246;z&#233;pszint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G:\SG\kurzus\&#233;retts&#233;gi%20stat%20-%20&#246;sszes&#237;t&#337;%20-%20k&#246;z&#233;pszint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G:\SG\kurzus\&#233;retts&#233;gi%20stat%20-%20&#246;sszes&#237;t&#337;%20-%20k&#246;z&#233;pszint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G:\SG\kurzus\&#233;retts&#233;gi%20stat%20-%20&#246;sszes&#237;t&#337;%20-%20k&#246;z&#233;pszint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u-HU"/>
  <c:chart>
    <c:title>
      <c:tx>
        <c:rich>
          <a:bodyPr/>
          <a:lstStyle/>
          <a:p>
            <a:pPr>
              <a:defRPr/>
            </a:pPr>
            <a:r>
              <a:rPr lang="en-US" sz="1400"/>
              <a:t>A tesztfeladatok témánkénti megoszlása</a:t>
            </a:r>
          </a:p>
        </c:rich>
      </c:tx>
      <c:layout>
        <c:manualLayout>
          <c:xMode val="edge"/>
          <c:yMode val="edge"/>
          <c:x val="0.1785625927193884"/>
          <c:y val="1.3888814745614479E-2"/>
        </c:manualLayout>
      </c:layout>
      <c:overlay val="1"/>
    </c:title>
    <c:plotArea>
      <c:layout>
        <c:manualLayout>
          <c:layoutTarget val="inner"/>
          <c:xMode val="edge"/>
          <c:yMode val="edge"/>
          <c:x val="8.2868766404199504E-2"/>
          <c:y val="0.10185185185185186"/>
          <c:w val="0.53888888888888964"/>
          <c:h val="0.89814814814814914"/>
        </c:manualLayout>
      </c:layout>
      <c:doughnut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1200" b="1"/>
                </a:pPr>
                <a:endParaRPr lang="hu-HU"/>
              </a:p>
            </c:txPr>
            <c:showVal val="1"/>
          </c:dLbls>
          <c:cat>
            <c:strRef>
              <c:f>Téma!$A$6:$A$9</c:f>
              <c:strCache>
                <c:ptCount val="4"/>
                <c:pt idx="0">
                  <c:v>1. Politikával kapcsolatos feladat</c:v>
                </c:pt>
                <c:pt idx="1">
                  <c:v>2. Gazdasággal kapcsolatos feladat</c:v>
                </c:pt>
                <c:pt idx="2">
                  <c:v>3. Társadalommal kapcsolatos feladat</c:v>
                </c:pt>
                <c:pt idx="3">
                  <c:v>4. Művészettel kapcsolatos feladat</c:v>
                </c:pt>
              </c:strCache>
            </c:strRef>
          </c:cat>
          <c:val>
            <c:numRef>
              <c:f>Téma!$D$6:$D$9</c:f>
              <c:numCache>
                <c:formatCode>0.00%</c:formatCode>
                <c:ptCount val="4"/>
                <c:pt idx="0">
                  <c:v>0.40055000000000002</c:v>
                </c:pt>
                <c:pt idx="1">
                  <c:v>0.21120000000000033</c:v>
                </c:pt>
                <c:pt idx="2">
                  <c:v>0.31345000000000067</c:v>
                </c:pt>
                <c:pt idx="3">
                  <c:v>7.4800000000000144E-2</c:v>
                </c:pt>
              </c:numCache>
            </c:numRef>
          </c:val>
        </c:ser>
        <c:firstSliceAng val="0"/>
        <c:holeSize val="50"/>
      </c:doughnut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3535191144585323"/>
          <c:y val="0.12963595652238391"/>
          <c:w val="0.35073504507588726"/>
          <c:h val="0.59383543158800289"/>
        </c:manualLayout>
      </c:layout>
    </c:legend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u-HU"/>
  <c:chart>
    <c:title>
      <c:tx>
        <c:rich>
          <a:bodyPr/>
          <a:lstStyle/>
          <a:p>
            <a:pPr>
              <a:defRPr/>
            </a:pPr>
            <a:r>
              <a:rPr lang="en-US" sz="1400"/>
              <a:t>Az esszéfeladatok témánkénti megoszlása</a:t>
            </a:r>
          </a:p>
        </c:rich>
      </c:tx>
      <c:layout>
        <c:manualLayout>
          <c:xMode val="edge"/>
          <c:yMode val="edge"/>
          <c:x val="0.30423289649347468"/>
          <c:y val="0"/>
        </c:manualLayout>
      </c:layout>
      <c:overlay val="1"/>
    </c:title>
    <c:plotArea>
      <c:layout>
        <c:manualLayout>
          <c:layoutTarget val="inner"/>
          <c:xMode val="edge"/>
          <c:yMode val="edge"/>
          <c:x val="2.911823738295689E-2"/>
          <c:y val="8.6274509803921484E-2"/>
          <c:w val="0.5374855824682816"/>
          <c:h val="0.91372549019608063"/>
        </c:manualLayout>
      </c:layout>
      <c:doughnut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1200" b="1"/>
                </a:pPr>
                <a:endParaRPr lang="hu-HU"/>
              </a:p>
            </c:txPr>
            <c:showVal val="1"/>
          </c:dLbls>
          <c:cat>
            <c:strRef>
              <c:f>Téma!$A$14:$A$17</c:f>
              <c:strCache>
                <c:ptCount val="4"/>
                <c:pt idx="0">
                  <c:v>1. Politikával kapcsolatos feladat</c:v>
                </c:pt>
                <c:pt idx="1">
                  <c:v>2. Gazdasággal kapcsolatos feladat</c:v>
                </c:pt>
                <c:pt idx="2">
                  <c:v>3. Társadalommal kapcsolatos feladat</c:v>
                </c:pt>
                <c:pt idx="3">
                  <c:v>4. Művelődéssel kapcsolatos feladat</c:v>
                </c:pt>
              </c:strCache>
            </c:strRef>
          </c:cat>
          <c:val>
            <c:numRef>
              <c:f>Téma!$D$14:$D$17</c:f>
              <c:numCache>
                <c:formatCode>0.00%</c:formatCode>
                <c:ptCount val="4"/>
                <c:pt idx="0">
                  <c:v>0.48435000000000061</c:v>
                </c:pt>
                <c:pt idx="1">
                  <c:v>0.27085000000000031</c:v>
                </c:pt>
                <c:pt idx="2">
                  <c:v>0.2135000000000003</c:v>
                </c:pt>
                <c:pt idx="3">
                  <c:v>3.1300000000000001E-2</c:v>
                </c:pt>
              </c:numCache>
            </c:numRef>
          </c:val>
        </c:ser>
        <c:firstSliceAng val="0"/>
        <c:holeSize val="50"/>
      </c:doughnutChart>
      <c:spPr>
        <a:noFill/>
        <a:ln w="25400">
          <a:noFill/>
        </a:ln>
      </c:spPr>
    </c:plotArea>
    <c:legend>
      <c:legendPos val="r"/>
      <c:layout/>
    </c:legend>
    <c:plotVisOnly val="1"/>
    <c:dispBlanksAs val="zero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u-HU"/>
  <c:style val="5"/>
  <c:chart>
    <c:title>
      <c:tx>
        <c:rich>
          <a:bodyPr/>
          <a:lstStyle/>
          <a:p>
            <a:pPr>
              <a:defRPr/>
            </a:pPr>
            <a:r>
              <a:rPr lang="hu-HU" sz="1400"/>
              <a:t>A tesztek között milyen gyakran fordulnak elő a következő feladattípusok</a:t>
            </a:r>
          </a:p>
        </c:rich>
      </c:tx>
      <c:layout/>
    </c:title>
    <c:view3D>
      <c:depthPercent val="100"/>
      <c:rAngAx val="1"/>
    </c:view3D>
    <c:plotArea>
      <c:layout>
        <c:manualLayout>
          <c:layoutTarget val="inner"/>
          <c:xMode val="edge"/>
          <c:yMode val="edge"/>
          <c:x val="9.4995524403380244E-2"/>
          <c:y val="7.8576000942525745E-2"/>
          <c:w val="0.90500447630309511"/>
          <c:h val="0.50725191871341291"/>
        </c:manualLayout>
      </c:layout>
      <c:bar3DChart>
        <c:barDir val="col"/>
        <c:grouping val="clustered"/>
        <c:ser>
          <c:idx val="0"/>
          <c:order val="0"/>
          <c:dPt>
            <c:idx val="0"/>
            <c:spPr>
              <a:solidFill>
                <a:srgbClr val="00B050"/>
              </a:solidFill>
            </c:spPr>
          </c:dPt>
          <c:dPt>
            <c:idx val="2"/>
            <c:spPr>
              <a:solidFill>
                <a:srgbClr val="00B050"/>
              </a:solidFill>
            </c:spPr>
          </c:dPt>
          <c:dPt>
            <c:idx val="3"/>
            <c:spPr>
              <a:solidFill>
                <a:srgbClr val="00B050"/>
              </a:solidFill>
            </c:spPr>
          </c:dPt>
          <c:dPt>
            <c:idx val="4"/>
            <c:spPr>
              <a:solidFill>
                <a:srgbClr val="00B050"/>
              </a:solidFill>
            </c:spPr>
          </c:dPt>
          <c:dPt>
            <c:idx val="6"/>
            <c:spPr>
              <a:solidFill>
                <a:srgbClr val="00B050"/>
              </a:solidFill>
            </c:spPr>
          </c:dPt>
          <c:dPt>
            <c:idx val="7"/>
            <c:spPr>
              <a:solidFill>
                <a:srgbClr val="00B050"/>
              </a:solidFill>
            </c:spPr>
          </c:dPt>
          <c:dPt>
            <c:idx val="11"/>
            <c:spPr>
              <a:solidFill>
                <a:srgbClr val="00B050"/>
              </a:solidFill>
            </c:spPr>
          </c:dPt>
          <c:dLbls>
            <c:showVal val="1"/>
          </c:dLbls>
          <c:cat>
            <c:strRef>
              <c:f>Feladattípus!$A$6:$A$17</c:f>
              <c:strCache>
                <c:ptCount val="12"/>
                <c:pt idx="0">
                  <c:v>1. Fill in the gap</c:v>
                </c:pt>
                <c:pt idx="1">
                  <c:v>2. Hibajavítás</c:v>
                </c:pt>
                <c:pt idx="2">
                  <c:v>3. Igaz/Hamis</c:v>
                </c:pt>
                <c:pt idx="3">
                  <c:v>4. Szöveges forrásra kérdés</c:v>
                </c:pt>
                <c:pt idx="4">
                  <c:v>5. Térképes forrásra kérdés</c:v>
                </c:pt>
                <c:pt idx="5">
                  <c:v>6. Diagramos forrásra kérdés</c:v>
                </c:pt>
                <c:pt idx="6">
                  <c:v>7. Folyamatábrás forrásra kérdés</c:v>
                </c:pt>
                <c:pt idx="7">
                  <c:v>8. Képfelismerés/Karikatúraelmzés</c:v>
                </c:pt>
                <c:pt idx="8">
                  <c:v>9. Táblázatos (fogalom/évszám/személy/esemény)</c:v>
                </c:pt>
                <c:pt idx="9">
                  <c:v>10. Időrendi sorrend</c:v>
                </c:pt>
                <c:pt idx="10">
                  <c:v>11. Összekötős</c:v>
                </c:pt>
                <c:pt idx="11">
                  <c:v>12. Diagram/térkép alapján általános trend</c:v>
                </c:pt>
              </c:strCache>
            </c:strRef>
          </c:cat>
          <c:val>
            <c:numRef>
              <c:f>Feladattípus!$D$6:$D$17</c:f>
              <c:numCache>
                <c:formatCode>0.00%</c:formatCode>
                <c:ptCount val="12"/>
                <c:pt idx="0">
                  <c:v>7.5869963369963364E-2</c:v>
                </c:pt>
                <c:pt idx="1">
                  <c:v>1.8543956043956047E-2</c:v>
                </c:pt>
                <c:pt idx="2">
                  <c:v>7.5984432234432339E-2</c:v>
                </c:pt>
                <c:pt idx="3">
                  <c:v>0.30331959706959777</c:v>
                </c:pt>
                <c:pt idx="4">
                  <c:v>9.9175824175824379E-2</c:v>
                </c:pt>
                <c:pt idx="5">
                  <c:v>3.333333333333334E-2</c:v>
                </c:pt>
                <c:pt idx="6">
                  <c:v>0.1043498168498167</c:v>
                </c:pt>
                <c:pt idx="7">
                  <c:v>0.13965201465201466</c:v>
                </c:pt>
                <c:pt idx="8">
                  <c:v>2.6282051282051279E-2</c:v>
                </c:pt>
                <c:pt idx="9">
                  <c:v>1.8543956043956047E-2</c:v>
                </c:pt>
                <c:pt idx="10">
                  <c:v>2.6785714285714336E-2</c:v>
                </c:pt>
                <c:pt idx="11">
                  <c:v>7.8159340659340659E-2</c:v>
                </c:pt>
              </c:numCache>
            </c:numRef>
          </c:val>
        </c:ser>
        <c:shape val="cylinder"/>
        <c:axId val="72413184"/>
        <c:axId val="72414720"/>
        <c:axId val="0"/>
      </c:bar3DChart>
      <c:catAx>
        <c:axId val="72413184"/>
        <c:scaling>
          <c:orientation val="minMax"/>
        </c:scaling>
        <c:axPos val="b"/>
        <c:numFmt formatCode="General" sourceLinked="1"/>
        <c:tickLblPos val="nextTo"/>
        <c:crossAx val="72414720"/>
        <c:crosses val="autoZero"/>
        <c:auto val="1"/>
        <c:lblAlgn val="ctr"/>
        <c:lblOffset val="100"/>
      </c:catAx>
      <c:valAx>
        <c:axId val="72414720"/>
        <c:scaling>
          <c:orientation val="minMax"/>
        </c:scaling>
        <c:axPos val="l"/>
        <c:majorGridlines/>
        <c:numFmt formatCode="0.00%" sourceLinked="1"/>
        <c:tickLblPos val="nextTo"/>
        <c:crossAx val="7241318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u-HU"/>
  <c:chart>
    <c:title>
      <c:tx>
        <c:rich>
          <a:bodyPr/>
          <a:lstStyle/>
          <a:p>
            <a:pPr>
              <a:defRPr/>
            </a:pPr>
            <a:r>
              <a:rPr lang="hu-HU" sz="1400"/>
              <a:t>Az esszék között milyen gyakran fordulnak elő a következő forrástípusok</a:t>
            </a:r>
          </a:p>
        </c:rich>
      </c:tx>
      <c:layout>
        <c:manualLayout>
          <c:xMode val="edge"/>
          <c:yMode val="edge"/>
          <c:x val="0.13052952493087855"/>
          <c:y val="0"/>
        </c:manualLayout>
      </c:layout>
      <c:overlay val="1"/>
    </c:title>
    <c:view3D>
      <c:depthPercent val="100"/>
      <c:rAngAx val="1"/>
    </c:view3D>
    <c:plotArea>
      <c:layout>
        <c:manualLayout>
          <c:layoutTarget val="inner"/>
          <c:xMode val="edge"/>
          <c:yMode val="edge"/>
          <c:x val="9.4705591707578668E-2"/>
          <c:y val="0.11318766005313166"/>
          <c:w val="0.90529440069991263"/>
          <c:h val="0.57686201210913934"/>
        </c:manualLayout>
      </c:layout>
      <c:bar3DChart>
        <c:barDir val="col"/>
        <c:grouping val="clustered"/>
        <c:ser>
          <c:idx val="0"/>
          <c:order val="0"/>
          <c:dLbls>
            <c:dLbl>
              <c:idx val="0"/>
              <c:layout>
                <c:manualLayout>
                  <c:x val="1.944444444444442E-2"/>
                  <c:y val="-9.3566596577673248E-3"/>
                </c:manualLayout>
              </c:layout>
              <c:showVal val="1"/>
            </c:dLbl>
            <c:dLbl>
              <c:idx val="1"/>
              <c:layout>
                <c:manualLayout>
                  <c:x val="1.3888888888888914E-2"/>
                  <c:y val="-6.5496617604371088E-2"/>
                </c:manualLayout>
              </c:layout>
              <c:showVal val="1"/>
            </c:dLbl>
            <c:dLbl>
              <c:idx val="2"/>
              <c:layout>
                <c:manualLayout>
                  <c:x val="8.3333333333333367E-3"/>
                  <c:y val="-2.573081405886005E-2"/>
                </c:manualLayout>
              </c:layout>
              <c:showVal val="1"/>
            </c:dLbl>
            <c:dLbl>
              <c:idx val="3"/>
              <c:layout>
                <c:manualLayout>
                  <c:x val="5.5555555555555558E-3"/>
                  <c:y val="-2.3391649144418197E-2"/>
                </c:manualLayout>
              </c:layout>
              <c:showVal val="1"/>
            </c:dLbl>
            <c:dLbl>
              <c:idx val="4"/>
              <c:layout>
                <c:manualLayout>
                  <c:x val="1.6666666666666781E-2"/>
                  <c:y val="-9.3566596577673248E-3"/>
                </c:manualLayout>
              </c:layout>
              <c:showVal val="1"/>
            </c:dLbl>
            <c:dLbl>
              <c:idx val="5"/>
              <c:layout>
                <c:manualLayout>
                  <c:x val="8.3333333333333367E-3"/>
                  <c:y val="-5.14616281177201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/>
                </a:pPr>
                <a:endParaRPr lang="hu-HU"/>
              </a:p>
            </c:txPr>
            <c:showVal val="1"/>
          </c:dLbls>
          <c:cat>
            <c:strRef>
              <c:f>Feladattípus!$A$23:$A$28</c:f>
              <c:strCache>
                <c:ptCount val="6"/>
                <c:pt idx="0">
                  <c:v>1. Szöveges forrás</c:v>
                </c:pt>
                <c:pt idx="1">
                  <c:v>2. Térképes forrás</c:v>
                </c:pt>
                <c:pt idx="2">
                  <c:v>3. Diagramos forrás</c:v>
                </c:pt>
                <c:pt idx="3">
                  <c:v>4. Folyamatábrás forrás</c:v>
                </c:pt>
                <c:pt idx="4">
                  <c:v>5. Évszámos forrás</c:v>
                </c:pt>
                <c:pt idx="5">
                  <c:v>6. Képes forrás (karikatúra)</c:v>
                </c:pt>
              </c:strCache>
            </c:strRef>
          </c:cat>
          <c:val>
            <c:numRef>
              <c:f>Feladattípus!$D$23:$D$28</c:f>
              <c:numCache>
                <c:formatCode>0.00%</c:formatCode>
                <c:ptCount val="6"/>
                <c:pt idx="0">
                  <c:v>0.42609126984126988</c:v>
                </c:pt>
                <c:pt idx="1">
                  <c:v>0.1179563492063492</c:v>
                </c:pt>
                <c:pt idx="2">
                  <c:v>0.19603174603174603</c:v>
                </c:pt>
                <c:pt idx="3">
                  <c:v>5.1388888888888887E-2</c:v>
                </c:pt>
                <c:pt idx="4">
                  <c:v>6.5476190476190479E-2</c:v>
                </c:pt>
                <c:pt idx="5">
                  <c:v>0.14305555555555555</c:v>
                </c:pt>
              </c:numCache>
            </c:numRef>
          </c:val>
        </c:ser>
        <c:shape val="cylinder"/>
        <c:axId val="66485248"/>
        <c:axId val="66487040"/>
        <c:axId val="0"/>
      </c:bar3DChart>
      <c:catAx>
        <c:axId val="66485248"/>
        <c:scaling>
          <c:orientation val="minMax"/>
        </c:scaling>
        <c:axPos val="b"/>
        <c:numFmt formatCode="General" sourceLinked="1"/>
        <c:tickLblPos val="nextTo"/>
        <c:crossAx val="66487040"/>
        <c:crosses val="autoZero"/>
        <c:auto val="1"/>
        <c:lblAlgn val="ctr"/>
        <c:lblOffset val="100"/>
      </c:catAx>
      <c:valAx>
        <c:axId val="66487040"/>
        <c:scaling>
          <c:orientation val="minMax"/>
        </c:scaling>
        <c:axPos val="l"/>
        <c:majorGridlines/>
        <c:numFmt formatCode="0.00%" sourceLinked="1"/>
        <c:tickLblPos val="nextTo"/>
        <c:crossAx val="6648524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externalData r:id="rId1"/>
</c:chartSpac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F8C845-DA91-4343-8D97-F78B35E8CBEE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5923E8FE-D6BE-404F-8AEA-A3D8540085A1}">
      <dgm:prSet/>
      <dgm:spPr/>
      <dgm:t>
        <a:bodyPr/>
        <a:lstStyle/>
        <a:p>
          <a:pPr rtl="0"/>
          <a:r>
            <a:rPr lang="hu-HU" dirty="0" smtClean="0">
              <a:solidFill>
                <a:schemeClr val="tx1"/>
              </a:solidFill>
            </a:rPr>
            <a:t>Megkapjuk a feladatot</a:t>
          </a:r>
          <a:endParaRPr lang="hu-HU" dirty="0">
            <a:solidFill>
              <a:schemeClr val="tx1"/>
            </a:solidFill>
          </a:endParaRPr>
        </a:p>
      </dgm:t>
    </dgm:pt>
    <dgm:pt modelId="{C33B6DFC-9FD0-4ECE-B0F0-FF1C8724B34F}" type="parTrans" cxnId="{D59C921C-7AE9-4BA6-BD49-BA86D8601345}">
      <dgm:prSet/>
      <dgm:spPr/>
      <dgm:t>
        <a:bodyPr/>
        <a:lstStyle/>
        <a:p>
          <a:endParaRPr lang="hu-HU"/>
        </a:p>
      </dgm:t>
    </dgm:pt>
    <dgm:pt modelId="{E1E24821-5D01-478B-95B1-D58A08B369BF}" type="sibTrans" cxnId="{D59C921C-7AE9-4BA6-BD49-BA86D8601345}">
      <dgm:prSet/>
      <dgm:spPr/>
      <dgm:t>
        <a:bodyPr/>
        <a:lstStyle/>
        <a:p>
          <a:endParaRPr lang="hu-HU"/>
        </a:p>
      </dgm:t>
    </dgm:pt>
    <dgm:pt modelId="{58F20418-8A6C-4A6C-82C2-3A4E9564C0FB}">
      <dgm:prSet/>
      <dgm:spPr/>
      <dgm:t>
        <a:bodyPr/>
        <a:lstStyle/>
        <a:p>
          <a:pPr rtl="0"/>
          <a:r>
            <a:rPr lang="hu-HU" dirty="0" smtClean="0">
              <a:solidFill>
                <a:schemeClr val="tx1"/>
              </a:solidFill>
            </a:rPr>
            <a:t>Feladattípus (milyen jellegű, hány pontért)</a:t>
          </a:r>
          <a:endParaRPr lang="hu-HU" dirty="0">
            <a:solidFill>
              <a:schemeClr val="tx1"/>
            </a:solidFill>
          </a:endParaRPr>
        </a:p>
      </dgm:t>
    </dgm:pt>
    <dgm:pt modelId="{B336722F-21AD-4324-907A-7448598F8582}" type="parTrans" cxnId="{29A5A5D6-AB13-4D91-91A2-0026530DB758}">
      <dgm:prSet/>
      <dgm:spPr/>
      <dgm:t>
        <a:bodyPr/>
        <a:lstStyle/>
        <a:p>
          <a:endParaRPr lang="hu-HU"/>
        </a:p>
      </dgm:t>
    </dgm:pt>
    <dgm:pt modelId="{487EC4FC-0595-4108-8CE2-58CB0A28A07B}" type="sibTrans" cxnId="{29A5A5D6-AB13-4D91-91A2-0026530DB758}">
      <dgm:prSet/>
      <dgm:spPr/>
      <dgm:t>
        <a:bodyPr/>
        <a:lstStyle/>
        <a:p>
          <a:endParaRPr lang="hu-HU"/>
        </a:p>
      </dgm:t>
    </dgm:pt>
    <dgm:pt modelId="{AC940377-0BDD-4120-BC32-8107E76799A7}">
      <dgm:prSet/>
      <dgm:spPr/>
      <dgm:t>
        <a:bodyPr/>
        <a:lstStyle/>
        <a:p>
          <a:pPr rtl="0"/>
          <a:r>
            <a:rPr lang="hu-HU" dirty="0" err="1" smtClean="0">
              <a:solidFill>
                <a:schemeClr val="tx1"/>
              </a:solidFill>
            </a:rPr>
            <a:t>Ötletelés</a:t>
          </a:r>
          <a:r>
            <a:rPr lang="hu-HU" dirty="0" smtClean="0">
              <a:solidFill>
                <a:schemeClr val="tx1"/>
              </a:solidFill>
            </a:rPr>
            <a:t> (kérdés, forrás) </a:t>
          </a:r>
          <a:r>
            <a:rPr lang="hu-HU" dirty="0" smtClean="0">
              <a:solidFill>
                <a:schemeClr val="tx1"/>
              </a:solidFill>
              <a:sym typeface="Wingdings"/>
            </a:rPr>
            <a:t></a:t>
          </a:r>
          <a:r>
            <a:rPr lang="hu-HU" dirty="0" smtClean="0">
              <a:solidFill>
                <a:schemeClr val="tx1"/>
              </a:solidFill>
            </a:rPr>
            <a:t> </a:t>
          </a:r>
          <a:r>
            <a:rPr lang="hu-HU" b="1" dirty="0" smtClean="0">
              <a:solidFill>
                <a:schemeClr val="tx1"/>
              </a:solidFill>
            </a:rPr>
            <a:t>ez a legtöbb idő!!</a:t>
          </a:r>
          <a:endParaRPr lang="hu-HU" b="1" dirty="0">
            <a:solidFill>
              <a:schemeClr val="tx1"/>
            </a:solidFill>
          </a:endParaRPr>
        </a:p>
      </dgm:t>
    </dgm:pt>
    <dgm:pt modelId="{BDA19E18-A93D-41BE-A18F-98AB95731C40}" type="parTrans" cxnId="{515E02E9-8C56-40BC-8E4F-4587D6143A69}">
      <dgm:prSet/>
      <dgm:spPr/>
      <dgm:t>
        <a:bodyPr/>
        <a:lstStyle/>
        <a:p>
          <a:endParaRPr lang="hu-HU"/>
        </a:p>
      </dgm:t>
    </dgm:pt>
    <dgm:pt modelId="{7C3F046E-18FD-45B7-B69C-AAF4DDF12FE3}" type="sibTrans" cxnId="{515E02E9-8C56-40BC-8E4F-4587D6143A69}">
      <dgm:prSet/>
      <dgm:spPr/>
      <dgm:t>
        <a:bodyPr/>
        <a:lstStyle/>
        <a:p>
          <a:endParaRPr lang="hu-HU"/>
        </a:p>
      </dgm:t>
    </dgm:pt>
    <dgm:pt modelId="{6540E848-1FC0-46FE-88EF-D04C712E80AF}">
      <dgm:prSet/>
      <dgm:spPr/>
      <dgm:t>
        <a:bodyPr/>
        <a:lstStyle/>
        <a:p>
          <a:pPr rtl="0"/>
          <a:r>
            <a:rPr lang="hu-HU" dirty="0" smtClean="0">
              <a:solidFill>
                <a:schemeClr val="tx1"/>
              </a:solidFill>
            </a:rPr>
            <a:t>Forrásgyűjtés </a:t>
          </a:r>
          <a:r>
            <a:rPr lang="hu-HU" dirty="0" smtClean="0">
              <a:solidFill>
                <a:schemeClr val="tx1"/>
              </a:solidFill>
              <a:sym typeface="Wingdings" pitchFamily="2" charset="2"/>
            </a:rPr>
            <a:t> </a:t>
          </a:r>
          <a:r>
            <a:rPr lang="hu-HU" b="1" dirty="0" smtClean="0">
              <a:solidFill>
                <a:schemeClr val="tx1"/>
              </a:solidFill>
              <a:sym typeface="Wingdings" pitchFamily="2" charset="2"/>
            </a:rPr>
            <a:t>meg ez</a:t>
          </a:r>
          <a:endParaRPr lang="hu-HU" b="1" dirty="0">
            <a:solidFill>
              <a:schemeClr val="tx1"/>
            </a:solidFill>
          </a:endParaRPr>
        </a:p>
      </dgm:t>
    </dgm:pt>
    <dgm:pt modelId="{193B6F5B-150F-491E-A318-EC5B3D9E964D}" type="parTrans" cxnId="{2BF0AA3C-48BA-49DD-9833-18774F375448}">
      <dgm:prSet/>
      <dgm:spPr/>
      <dgm:t>
        <a:bodyPr/>
        <a:lstStyle/>
        <a:p>
          <a:endParaRPr lang="hu-HU"/>
        </a:p>
      </dgm:t>
    </dgm:pt>
    <dgm:pt modelId="{C6126402-F99E-4AA6-B4B4-05215A5506AE}" type="sibTrans" cxnId="{2BF0AA3C-48BA-49DD-9833-18774F375448}">
      <dgm:prSet/>
      <dgm:spPr/>
      <dgm:t>
        <a:bodyPr/>
        <a:lstStyle/>
        <a:p>
          <a:endParaRPr lang="hu-HU"/>
        </a:p>
      </dgm:t>
    </dgm:pt>
    <dgm:pt modelId="{3921C781-B03E-4B87-B509-52BF26F11A38}">
      <dgm:prSet/>
      <dgm:spPr/>
      <dgm:t>
        <a:bodyPr/>
        <a:lstStyle/>
        <a:p>
          <a:pPr rtl="0"/>
          <a:r>
            <a:rPr lang="hu-HU" dirty="0" smtClean="0">
              <a:solidFill>
                <a:schemeClr val="tx1"/>
              </a:solidFill>
            </a:rPr>
            <a:t>Összetákolás, megoldó kulcs, ellenőrzés!</a:t>
          </a:r>
          <a:endParaRPr lang="en-US" dirty="0">
            <a:solidFill>
              <a:schemeClr val="tx1"/>
            </a:solidFill>
          </a:endParaRPr>
        </a:p>
      </dgm:t>
    </dgm:pt>
    <dgm:pt modelId="{123F80B2-9540-487A-BE8F-A8B4DBFEF08F}" type="parTrans" cxnId="{3F05FAB0-2CA4-4692-9C61-E33FAC9AA4E0}">
      <dgm:prSet/>
      <dgm:spPr/>
      <dgm:t>
        <a:bodyPr/>
        <a:lstStyle/>
        <a:p>
          <a:endParaRPr lang="hu-HU"/>
        </a:p>
      </dgm:t>
    </dgm:pt>
    <dgm:pt modelId="{0EC67F3A-0860-4E0A-8D22-3A22CE8D756B}" type="sibTrans" cxnId="{3F05FAB0-2CA4-4692-9C61-E33FAC9AA4E0}">
      <dgm:prSet/>
      <dgm:spPr/>
      <dgm:t>
        <a:bodyPr/>
        <a:lstStyle/>
        <a:p>
          <a:endParaRPr lang="hu-HU"/>
        </a:p>
      </dgm:t>
    </dgm:pt>
    <dgm:pt modelId="{90AA15A4-A6C4-4B43-BBB2-57CC7EDC9ACE}">
      <dgm:prSet/>
      <dgm:spPr/>
      <dgm:t>
        <a:bodyPr/>
        <a:lstStyle/>
        <a:p>
          <a:pPr rtl="0"/>
          <a:r>
            <a:rPr lang="hu-HU" dirty="0" smtClean="0">
              <a:solidFill>
                <a:schemeClr val="tx1"/>
              </a:solidFill>
            </a:rPr>
            <a:t>Téma </a:t>
          </a:r>
          <a:r>
            <a:rPr lang="hu-HU" dirty="0" smtClean="0">
              <a:solidFill>
                <a:schemeClr val="tx1"/>
              </a:solidFill>
              <a:sym typeface="Wingdings"/>
            </a:rPr>
            <a:t></a:t>
          </a:r>
          <a:r>
            <a:rPr lang="hu-HU" dirty="0" smtClean="0">
              <a:solidFill>
                <a:schemeClr val="tx1"/>
              </a:solidFill>
            </a:rPr>
            <a:t> felírjuk a nevünket</a:t>
          </a:r>
          <a:endParaRPr lang="hu-HU" dirty="0">
            <a:solidFill>
              <a:schemeClr val="tx1"/>
            </a:solidFill>
          </a:endParaRPr>
        </a:p>
      </dgm:t>
    </dgm:pt>
    <dgm:pt modelId="{C65E742E-D385-4C56-B639-7B35FB443D94}" type="sibTrans" cxnId="{17A2FD97-EA10-4F78-AEC8-50DEE462D9B9}">
      <dgm:prSet/>
      <dgm:spPr/>
      <dgm:t>
        <a:bodyPr/>
        <a:lstStyle/>
        <a:p>
          <a:endParaRPr lang="hu-HU"/>
        </a:p>
      </dgm:t>
    </dgm:pt>
    <dgm:pt modelId="{D9BC8DB6-B561-40D1-B6A3-6E63B119801A}" type="parTrans" cxnId="{17A2FD97-EA10-4F78-AEC8-50DEE462D9B9}">
      <dgm:prSet/>
      <dgm:spPr/>
      <dgm:t>
        <a:bodyPr/>
        <a:lstStyle/>
        <a:p>
          <a:endParaRPr lang="hu-HU"/>
        </a:p>
      </dgm:t>
    </dgm:pt>
    <dgm:pt modelId="{BC55F1E0-79CE-4532-8801-55858CA0F1BE}" type="pres">
      <dgm:prSet presAssocID="{23F8C845-DA91-4343-8D97-F78B35E8CBEE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158EB54D-9173-4727-9E12-176766F2DE36}" type="pres">
      <dgm:prSet presAssocID="{90AA15A4-A6C4-4B43-BBB2-57CC7EDC9ACE}" presName="comp" presStyleCnt="0"/>
      <dgm:spPr/>
    </dgm:pt>
    <dgm:pt modelId="{E6EAD27F-0549-4954-B896-34BD1D815BA5}" type="pres">
      <dgm:prSet presAssocID="{90AA15A4-A6C4-4B43-BBB2-57CC7EDC9ACE}" presName="box" presStyleLbl="node1" presStyleIdx="0" presStyleCnt="6" custLinFactNeighborX="1233" custLinFactNeighborY="3415"/>
      <dgm:spPr/>
      <dgm:t>
        <a:bodyPr/>
        <a:lstStyle/>
        <a:p>
          <a:endParaRPr lang="hu-HU"/>
        </a:p>
      </dgm:t>
    </dgm:pt>
    <dgm:pt modelId="{CFF34866-33A9-4686-83A2-522C42952DC0}" type="pres">
      <dgm:prSet presAssocID="{90AA15A4-A6C4-4B43-BBB2-57CC7EDC9ACE}" presName="img" presStyleLbl="fgImgPlace1" presStyleIdx="0" presStyleCnt="6" custScaleX="48962" custScaleY="125000" custLinFactNeighborY="-1991"/>
      <dgm:spPr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</dgm:spPr>
    </dgm:pt>
    <dgm:pt modelId="{333C8CCC-5156-46CC-A15F-D5149E5BDB71}" type="pres">
      <dgm:prSet presAssocID="{90AA15A4-A6C4-4B43-BBB2-57CC7EDC9ACE}" presName="text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864EBFF8-5D76-47D8-B6AA-B34BF6427E47}" type="pres">
      <dgm:prSet presAssocID="{C65E742E-D385-4C56-B639-7B35FB443D94}" presName="spacer" presStyleCnt="0"/>
      <dgm:spPr/>
    </dgm:pt>
    <dgm:pt modelId="{5BF06C67-2726-46E6-B8AC-DF0ACD33504F}" type="pres">
      <dgm:prSet presAssocID="{5923E8FE-D6BE-404F-8AEA-A3D8540085A1}" presName="comp" presStyleCnt="0"/>
      <dgm:spPr/>
    </dgm:pt>
    <dgm:pt modelId="{9987BD2E-D344-4B5E-8DD2-23DDE67F3DF0}" type="pres">
      <dgm:prSet presAssocID="{5923E8FE-D6BE-404F-8AEA-A3D8540085A1}" presName="box" presStyleLbl="node1" presStyleIdx="1" presStyleCnt="6" custLinFactNeighborX="1233" custLinFactNeighborY="3415"/>
      <dgm:spPr/>
      <dgm:t>
        <a:bodyPr/>
        <a:lstStyle/>
        <a:p>
          <a:endParaRPr lang="hu-HU"/>
        </a:p>
      </dgm:t>
    </dgm:pt>
    <dgm:pt modelId="{42F3BA97-5A0A-422F-897F-5180630843D5}" type="pres">
      <dgm:prSet presAssocID="{5923E8FE-D6BE-404F-8AEA-A3D8540085A1}" presName="img" presStyleLbl="fgImgPlace1" presStyleIdx="1" presStyleCnt="6" custScaleX="39748" custScaleY="108262"/>
      <dgm:spPr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</dgm:spPr>
    </dgm:pt>
    <dgm:pt modelId="{16C3CE6A-81C7-4DE4-BEA8-226339408ECF}" type="pres">
      <dgm:prSet presAssocID="{5923E8FE-D6BE-404F-8AEA-A3D8540085A1}" presName="text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F49711A2-1876-4254-830E-90885CA0F163}" type="pres">
      <dgm:prSet presAssocID="{E1E24821-5D01-478B-95B1-D58A08B369BF}" presName="spacer" presStyleCnt="0"/>
      <dgm:spPr/>
    </dgm:pt>
    <dgm:pt modelId="{7D78C6A7-0B83-4D61-8A1C-CCC61C2CCCAF}" type="pres">
      <dgm:prSet presAssocID="{58F20418-8A6C-4A6C-82C2-3A4E9564C0FB}" presName="comp" presStyleCnt="0"/>
      <dgm:spPr/>
    </dgm:pt>
    <dgm:pt modelId="{0508E15B-713B-40A0-A847-38983D842C3D}" type="pres">
      <dgm:prSet presAssocID="{58F20418-8A6C-4A6C-82C2-3A4E9564C0FB}" presName="box" presStyleLbl="node1" presStyleIdx="2" presStyleCnt="6" custLinFactNeighborX="1233" custLinFactNeighborY="3415"/>
      <dgm:spPr/>
      <dgm:t>
        <a:bodyPr/>
        <a:lstStyle/>
        <a:p>
          <a:endParaRPr lang="hu-HU"/>
        </a:p>
      </dgm:t>
    </dgm:pt>
    <dgm:pt modelId="{E577FF7A-82E5-4B7C-B39B-151A4C22279F}" type="pres">
      <dgm:prSet presAssocID="{58F20418-8A6C-4A6C-82C2-3A4E9564C0FB}" presName="img" presStyleLbl="fgImgPlace1" presStyleIdx="2" presStyleCnt="6" custScaleX="55877" custScaleY="112362"/>
      <dgm:spPr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</dgm:spPr>
      <dgm:t>
        <a:bodyPr/>
        <a:lstStyle/>
        <a:p>
          <a:endParaRPr lang="hu-HU"/>
        </a:p>
      </dgm:t>
    </dgm:pt>
    <dgm:pt modelId="{239F2404-513C-4D64-A2B3-8C79D3034E92}" type="pres">
      <dgm:prSet presAssocID="{58F20418-8A6C-4A6C-82C2-3A4E9564C0FB}" presName="text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8A54DFB1-4183-48CB-B1AB-A8127BD214AA}" type="pres">
      <dgm:prSet presAssocID="{487EC4FC-0595-4108-8CE2-58CB0A28A07B}" presName="spacer" presStyleCnt="0"/>
      <dgm:spPr/>
    </dgm:pt>
    <dgm:pt modelId="{E0C9F539-5F67-48B2-9172-D2FD74956C34}" type="pres">
      <dgm:prSet presAssocID="{AC940377-0BDD-4120-BC32-8107E76799A7}" presName="comp" presStyleCnt="0"/>
      <dgm:spPr/>
    </dgm:pt>
    <dgm:pt modelId="{57D22EE3-539A-46D5-BB84-FE7E358E0E90}" type="pres">
      <dgm:prSet presAssocID="{AC940377-0BDD-4120-BC32-8107E76799A7}" presName="box" presStyleLbl="node1" presStyleIdx="3" presStyleCnt="6" custLinFactNeighborX="1233" custLinFactNeighborY="3415"/>
      <dgm:spPr/>
      <dgm:t>
        <a:bodyPr/>
        <a:lstStyle/>
        <a:p>
          <a:endParaRPr lang="hu-HU"/>
        </a:p>
      </dgm:t>
    </dgm:pt>
    <dgm:pt modelId="{D57D78B1-E0EB-4EB0-9B9D-24A9BE48B191}" type="pres">
      <dgm:prSet presAssocID="{AC940377-0BDD-4120-BC32-8107E76799A7}" presName="img" presStyleLbl="fgImgPlace1" presStyleIdx="3" presStyleCnt="6" custScaleX="32695" custScaleY="114081"/>
      <dgm:spPr>
        <a:blipFill rotWithShape="0">
          <a:blip xmlns:r="http://schemas.openxmlformats.org/officeDocument/2006/relationships" r:embed="rId4"/>
          <a:stretch>
            <a:fillRect/>
          </a:stretch>
        </a:blipFill>
        <a:ln>
          <a:noFill/>
        </a:ln>
      </dgm:spPr>
    </dgm:pt>
    <dgm:pt modelId="{B17254CD-48FF-41BE-BB7A-17D2BA1C8B03}" type="pres">
      <dgm:prSet presAssocID="{AC940377-0BDD-4120-BC32-8107E76799A7}" presName="text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38AA9E39-9C94-44BD-924B-32ED4B24A6AC}" type="pres">
      <dgm:prSet presAssocID="{7C3F046E-18FD-45B7-B69C-AAF4DDF12FE3}" presName="spacer" presStyleCnt="0"/>
      <dgm:spPr/>
    </dgm:pt>
    <dgm:pt modelId="{E2A7E56E-D63C-4BA6-9935-4771A75B65EB}" type="pres">
      <dgm:prSet presAssocID="{6540E848-1FC0-46FE-88EF-D04C712E80AF}" presName="comp" presStyleCnt="0"/>
      <dgm:spPr/>
    </dgm:pt>
    <dgm:pt modelId="{9BED2E0A-715D-41EB-ACFB-BE1488A7C45B}" type="pres">
      <dgm:prSet presAssocID="{6540E848-1FC0-46FE-88EF-D04C712E80AF}" presName="box" presStyleLbl="node1" presStyleIdx="4" presStyleCnt="6"/>
      <dgm:spPr/>
      <dgm:t>
        <a:bodyPr/>
        <a:lstStyle/>
        <a:p>
          <a:endParaRPr lang="hu-HU"/>
        </a:p>
      </dgm:t>
    </dgm:pt>
    <dgm:pt modelId="{478EE686-04D9-4306-9B8B-0D9BEB319D79}" type="pres">
      <dgm:prSet presAssocID="{6540E848-1FC0-46FE-88EF-D04C712E80AF}" presName="img" presStyleLbl="fgImgPlace1" presStyleIdx="4" presStyleCnt="6" custScaleX="39748" custScaleY="99725"/>
      <dgm:spPr>
        <a:blipFill rotWithShape="0">
          <a:blip xmlns:r="http://schemas.openxmlformats.org/officeDocument/2006/relationships" r:embed="rId5"/>
          <a:stretch>
            <a:fillRect/>
          </a:stretch>
        </a:blipFill>
        <a:ln>
          <a:noFill/>
        </a:ln>
      </dgm:spPr>
      <dgm:t>
        <a:bodyPr/>
        <a:lstStyle/>
        <a:p>
          <a:endParaRPr lang="hu-HU"/>
        </a:p>
      </dgm:t>
    </dgm:pt>
    <dgm:pt modelId="{DBFE85A0-EACD-4B17-AA91-4066F7B00CCE}" type="pres">
      <dgm:prSet presAssocID="{6540E848-1FC0-46FE-88EF-D04C712E80AF}" presName="text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646F7FB7-5D51-43C7-8939-05E8B0D5A15A}" type="pres">
      <dgm:prSet presAssocID="{C6126402-F99E-4AA6-B4B4-05215A5506AE}" presName="spacer" presStyleCnt="0"/>
      <dgm:spPr/>
    </dgm:pt>
    <dgm:pt modelId="{52D30ECF-B06F-4F1C-910E-8E196D8004E1}" type="pres">
      <dgm:prSet presAssocID="{3921C781-B03E-4B87-B509-52BF26F11A38}" presName="comp" presStyleCnt="0"/>
      <dgm:spPr/>
    </dgm:pt>
    <dgm:pt modelId="{4BF5C35B-CA2D-40D8-8527-3B8EB9E12C9A}" type="pres">
      <dgm:prSet presAssocID="{3921C781-B03E-4B87-B509-52BF26F11A38}" presName="box" presStyleLbl="node1" presStyleIdx="5" presStyleCnt="6"/>
      <dgm:spPr/>
      <dgm:t>
        <a:bodyPr/>
        <a:lstStyle/>
        <a:p>
          <a:endParaRPr lang="hu-HU"/>
        </a:p>
      </dgm:t>
    </dgm:pt>
    <dgm:pt modelId="{DB4C4EFE-7DB2-4DF9-BF51-F6A3ED097D0D}" type="pres">
      <dgm:prSet presAssocID="{3921C781-B03E-4B87-B509-52BF26F11A38}" presName="img" presStyleLbl="fgImgPlace1" presStyleIdx="5" presStyleCnt="6" custScaleX="57695" custScaleY="106802"/>
      <dgm:spPr>
        <a:blipFill rotWithShape="0">
          <a:blip xmlns:r="http://schemas.openxmlformats.org/officeDocument/2006/relationships" r:embed="rId6"/>
          <a:stretch>
            <a:fillRect/>
          </a:stretch>
        </a:blipFill>
        <a:ln>
          <a:noFill/>
        </a:ln>
      </dgm:spPr>
      <dgm:t>
        <a:bodyPr/>
        <a:lstStyle/>
        <a:p>
          <a:endParaRPr lang="hu-HU"/>
        </a:p>
      </dgm:t>
    </dgm:pt>
    <dgm:pt modelId="{906AC36F-953D-4FFF-B1F6-E0EEB545998A}" type="pres">
      <dgm:prSet presAssocID="{3921C781-B03E-4B87-B509-52BF26F11A38}" presName="text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3F05FAB0-2CA4-4692-9C61-E33FAC9AA4E0}" srcId="{23F8C845-DA91-4343-8D97-F78B35E8CBEE}" destId="{3921C781-B03E-4B87-B509-52BF26F11A38}" srcOrd="5" destOrd="0" parTransId="{123F80B2-9540-487A-BE8F-A8B4DBFEF08F}" sibTransId="{0EC67F3A-0860-4E0A-8D22-3A22CE8D756B}"/>
    <dgm:cxn modelId="{59DC1A34-A7C0-424F-84F8-51D940069215}" type="presOf" srcId="{5923E8FE-D6BE-404F-8AEA-A3D8540085A1}" destId="{16C3CE6A-81C7-4DE4-BEA8-226339408ECF}" srcOrd="1" destOrd="0" presId="urn:microsoft.com/office/officeart/2005/8/layout/vList4"/>
    <dgm:cxn modelId="{105A388E-CF49-4A3A-8AA3-63914A9A0339}" type="presOf" srcId="{AC940377-0BDD-4120-BC32-8107E76799A7}" destId="{57D22EE3-539A-46D5-BB84-FE7E358E0E90}" srcOrd="0" destOrd="0" presId="urn:microsoft.com/office/officeart/2005/8/layout/vList4"/>
    <dgm:cxn modelId="{00113F94-EE15-43E6-963A-24019DAEA34A}" type="presOf" srcId="{5923E8FE-D6BE-404F-8AEA-A3D8540085A1}" destId="{9987BD2E-D344-4B5E-8DD2-23DDE67F3DF0}" srcOrd="0" destOrd="0" presId="urn:microsoft.com/office/officeart/2005/8/layout/vList4"/>
    <dgm:cxn modelId="{EA994100-5451-460C-9158-DF39B6103BBD}" type="presOf" srcId="{90AA15A4-A6C4-4B43-BBB2-57CC7EDC9ACE}" destId="{333C8CCC-5156-46CC-A15F-D5149E5BDB71}" srcOrd="1" destOrd="0" presId="urn:microsoft.com/office/officeart/2005/8/layout/vList4"/>
    <dgm:cxn modelId="{30E3F988-35AD-4176-AD9B-29F5CA742453}" type="presOf" srcId="{23F8C845-DA91-4343-8D97-F78B35E8CBEE}" destId="{BC55F1E0-79CE-4532-8801-55858CA0F1BE}" srcOrd="0" destOrd="0" presId="urn:microsoft.com/office/officeart/2005/8/layout/vList4"/>
    <dgm:cxn modelId="{0287A3D2-88FB-40E1-B3A0-3C78FFEC6EF6}" type="presOf" srcId="{6540E848-1FC0-46FE-88EF-D04C712E80AF}" destId="{DBFE85A0-EACD-4B17-AA91-4066F7B00CCE}" srcOrd="1" destOrd="0" presId="urn:microsoft.com/office/officeart/2005/8/layout/vList4"/>
    <dgm:cxn modelId="{2BF0AA3C-48BA-49DD-9833-18774F375448}" srcId="{23F8C845-DA91-4343-8D97-F78B35E8CBEE}" destId="{6540E848-1FC0-46FE-88EF-D04C712E80AF}" srcOrd="4" destOrd="0" parTransId="{193B6F5B-150F-491E-A318-EC5B3D9E964D}" sibTransId="{C6126402-F99E-4AA6-B4B4-05215A5506AE}"/>
    <dgm:cxn modelId="{17A2FD97-EA10-4F78-AEC8-50DEE462D9B9}" srcId="{23F8C845-DA91-4343-8D97-F78B35E8CBEE}" destId="{90AA15A4-A6C4-4B43-BBB2-57CC7EDC9ACE}" srcOrd="0" destOrd="0" parTransId="{D9BC8DB6-B561-40D1-B6A3-6E63B119801A}" sibTransId="{C65E742E-D385-4C56-B639-7B35FB443D94}"/>
    <dgm:cxn modelId="{5DCE0E6A-3517-4357-ABBD-82B84CA99DFB}" type="presOf" srcId="{3921C781-B03E-4B87-B509-52BF26F11A38}" destId="{906AC36F-953D-4FFF-B1F6-E0EEB545998A}" srcOrd="1" destOrd="0" presId="urn:microsoft.com/office/officeart/2005/8/layout/vList4"/>
    <dgm:cxn modelId="{CE718063-B7D2-48C0-9FE2-5E0CFFA9D5EB}" type="presOf" srcId="{58F20418-8A6C-4A6C-82C2-3A4E9564C0FB}" destId="{0508E15B-713B-40A0-A847-38983D842C3D}" srcOrd="0" destOrd="0" presId="urn:microsoft.com/office/officeart/2005/8/layout/vList4"/>
    <dgm:cxn modelId="{8B544B41-CD90-47F1-9C83-75247A9969D9}" type="presOf" srcId="{58F20418-8A6C-4A6C-82C2-3A4E9564C0FB}" destId="{239F2404-513C-4D64-A2B3-8C79D3034E92}" srcOrd="1" destOrd="0" presId="urn:microsoft.com/office/officeart/2005/8/layout/vList4"/>
    <dgm:cxn modelId="{29A5A5D6-AB13-4D91-91A2-0026530DB758}" srcId="{23F8C845-DA91-4343-8D97-F78B35E8CBEE}" destId="{58F20418-8A6C-4A6C-82C2-3A4E9564C0FB}" srcOrd="2" destOrd="0" parTransId="{B336722F-21AD-4324-907A-7448598F8582}" sibTransId="{487EC4FC-0595-4108-8CE2-58CB0A28A07B}"/>
    <dgm:cxn modelId="{08AD2729-D262-4C13-8B04-6C86341F9556}" type="presOf" srcId="{AC940377-0BDD-4120-BC32-8107E76799A7}" destId="{B17254CD-48FF-41BE-BB7A-17D2BA1C8B03}" srcOrd="1" destOrd="0" presId="urn:microsoft.com/office/officeart/2005/8/layout/vList4"/>
    <dgm:cxn modelId="{74076807-40C0-42F3-8119-DD8F4B53310F}" type="presOf" srcId="{90AA15A4-A6C4-4B43-BBB2-57CC7EDC9ACE}" destId="{E6EAD27F-0549-4954-B896-34BD1D815BA5}" srcOrd="0" destOrd="0" presId="urn:microsoft.com/office/officeart/2005/8/layout/vList4"/>
    <dgm:cxn modelId="{F41BD2AB-D869-43B5-BF31-BCC06F96EE20}" type="presOf" srcId="{6540E848-1FC0-46FE-88EF-D04C712E80AF}" destId="{9BED2E0A-715D-41EB-ACFB-BE1488A7C45B}" srcOrd="0" destOrd="0" presId="urn:microsoft.com/office/officeart/2005/8/layout/vList4"/>
    <dgm:cxn modelId="{3028EDAB-152F-494A-8D53-2CE498066774}" type="presOf" srcId="{3921C781-B03E-4B87-B509-52BF26F11A38}" destId="{4BF5C35B-CA2D-40D8-8527-3B8EB9E12C9A}" srcOrd="0" destOrd="0" presId="urn:microsoft.com/office/officeart/2005/8/layout/vList4"/>
    <dgm:cxn modelId="{D59C921C-7AE9-4BA6-BD49-BA86D8601345}" srcId="{23F8C845-DA91-4343-8D97-F78B35E8CBEE}" destId="{5923E8FE-D6BE-404F-8AEA-A3D8540085A1}" srcOrd="1" destOrd="0" parTransId="{C33B6DFC-9FD0-4ECE-B0F0-FF1C8724B34F}" sibTransId="{E1E24821-5D01-478B-95B1-D58A08B369BF}"/>
    <dgm:cxn modelId="{515E02E9-8C56-40BC-8E4F-4587D6143A69}" srcId="{23F8C845-DA91-4343-8D97-F78B35E8CBEE}" destId="{AC940377-0BDD-4120-BC32-8107E76799A7}" srcOrd="3" destOrd="0" parTransId="{BDA19E18-A93D-41BE-A18F-98AB95731C40}" sibTransId="{7C3F046E-18FD-45B7-B69C-AAF4DDF12FE3}"/>
    <dgm:cxn modelId="{83A86678-6357-4D47-8EC8-EBA2370D591C}" type="presParOf" srcId="{BC55F1E0-79CE-4532-8801-55858CA0F1BE}" destId="{158EB54D-9173-4727-9E12-176766F2DE36}" srcOrd="0" destOrd="0" presId="urn:microsoft.com/office/officeart/2005/8/layout/vList4"/>
    <dgm:cxn modelId="{44EBCD95-2177-46BF-BF2E-FF6DBEFBD8F1}" type="presParOf" srcId="{158EB54D-9173-4727-9E12-176766F2DE36}" destId="{E6EAD27F-0549-4954-B896-34BD1D815BA5}" srcOrd="0" destOrd="0" presId="urn:microsoft.com/office/officeart/2005/8/layout/vList4"/>
    <dgm:cxn modelId="{E8CB8651-5176-40F9-B773-71A99233C96B}" type="presParOf" srcId="{158EB54D-9173-4727-9E12-176766F2DE36}" destId="{CFF34866-33A9-4686-83A2-522C42952DC0}" srcOrd="1" destOrd="0" presId="urn:microsoft.com/office/officeart/2005/8/layout/vList4"/>
    <dgm:cxn modelId="{ED3635FF-1127-4561-9417-9C9F07E3635D}" type="presParOf" srcId="{158EB54D-9173-4727-9E12-176766F2DE36}" destId="{333C8CCC-5156-46CC-A15F-D5149E5BDB71}" srcOrd="2" destOrd="0" presId="urn:microsoft.com/office/officeart/2005/8/layout/vList4"/>
    <dgm:cxn modelId="{35A4E97D-123C-4425-99BC-D75CE94B76B8}" type="presParOf" srcId="{BC55F1E0-79CE-4532-8801-55858CA0F1BE}" destId="{864EBFF8-5D76-47D8-B6AA-B34BF6427E47}" srcOrd="1" destOrd="0" presId="urn:microsoft.com/office/officeart/2005/8/layout/vList4"/>
    <dgm:cxn modelId="{E6B78CD3-3717-4FC4-8471-D5AF91F99072}" type="presParOf" srcId="{BC55F1E0-79CE-4532-8801-55858CA0F1BE}" destId="{5BF06C67-2726-46E6-B8AC-DF0ACD33504F}" srcOrd="2" destOrd="0" presId="urn:microsoft.com/office/officeart/2005/8/layout/vList4"/>
    <dgm:cxn modelId="{6380C57B-76FE-4E72-8710-DE9F99641F51}" type="presParOf" srcId="{5BF06C67-2726-46E6-B8AC-DF0ACD33504F}" destId="{9987BD2E-D344-4B5E-8DD2-23DDE67F3DF0}" srcOrd="0" destOrd="0" presId="urn:microsoft.com/office/officeart/2005/8/layout/vList4"/>
    <dgm:cxn modelId="{59E7703D-BE20-440D-8FAE-2C713FE05398}" type="presParOf" srcId="{5BF06C67-2726-46E6-B8AC-DF0ACD33504F}" destId="{42F3BA97-5A0A-422F-897F-5180630843D5}" srcOrd="1" destOrd="0" presId="urn:microsoft.com/office/officeart/2005/8/layout/vList4"/>
    <dgm:cxn modelId="{69FCBF04-8672-4A97-9308-D73F83384549}" type="presParOf" srcId="{5BF06C67-2726-46E6-B8AC-DF0ACD33504F}" destId="{16C3CE6A-81C7-4DE4-BEA8-226339408ECF}" srcOrd="2" destOrd="0" presId="urn:microsoft.com/office/officeart/2005/8/layout/vList4"/>
    <dgm:cxn modelId="{50EEFB32-D636-4FAE-9143-43B1D2438FA1}" type="presParOf" srcId="{BC55F1E0-79CE-4532-8801-55858CA0F1BE}" destId="{F49711A2-1876-4254-830E-90885CA0F163}" srcOrd="3" destOrd="0" presId="urn:microsoft.com/office/officeart/2005/8/layout/vList4"/>
    <dgm:cxn modelId="{8844FE27-2EB1-41A5-8AB4-6068E3ABAA5A}" type="presParOf" srcId="{BC55F1E0-79CE-4532-8801-55858CA0F1BE}" destId="{7D78C6A7-0B83-4D61-8A1C-CCC61C2CCCAF}" srcOrd="4" destOrd="0" presId="urn:microsoft.com/office/officeart/2005/8/layout/vList4"/>
    <dgm:cxn modelId="{F24DDCD6-F0BE-4E08-B65C-92732DD3F37C}" type="presParOf" srcId="{7D78C6A7-0B83-4D61-8A1C-CCC61C2CCCAF}" destId="{0508E15B-713B-40A0-A847-38983D842C3D}" srcOrd="0" destOrd="0" presId="urn:microsoft.com/office/officeart/2005/8/layout/vList4"/>
    <dgm:cxn modelId="{D6B1915B-DBC8-4887-B901-F6E43AD5968E}" type="presParOf" srcId="{7D78C6A7-0B83-4D61-8A1C-CCC61C2CCCAF}" destId="{E577FF7A-82E5-4B7C-B39B-151A4C22279F}" srcOrd="1" destOrd="0" presId="urn:microsoft.com/office/officeart/2005/8/layout/vList4"/>
    <dgm:cxn modelId="{55D28843-FF76-49A3-93E9-C1E7329E789D}" type="presParOf" srcId="{7D78C6A7-0B83-4D61-8A1C-CCC61C2CCCAF}" destId="{239F2404-513C-4D64-A2B3-8C79D3034E92}" srcOrd="2" destOrd="0" presId="urn:microsoft.com/office/officeart/2005/8/layout/vList4"/>
    <dgm:cxn modelId="{6933D7F9-0107-4F46-85EF-5D8D24DB725B}" type="presParOf" srcId="{BC55F1E0-79CE-4532-8801-55858CA0F1BE}" destId="{8A54DFB1-4183-48CB-B1AB-A8127BD214AA}" srcOrd="5" destOrd="0" presId="urn:microsoft.com/office/officeart/2005/8/layout/vList4"/>
    <dgm:cxn modelId="{363C5C05-E903-41AF-B801-2A0600086DCC}" type="presParOf" srcId="{BC55F1E0-79CE-4532-8801-55858CA0F1BE}" destId="{E0C9F539-5F67-48B2-9172-D2FD74956C34}" srcOrd="6" destOrd="0" presId="urn:microsoft.com/office/officeart/2005/8/layout/vList4"/>
    <dgm:cxn modelId="{F464901A-9DE7-4505-A767-076C9F51DB34}" type="presParOf" srcId="{E0C9F539-5F67-48B2-9172-D2FD74956C34}" destId="{57D22EE3-539A-46D5-BB84-FE7E358E0E90}" srcOrd="0" destOrd="0" presId="urn:microsoft.com/office/officeart/2005/8/layout/vList4"/>
    <dgm:cxn modelId="{EE6DF3A4-34F4-4506-A3F0-65F9D9BED5B5}" type="presParOf" srcId="{E0C9F539-5F67-48B2-9172-D2FD74956C34}" destId="{D57D78B1-E0EB-4EB0-9B9D-24A9BE48B191}" srcOrd="1" destOrd="0" presId="urn:microsoft.com/office/officeart/2005/8/layout/vList4"/>
    <dgm:cxn modelId="{5EB097EE-C6A9-4D7F-B3FE-C38F4D064EBB}" type="presParOf" srcId="{E0C9F539-5F67-48B2-9172-D2FD74956C34}" destId="{B17254CD-48FF-41BE-BB7A-17D2BA1C8B03}" srcOrd="2" destOrd="0" presId="urn:microsoft.com/office/officeart/2005/8/layout/vList4"/>
    <dgm:cxn modelId="{01884EC4-A61E-43F8-AF08-9E22AE5E39C6}" type="presParOf" srcId="{BC55F1E0-79CE-4532-8801-55858CA0F1BE}" destId="{38AA9E39-9C94-44BD-924B-32ED4B24A6AC}" srcOrd="7" destOrd="0" presId="urn:microsoft.com/office/officeart/2005/8/layout/vList4"/>
    <dgm:cxn modelId="{7FF6D647-04DD-47D9-8E58-A5594E9E46A8}" type="presParOf" srcId="{BC55F1E0-79CE-4532-8801-55858CA0F1BE}" destId="{E2A7E56E-D63C-4BA6-9935-4771A75B65EB}" srcOrd="8" destOrd="0" presId="urn:microsoft.com/office/officeart/2005/8/layout/vList4"/>
    <dgm:cxn modelId="{C3DB757C-0646-453E-8AA1-5489A3446832}" type="presParOf" srcId="{E2A7E56E-D63C-4BA6-9935-4771A75B65EB}" destId="{9BED2E0A-715D-41EB-ACFB-BE1488A7C45B}" srcOrd="0" destOrd="0" presId="urn:microsoft.com/office/officeart/2005/8/layout/vList4"/>
    <dgm:cxn modelId="{B35D1315-F2AF-427E-A303-B8C902D340DA}" type="presParOf" srcId="{E2A7E56E-D63C-4BA6-9935-4771A75B65EB}" destId="{478EE686-04D9-4306-9B8B-0D9BEB319D79}" srcOrd="1" destOrd="0" presId="urn:microsoft.com/office/officeart/2005/8/layout/vList4"/>
    <dgm:cxn modelId="{6C2E0DE2-3375-42E8-8DB1-682682F21499}" type="presParOf" srcId="{E2A7E56E-D63C-4BA6-9935-4771A75B65EB}" destId="{DBFE85A0-EACD-4B17-AA91-4066F7B00CCE}" srcOrd="2" destOrd="0" presId="urn:microsoft.com/office/officeart/2005/8/layout/vList4"/>
    <dgm:cxn modelId="{FDBB5B0D-0FB3-4A52-847A-7A729B46DFDD}" type="presParOf" srcId="{BC55F1E0-79CE-4532-8801-55858CA0F1BE}" destId="{646F7FB7-5D51-43C7-8939-05E8B0D5A15A}" srcOrd="9" destOrd="0" presId="urn:microsoft.com/office/officeart/2005/8/layout/vList4"/>
    <dgm:cxn modelId="{2E8690C0-044C-4C8A-8BE7-8B273153445E}" type="presParOf" srcId="{BC55F1E0-79CE-4532-8801-55858CA0F1BE}" destId="{52D30ECF-B06F-4F1C-910E-8E196D8004E1}" srcOrd="10" destOrd="0" presId="urn:microsoft.com/office/officeart/2005/8/layout/vList4"/>
    <dgm:cxn modelId="{34A9929F-88B1-4A67-A7EF-C5F23F8B375E}" type="presParOf" srcId="{52D30ECF-B06F-4F1C-910E-8E196D8004E1}" destId="{4BF5C35B-CA2D-40D8-8527-3B8EB9E12C9A}" srcOrd="0" destOrd="0" presId="urn:microsoft.com/office/officeart/2005/8/layout/vList4"/>
    <dgm:cxn modelId="{2183B2B9-A2D8-4BB8-A085-590C99B1662E}" type="presParOf" srcId="{52D30ECF-B06F-4F1C-910E-8E196D8004E1}" destId="{DB4C4EFE-7DB2-4DF9-BF51-F6A3ED097D0D}" srcOrd="1" destOrd="0" presId="urn:microsoft.com/office/officeart/2005/8/layout/vList4"/>
    <dgm:cxn modelId="{46B7A907-23F1-4D17-87C4-E48AC5E78E30}" type="presParOf" srcId="{52D30ECF-B06F-4F1C-910E-8E196D8004E1}" destId="{906AC36F-953D-4FFF-B1F6-E0EEB545998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5403949-5C38-496D-B3AF-5FC0E2BEAAF6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A95DF0A1-E600-47B5-8F51-8021CC8CA444}">
      <dgm:prSet phldrT="[Szöveg]"/>
      <dgm:spPr/>
      <dgm:t>
        <a:bodyPr/>
        <a:lstStyle/>
        <a:p>
          <a:r>
            <a:rPr lang="hu-HU" dirty="0" smtClean="0"/>
            <a:t>Feladat	</a:t>
          </a:r>
          <a:endParaRPr lang="hu-HU" dirty="0"/>
        </a:p>
      </dgm:t>
    </dgm:pt>
    <dgm:pt modelId="{6D522378-EBE2-4623-9F65-63F0F21DC3D5}" type="parTrans" cxnId="{1BC74DF0-5CE0-440D-841A-00D999BF755C}">
      <dgm:prSet/>
      <dgm:spPr/>
      <dgm:t>
        <a:bodyPr/>
        <a:lstStyle/>
        <a:p>
          <a:endParaRPr lang="hu-HU"/>
        </a:p>
      </dgm:t>
    </dgm:pt>
    <dgm:pt modelId="{4859B104-98C1-4ABD-8F15-061AFE184067}" type="sibTrans" cxnId="{1BC74DF0-5CE0-440D-841A-00D999BF755C}">
      <dgm:prSet/>
      <dgm:spPr/>
      <dgm:t>
        <a:bodyPr/>
        <a:lstStyle/>
        <a:p>
          <a:endParaRPr lang="hu-HU"/>
        </a:p>
      </dgm:t>
    </dgm:pt>
    <dgm:pt modelId="{A3F5CA44-37C3-4937-8FF7-BA91C86FA344}">
      <dgm:prSet phldrT="[Szöveg]"/>
      <dgm:spPr/>
      <dgm:t>
        <a:bodyPr/>
        <a:lstStyle/>
        <a:p>
          <a:r>
            <a:rPr lang="hu-HU" dirty="0" smtClean="0"/>
            <a:t>Teszt</a:t>
          </a:r>
          <a:endParaRPr lang="hu-HU" dirty="0"/>
        </a:p>
      </dgm:t>
    </dgm:pt>
    <dgm:pt modelId="{12D216BB-683B-467A-9A4A-8650ADC7B98E}" type="parTrans" cxnId="{F83F7EDA-6A16-46FB-A9B1-AB003DE7A454}">
      <dgm:prSet/>
      <dgm:spPr/>
      <dgm:t>
        <a:bodyPr/>
        <a:lstStyle/>
        <a:p>
          <a:endParaRPr lang="hu-HU"/>
        </a:p>
      </dgm:t>
    </dgm:pt>
    <dgm:pt modelId="{3F80E3A7-2B80-4F35-A45E-97A68EBB08D9}" type="sibTrans" cxnId="{F83F7EDA-6A16-46FB-A9B1-AB003DE7A454}">
      <dgm:prSet/>
      <dgm:spPr/>
      <dgm:t>
        <a:bodyPr/>
        <a:lstStyle/>
        <a:p>
          <a:endParaRPr lang="hu-HU"/>
        </a:p>
      </dgm:t>
    </dgm:pt>
    <dgm:pt modelId="{D7A2281B-7CD2-4191-B371-2DB994505A62}">
      <dgm:prSet phldrT="[Szöveg]"/>
      <dgm:spPr/>
      <dgm:t>
        <a:bodyPr/>
        <a:lstStyle/>
        <a:p>
          <a:r>
            <a:rPr lang="hu-HU" dirty="0" smtClean="0"/>
            <a:t>Közép</a:t>
          </a:r>
          <a:endParaRPr lang="hu-HU" dirty="0"/>
        </a:p>
      </dgm:t>
    </dgm:pt>
    <dgm:pt modelId="{27B088F2-0FAD-44B0-BE73-49585C016975}" type="parTrans" cxnId="{85DDFC92-6B29-4F67-ABD9-BB7FBEE0E7C6}">
      <dgm:prSet/>
      <dgm:spPr/>
      <dgm:t>
        <a:bodyPr/>
        <a:lstStyle/>
        <a:p>
          <a:endParaRPr lang="hu-HU"/>
        </a:p>
      </dgm:t>
    </dgm:pt>
    <dgm:pt modelId="{F5FB03F3-4C47-47C9-9E41-CB2033A7791D}" type="sibTrans" cxnId="{85DDFC92-6B29-4F67-ABD9-BB7FBEE0E7C6}">
      <dgm:prSet/>
      <dgm:spPr/>
      <dgm:t>
        <a:bodyPr/>
        <a:lstStyle/>
        <a:p>
          <a:endParaRPr lang="hu-HU"/>
        </a:p>
      </dgm:t>
    </dgm:pt>
    <dgm:pt modelId="{64C69E08-2E33-47C6-891C-A7EA66BECEBE}">
      <dgm:prSet phldrT="[Szöveg]"/>
      <dgm:spPr/>
      <dgm:t>
        <a:bodyPr/>
        <a:lstStyle/>
        <a:p>
          <a:r>
            <a:rPr lang="hu-HU" dirty="0" smtClean="0"/>
            <a:t>Emelt</a:t>
          </a:r>
          <a:endParaRPr lang="hu-HU" dirty="0"/>
        </a:p>
      </dgm:t>
    </dgm:pt>
    <dgm:pt modelId="{A832F293-6A42-449A-B459-3064A93A29FD}" type="parTrans" cxnId="{78270F89-5B75-4D1E-8CE6-7C49AD0A68EF}">
      <dgm:prSet/>
      <dgm:spPr/>
      <dgm:t>
        <a:bodyPr/>
        <a:lstStyle/>
        <a:p>
          <a:endParaRPr lang="hu-HU"/>
        </a:p>
      </dgm:t>
    </dgm:pt>
    <dgm:pt modelId="{933B1E75-B1DC-465C-A97C-C8BEF516F0A3}" type="sibTrans" cxnId="{78270F89-5B75-4D1E-8CE6-7C49AD0A68EF}">
      <dgm:prSet/>
      <dgm:spPr/>
      <dgm:t>
        <a:bodyPr/>
        <a:lstStyle/>
        <a:p>
          <a:endParaRPr lang="hu-HU"/>
        </a:p>
      </dgm:t>
    </dgm:pt>
    <dgm:pt modelId="{F06FDB3F-22AD-408A-A5AA-6E58B63A23A6}">
      <dgm:prSet phldrT="[Szöveg]"/>
      <dgm:spPr/>
      <dgm:t>
        <a:bodyPr/>
        <a:lstStyle/>
        <a:p>
          <a:r>
            <a:rPr lang="hu-HU" dirty="0" smtClean="0"/>
            <a:t>Esszé</a:t>
          </a:r>
          <a:endParaRPr lang="hu-HU" dirty="0"/>
        </a:p>
      </dgm:t>
    </dgm:pt>
    <dgm:pt modelId="{40DB2426-A1B8-40F9-9488-5ABB19318714}" type="parTrans" cxnId="{EFA7F742-9892-4AB4-8155-AD3D4C70639E}">
      <dgm:prSet/>
      <dgm:spPr/>
      <dgm:t>
        <a:bodyPr/>
        <a:lstStyle/>
        <a:p>
          <a:endParaRPr lang="hu-HU"/>
        </a:p>
      </dgm:t>
    </dgm:pt>
    <dgm:pt modelId="{C14DA9F2-C8D7-4827-B803-D70E314F3ABA}" type="sibTrans" cxnId="{EFA7F742-9892-4AB4-8155-AD3D4C70639E}">
      <dgm:prSet/>
      <dgm:spPr/>
      <dgm:t>
        <a:bodyPr/>
        <a:lstStyle/>
        <a:p>
          <a:endParaRPr lang="hu-HU"/>
        </a:p>
      </dgm:t>
    </dgm:pt>
    <dgm:pt modelId="{95E0CABF-55E3-42E1-8976-BA1FED85577F}">
      <dgm:prSet phldrT="[Szöveg]"/>
      <dgm:spPr/>
      <dgm:t>
        <a:bodyPr/>
        <a:lstStyle/>
        <a:p>
          <a:r>
            <a:rPr lang="hu-HU" dirty="0" smtClean="0"/>
            <a:t>Közép</a:t>
          </a:r>
          <a:endParaRPr lang="hu-HU" dirty="0"/>
        </a:p>
      </dgm:t>
    </dgm:pt>
    <dgm:pt modelId="{E6014361-B747-4429-8E9A-F8481009558E}" type="parTrans" cxnId="{144BEE9C-227C-4B01-95AD-5D432FA459DE}">
      <dgm:prSet/>
      <dgm:spPr/>
      <dgm:t>
        <a:bodyPr/>
        <a:lstStyle/>
        <a:p>
          <a:endParaRPr lang="hu-HU"/>
        </a:p>
      </dgm:t>
    </dgm:pt>
    <dgm:pt modelId="{C7B65BAA-036A-410E-8534-A5AE7EBAAA05}" type="sibTrans" cxnId="{144BEE9C-227C-4B01-95AD-5D432FA459DE}">
      <dgm:prSet/>
      <dgm:spPr/>
      <dgm:t>
        <a:bodyPr/>
        <a:lstStyle/>
        <a:p>
          <a:endParaRPr lang="hu-HU"/>
        </a:p>
      </dgm:t>
    </dgm:pt>
    <dgm:pt modelId="{A1F82C64-E90A-47EF-ABA4-A04DDB7C2DD0}">
      <dgm:prSet/>
      <dgm:spPr/>
      <dgm:t>
        <a:bodyPr/>
        <a:lstStyle/>
        <a:p>
          <a:r>
            <a:rPr lang="hu-HU" dirty="0" smtClean="0"/>
            <a:t>Emelt</a:t>
          </a:r>
          <a:endParaRPr lang="hu-HU" dirty="0"/>
        </a:p>
      </dgm:t>
    </dgm:pt>
    <dgm:pt modelId="{A54DC552-D5E8-42DC-A9FA-F789B322C268}" type="parTrans" cxnId="{3BA6E739-1B24-4650-8965-AA1D002B4C6C}">
      <dgm:prSet/>
      <dgm:spPr/>
      <dgm:t>
        <a:bodyPr/>
        <a:lstStyle/>
        <a:p>
          <a:endParaRPr lang="hu-HU"/>
        </a:p>
      </dgm:t>
    </dgm:pt>
    <dgm:pt modelId="{4FD370AD-D462-4EEF-9213-427D3914A383}" type="sibTrans" cxnId="{3BA6E739-1B24-4650-8965-AA1D002B4C6C}">
      <dgm:prSet/>
      <dgm:spPr/>
      <dgm:t>
        <a:bodyPr/>
        <a:lstStyle/>
        <a:p>
          <a:endParaRPr lang="hu-HU"/>
        </a:p>
      </dgm:t>
    </dgm:pt>
    <dgm:pt modelId="{749FED53-6B1F-4D7D-99B4-FB01E0BB581A}" type="pres">
      <dgm:prSet presAssocID="{F5403949-5C38-496D-B3AF-5FC0E2BEAAF6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5A47E18A-7C9A-48A0-B8ED-7BC520A74761}" type="pres">
      <dgm:prSet presAssocID="{A95DF0A1-E600-47B5-8F51-8021CC8CA444}" presName="root1" presStyleCnt="0"/>
      <dgm:spPr/>
    </dgm:pt>
    <dgm:pt modelId="{F76C20D7-9F35-4B7B-8197-83CD3BEE8B93}" type="pres">
      <dgm:prSet presAssocID="{A95DF0A1-E600-47B5-8F51-8021CC8CA444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hu-HU"/>
        </a:p>
      </dgm:t>
    </dgm:pt>
    <dgm:pt modelId="{51A82EBC-DA8F-4DE7-838A-A97E7D13363F}" type="pres">
      <dgm:prSet presAssocID="{A95DF0A1-E600-47B5-8F51-8021CC8CA444}" presName="level2hierChild" presStyleCnt="0"/>
      <dgm:spPr/>
    </dgm:pt>
    <dgm:pt modelId="{8C3D687B-D0DF-4F0D-A165-2F538C9CF974}" type="pres">
      <dgm:prSet presAssocID="{12D216BB-683B-467A-9A4A-8650ADC7B98E}" presName="conn2-1" presStyleLbl="parChTrans1D2" presStyleIdx="0" presStyleCnt="2"/>
      <dgm:spPr/>
      <dgm:t>
        <a:bodyPr/>
        <a:lstStyle/>
        <a:p>
          <a:endParaRPr lang="hu-HU"/>
        </a:p>
      </dgm:t>
    </dgm:pt>
    <dgm:pt modelId="{14C031F5-09AB-4892-9A7C-7FB8CC005848}" type="pres">
      <dgm:prSet presAssocID="{12D216BB-683B-467A-9A4A-8650ADC7B98E}" presName="connTx" presStyleLbl="parChTrans1D2" presStyleIdx="0" presStyleCnt="2"/>
      <dgm:spPr/>
      <dgm:t>
        <a:bodyPr/>
        <a:lstStyle/>
        <a:p>
          <a:endParaRPr lang="hu-HU"/>
        </a:p>
      </dgm:t>
    </dgm:pt>
    <dgm:pt modelId="{7F5048BE-FD91-413B-9EAF-2E4D6C2DE3D2}" type="pres">
      <dgm:prSet presAssocID="{A3F5CA44-37C3-4937-8FF7-BA91C86FA344}" presName="root2" presStyleCnt="0"/>
      <dgm:spPr/>
    </dgm:pt>
    <dgm:pt modelId="{BC5C9650-767D-4425-B4CB-F71471108D8E}" type="pres">
      <dgm:prSet presAssocID="{A3F5CA44-37C3-4937-8FF7-BA91C86FA344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hu-HU"/>
        </a:p>
      </dgm:t>
    </dgm:pt>
    <dgm:pt modelId="{5F3F051C-E594-4576-97BB-D5C5DB595AEA}" type="pres">
      <dgm:prSet presAssocID="{A3F5CA44-37C3-4937-8FF7-BA91C86FA344}" presName="level3hierChild" presStyleCnt="0"/>
      <dgm:spPr/>
    </dgm:pt>
    <dgm:pt modelId="{68001320-5184-40A6-BECC-8D1FF3CFA03A}" type="pres">
      <dgm:prSet presAssocID="{27B088F2-0FAD-44B0-BE73-49585C016975}" presName="conn2-1" presStyleLbl="parChTrans1D3" presStyleIdx="0" presStyleCnt="4"/>
      <dgm:spPr/>
      <dgm:t>
        <a:bodyPr/>
        <a:lstStyle/>
        <a:p>
          <a:endParaRPr lang="hu-HU"/>
        </a:p>
      </dgm:t>
    </dgm:pt>
    <dgm:pt modelId="{2F18FDA7-532A-486C-8F40-DDBCF84B3F8C}" type="pres">
      <dgm:prSet presAssocID="{27B088F2-0FAD-44B0-BE73-49585C016975}" presName="connTx" presStyleLbl="parChTrans1D3" presStyleIdx="0" presStyleCnt="4"/>
      <dgm:spPr/>
      <dgm:t>
        <a:bodyPr/>
        <a:lstStyle/>
        <a:p>
          <a:endParaRPr lang="hu-HU"/>
        </a:p>
      </dgm:t>
    </dgm:pt>
    <dgm:pt modelId="{17082580-924A-46E5-BF00-D67B03532873}" type="pres">
      <dgm:prSet presAssocID="{D7A2281B-7CD2-4191-B371-2DB994505A62}" presName="root2" presStyleCnt="0"/>
      <dgm:spPr/>
    </dgm:pt>
    <dgm:pt modelId="{62AD6C04-5942-4A46-A9E8-E717883F796E}" type="pres">
      <dgm:prSet presAssocID="{D7A2281B-7CD2-4191-B371-2DB994505A62}" presName="LevelTwoTextNod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hu-HU"/>
        </a:p>
      </dgm:t>
    </dgm:pt>
    <dgm:pt modelId="{EEC0CE59-B551-440B-BFEE-C200969BE5D2}" type="pres">
      <dgm:prSet presAssocID="{D7A2281B-7CD2-4191-B371-2DB994505A62}" presName="level3hierChild" presStyleCnt="0"/>
      <dgm:spPr/>
    </dgm:pt>
    <dgm:pt modelId="{8E7480CE-0A1F-45C1-9785-189A507D8B10}" type="pres">
      <dgm:prSet presAssocID="{A832F293-6A42-449A-B459-3064A93A29FD}" presName="conn2-1" presStyleLbl="parChTrans1D3" presStyleIdx="1" presStyleCnt="4"/>
      <dgm:spPr/>
      <dgm:t>
        <a:bodyPr/>
        <a:lstStyle/>
        <a:p>
          <a:endParaRPr lang="hu-HU"/>
        </a:p>
      </dgm:t>
    </dgm:pt>
    <dgm:pt modelId="{E46722DC-E3A1-4DD3-83A6-EAD061658E5C}" type="pres">
      <dgm:prSet presAssocID="{A832F293-6A42-449A-B459-3064A93A29FD}" presName="connTx" presStyleLbl="parChTrans1D3" presStyleIdx="1" presStyleCnt="4"/>
      <dgm:spPr/>
      <dgm:t>
        <a:bodyPr/>
        <a:lstStyle/>
        <a:p>
          <a:endParaRPr lang="hu-HU"/>
        </a:p>
      </dgm:t>
    </dgm:pt>
    <dgm:pt modelId="{C1628D90-C9DD-4C6B-8F9A-893B5ADFE155}" type="pres">
      <dgm:prSet presAssocID="{64C69E08-2E33-47C6-891C-A7EA66BECEBE}" presName="root2" presStyleCnt="0"/>
      <dgm:spPr/>
    </dgm:pt>
    <dgm:pt modelId="{10BAD5E8-1565-4796-AC26-4E09831E6FAE}" type="pres">
      <dgm:prSet presAssocID="{64C69E08-2E33-47C6-891C-A7EA66BECEBE}" presName="LevelTwoTextNod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hu-HU"/>
        </a:p>
      </dgm:t>
    </dgm:pt>
    <dgm:pt modelId="{0EFF773D-8739-4947-A002-B58F2094D75A}" type="pres">
      <dgm:prSet presAssocID="{64C69E08-2E33-47C6-891C-A7EA66BECEBE}" presName="level3hierChild" presStyleCnt="0"/>
      <dgm:spPr/>
    </dgm:pt>
    <dgm:pt modelId="{BACA3AEB-D13D-4AE7-ACC0-57D87B3BDC41}" type="pres">
      <dgm:prSet presAssocID="{40DB2426-A1B8-40F9-9488-5ABB19318714}" presName="conn2-1" presStyleLbl="parChTrans1D2" presStyleIdx="1" presStyleCnt="2"/>
      <dgm:spPr/>
      <dgm:t>
        <a:bodyPr/>
        <a:lstStyle/>
        <a:p>
          <a:endParaRPr lang="hu-HU"/>
        </a:p>
      </dgm:t>
    </dgm:pt>
    <dgm:pt modelId="{7F919103-8C5C-45A4-894A-060657CB7988}" type="pres">
      <dgm:prSet presAssocID="{40DB2426-A1B8-40F9-9488-5ABB19318714}" presName="connTx" presStyleLbl="parChTrans1D2" presStyleIdx="1" presStyleCnt="2"/>
      <dgm:spPr/>
      <dgm:t>
        <a:bodyPr/>
        <a:lstStyle/>
        <a:p>
          <a:endParaRPr lang="hu-HU"/>
        </a:p>
      </dgm:t>
    </dgm:pt>
    <dgm:pt modelId="{981F697B-6479-476F-B157-3D4C10506099}" type="pres">
      <dgm:prSet presAssocID="{F06FDB3F-22AD-408A-A5AA-6E58B63A23A6}" presName="root2" presStyleCnt="0"/>
      <dgm:spPr/>
    </dgm:pt>
    <dgm:pt modelId="{32A475F3-5DC1-4F56-963C-FCCD7609E135}" type="pres">
      <dgm:prSet presAssocID="{F06FDB3F-22AD-408A-A5AA-6E58B63A23A6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hu-HU"/>
        </a:p>
      </dgm:t>
    </dgm:pt>
    <dgm:pt modelId="{B2D4C26A-F0DF-48C0-94FB-F76827630B68}" type="pres">
      <dgm:prSet presAssocID="{F06FDB3F-22AD-408A-A5AA-6E58B63A23A6}" presName="level3hierChild" presStyleCnt="0"/>
      <dgm:spPr/>
    </dgm:pt>
    <dgm:pt modelId="{7D7EBBD0-2A6E-4911-BAF3-47800235DD82}" type="pres">
      <dgm:prSet presAssocID="{E6014361-B747-4429-8E9A-F8481009558E}" presName="conn2-1" presStyleLbl="parChTrans1D3" presStyleIdx="2" presStyleCnt="4"/>
      <dgm:spPr/>
      <dgm:t>
        <a:bodyPr/>
        <a:lstStyle/>
        <a:p>
          <a:endParaRPr lang="hu-HU"/>
        </a:p>
      </dgm:t>
    </dgm:pt>
    <dgm:pt modelId="{66DAF25D-4B1C-4043-B746-828FEAD959D3}" type="pres">
      <dgm:prSet presAssocID="{E6014361-B747-4429-8E9A-F8481009558E}" presName="connTx" presStyleLbl="parChTrans1D3" presStyleIdx="2" presStyleCnt="4"/>
      <dgm:spPr/>
      <dgm:t>
        <a:bodyPr/>
        <a:lstStyle/>
        <a:p>
          <a:endParaRPr lang="hu-HU"/>
        </a:p>
      </dgm:t>
    </dgm:pt>
    <dgm:pt modelId="{15466DBD-E043-4C5C-9CA6-6877BB0CA862}" type="pres">
      <dgm:prSet presAssocID="{95E0CABF-55E3-42E1-8976-BA1FED85577F}" presName="root2" presStyleCnt="0"/>
      <dgm:spPr/>
    </dgm:pt>
    <dgm:pt modelId="{92474B2C-668D-4187-8A60-0F4399EA8971}" type="pres">
      <dgm:prSet presAssocID="{95E0CABF-55E3-42E1-8976-BA1FED85577F}" presName="LevelTwoTextNod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hu-HU"/>
        </a:p>
      </dgm:t>
    </dgm:pt>
    <dgm:pt modelId="{25ABD62E-88F8-488E-A9B3-5C794E7A41A6}" type="pres">
      <dgm:prSet presAssocID="{95E0CABF-55E3-42E1-8976-BA1FED85577F}" presName="level3hierChild" presStyleCnt="0"/>
      <dgm:spPr/>
    </dgm:pt>
    <dgm:pt modelId="{FD9EF9CD-97CA-48E8-85FB-4AB65EFC13C8}" type="pres">
      <dgm:prSet presAssocID="{A54DC552-D5E8-42DC-A9FA-F789B322C268}" presName="conn2-1" presStyleLbl="parChTrans1D3" presStyleIdx="3" presStyleCnt="4"/>
      <dgm:spPr/>
      <dgm:t>
        <a:bodyPr/>
        <a:lstStyle/>
        <a:p>
          <a:endParaRPr lang="hu-HU"/>
        </a:p>
      </dgm:t>
    </dgm:pt>
    <dgm:pt modelId="{1289F946-FE3B-4151-BBFE-CD3167AAC30B}" type="pres">
      <dgm:prSet presAssocID="{A54DC552-D5E8-42DC-A9FA-F789B322C268}" presName="connTx" presStyleLbl="parChTrans1D3" presStyleIdx="3" presStyleCnt="4"/>
      <dgm:spPr/>
      <dgm:t>
        <a:bodyPr/>
        <a:lstStyle/>
        <a:p>
          <a:endParaRPr lang="hu-HU"/>
        </a:p>
      </dgm:t>
    </dgm:pt>
    <dgm:pt modelId="{5A0A195F-BDD8-4984-8D48-D789E95B59B6}" type="pres">
      <dgm:prSet presAssocID="{A1F82C64-E90A-47EF-ABA4-A04DDB7C2DD0}" presName="root2" presStyleCnt="0"/>
      <dgm:spPr/>
    </dgm:pt>
    <dgm:pt modelId="{D7247988-E4B8-4556-B2B4-B40CD8E40F94}" type="pres">
      <dgm:prSet presAssocID="{A1F82C64-E90A-47EF-ABA4-A04DDB7C2DD0}" presName="LevelTwoTextNod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hu-HU"/>
        </a:p>
      </dgm:t>
    </dgm:pt>
    <dgm:pt modelId="{06988B53-FFFD-4C54-844B-81B2C62749B3}" type="pres">
      <dgm:prSet presAssocID="{A1F82C64-E90A-47EF-ABA4-A04DDB7C2DD0}" presName="level3hierChild" presStyleCnt="0"/>
      <dgm:spPr/>
    </dgm:pt>
  </dgm:ptLst>
  <dgm:cxnLst>
    <dgm:cxn modelId="{6BEC8B18-9697-4D69-BBDA-C31259A57168}" type="presOf" srcId="{A54DC552-D5E8-42DC-A9FA-F789B322C268}" destId="{1289F946-FE3B-4151-BBFE-CD3167AAC30B}" srcOrd="1" destOrd="0" presId="urn:microsoft.com/office/officeart/2005/8/layout/hierarchy2"/>
    <dgm:cxn modelId="{78270F89-5B75-4D1E-8CE6-7C49AD0A68EF}" srcId="{A3F5CA44-37C3-4937-8FF7-BA91C86FA344}" destId="{64C69E08-2E33-47C6-891C-A7EA66BECEBE}" srcOrd="1" destOrd="0" parTransId="{A832F293-6A42-449A-B459-3064A93A29FD}" sibTransId="{933B1E75-B1DC-465C-A97C-C8BEF516F0A3}"/>
    <dgm:cxn modelId="{BDED6184-F7F2-4A16-9057-8B106F74768A}" type="presOf" srcId="{95E0CABF-55E3-42E1-8976-BA1FED85577F}" destId="{92474B2C-668D-4187-8A60-0F4399EA8971}" srcOrd="0" destOrd="0" presId="urn:microsoft.com/office/officeart/2005/8/layout/hierarchy2"/>
    <dgm:cxn modelId="{3BD067ED-F0DA-4A4C-84B7-60AE264D3040}" type="presOf" srcId="{A95DF0A1-E600-47B5-8F51-8021CC8CA444}" destId="{F76C20D7-9F35-4B7B-8197-83CD3BEE8B93}" srcOrd="0" destOrd="0" presId="urn:microsoft.com/office/officeart/2005/8/layout/hierarchy2"/>
    <dgm:cxn modelId="{85DDFC92-6B29-4F67-ABD9-BB7FBEE0E7C6}" srcId="{A3F5CA44-37C3-4937-8FF7-BA91C86FA344}" destId="{D7A2281B-7CD2-4191-B371-2DB994505A62}" srcOrd="0" destOrd="0" parTransId="{27B088F2-0FAD-44B0-BE73-49585C016975}" sibTransId="{F5FB03F3-4C47-47C9-9E41-CB2033A7791D}"/>
    <dgm:cxn modelId="{BF497BC0-7E9E-4DDF-A12D-742014C407DF}" type="presOf" srcId="{A832F293-6A42-449A-B459-3064A93A29FD}" destId="{E46722DC-E3A1-4DD3-83A6-EAD061658E5C}" srcOrd="1" destOrd="0" presId="urn:microsoft.com/office/officeart/2005/8/layout/hierarchy2"/>
    <dgm:cxn modelId="{8E063B11-00F2-4497-89A0-AC1AB3400602}" type="presOf" srcId="{A1F82C64-E90A-47EF-ABA4-A04DDB7C2DD0}" destId="{D7247988-E4B8-4556-B2B4-B40CD8E40F94}" srcOrd="0" destOrd="0" presId="urn:microsoft.com/office/officeart/2005/8/layout/hierarchy2"/>
    <dgm:cxn modelId="{FD2F441C-8EEE-4BEB-B625-0F56466BFB8E}" type="presOf" srcId="{A54DC552-D5E8-42DC-A9FA-F789B322C268}" destId="{FD9EF9CD-97CA-48E8-85FB-4AB65EFC13C8}" srcOrd="0" destOrd="0" presId="urn:microsoft.com/office/officeart/2005/8/layout/hierarchy2"/>
    <dgm:cxn modelId="{7ABA4259-B58B-40FA-AAA6-A0D473E58C0C}" type="presOf" srcId="{12D216BB-683B-467A-9A4A-8650ADC7B98E}" destId="{8C3D687B-D0DF-4F0D-A165-2F538C9CF974}" srcOrd="0" destOrd="0" presId="urn:microsoft.com/office/officeart/2005/8/layout/hierarchy2"/>
    <dgm:cxn modelId="{498AA00A-FA90-4ADF-BD0F-3E333AF946DD}" type="presOf" srcId="{F06FDB3F-22AD-408A-A5AA-6E58B63A23A6}" destId="{32A475F3-5DC1-4F56-963C-FCCD7609E135}" srcOrd="0" destOrd="0" presId="urn:microsoft.com/office/officeart/2005/8/layout/hierarchy2"/>
    <dgm:cxn modelId="{1BC74DF0-5CE0-440D-841A-00D999BF755C}" srcId="{F5403949-5C38-496D-B3AF-5FC0E2BEAAF6}" destId="{A95DF0A1-E600-47B5-8F51-8021CC8CA444}" srcOrd="0" destOrd="0" parTransId="{6D522378-EBE2-4623-9F65-63F0F21DC3D5}" sibTransId="{4859B104-98C1-4ABD-8F15-061AFE184067}"/>
    <dgm:cxn modelId="{E1EDAD57-C842-4FA6-9570-32ED5F22FBDF}" type="presOf" srcId="{F5403949-5C38-496D-B3AF-5FC0E2BEAAF6}" destId="{749FED53-6B1F-4D7D-99B4-FB01E0BB581A}" srcOrd="0" destOrd="0" presId="urn:microsoft.com/office/officeart/2005/8/layout/hierarchy2"/>
    <dgm:cxn modelId="{BC1FE490-6C35-4C6A-956D-CACDAB52C39E}" type="presOf" srcId="{E6014361-B747-4429-8E9A-F8481009558E}" destId="{7D7EBBD0-2A6E-4911-BAF3-47800235DD82}" srcOrd="0" destOrd="0" presId="urn:microsoft.com/office/officeart/2005/8/layout/hierarchy2"/>
    <dgm:cxn modelId="{0B453331-FACD-4F50-B73B-3DF68A5F4BA0}" type="presOf" srcId="{D7A2281B-7CD2-4191-B371-2DB994505A62}" destId="{62AD6C04-5942-4A46-A9E8-E717883F796E}" srcOrd="0" destOrd="0" presId="urn:microsoft.com/office/officeart/2005/8/layout/hierarchy2"/>
    <dgm:cxn modelId="{D57DBA5D-FB1B-4314-8B76-6E0B5F09DEF7}" type="presOf" srcId="{40DB2426-A1B8-40F9-9488-5ABB19318714}" destId="{BACA3AEB-D13D-4AE7-ACC0-57D87B3BDC41}" srcOrd="0" destOrd="0" presId="urn:microsoft.com/office/officeart/2005/8/layout/hierarchy2"/>
    <dgm:cxn modelId="{64B112B4-51CB-49A1-96F1-52DFA8ADE59E}" type="presOf" srcId="{E6014361-B747-4429-8E9A-F8481009558E}" destId="{66DAF25D-4B1C-4043-B746-828FEAD959D3}" srcOrd="1" destOrd="0" presId="urn:microsoft.com/office/officeart/2005/8/layout/hierarchy2"/>
    <dgm:cxn modelId="{F42A3962-19A1-4466-B45E-34ECC3CC737E}" type="presOf" srcId="{27B088F2-0FAD-44B0-BE73-49585C016975}" destId="{68001320-5184-40A6-BECC-8D1FF3CFA03A}" srcOrd="0" destOrd="0" presId="urn:microsoft.com/office/officeart/2005/8/layout/hierarchy2"/>
    <dgm:cxn modelId="{4AE434F9-1455-4CB3-80AB-6E5EA7998474}" type="presOf" srcId="{12D216BB-683B-467A-9A4A-8650ADC7B98E}" destId="{14C031F5-09AB-4892-9A7C-7FB8CC005848}" srcOrd="1" destOrd="0" presId="urn:microsoft.com/office/officeart/2005/8/layout/hierarchy2"/>
    <dgm:cxn modelId="{F83F7EDA-6A16-46FB-A9B1-AB003DE7A454}" srcId="{A95DF0A1-E600-47B5-8F51-8021CC8CA444}" destId="{A3F5CA44-37C3-4937-8FF7-BA91C86FA344}" srcOrd="0" destOrd="0" parTransId="{12D216BB-683B-467A-9A4A-8650ADC7B98E}" sibTransId="{3F80E3A7-2B80-4F35-A45E-97A68EBB08D9}"/>
    <dgm:cxn modelId="{144BEE9C-227C-4B01-95AD-5D432FA459DE}" srcId="{F06FDB3F-22AD-408A-A5AA-6E58B63A23A6}" destId="{95E0CABF-55E3-42E1-8976-BA1FED85577F}" srcOrd="0" destOrd="0" parTransId="{E6014361-B747-4429-8E9A-F8481009558E}" sibTransId="{C7B65BAA-036A-410E-8534-A5AE7EBAAA05}"/>
    <dgm:cxn modelId="{87669AAA-C63B-471D-AB8C-AC732161CE85}" type="presOf" srcId="{27B088F2-0FAD-44B0-BE73-49585C016975}" destId="{2F18FDA7-532A-486C-8F40-DDBCF84B3F8C}" srcOrd="1" destOrd="0" presId="urn:microsoft.com/office/officeart/2005/8/layout/hierarchy2"/>
    <dgm:cxn modelId="{3BA6E739-1B24-4650-8965-AA1D002B4C6C}" srcId="{F06FDB3F-22AD-408A-A5AA-6E58B63A23A6}" destId="{A1F82C64-E90A-47EF-ABA4-A04DDB7C2DD0}" srcOrd="1" destOrd="0" parTransId="{A54DC552-D5E8-42DC-A9FA-F789B322C268}" sibTransId="{4FD370AD-D462-4EEF-9213-427D3914A383}"/>
    <dgm:cxn modelId="{76770CAC-5233-4E46-A88F-5A5E6ED8C4B1}" type="presOf" srcId="{40DB2426-A1B8-40F9-9488-5ABB19318714}" destId="{7F919103-8C5C-45A4-894A-060657CB7988}" srcOrd="1" destOrd="0" presId="urn:microsoft.com/office/officeart/2005/8/layout/hierarchy2"/>
    <dgm:cxn modelId="{6816CD92-D01D-4CF0-81B5-3A9A69BDABF7}" type="presOf" srcId="{64C69E08-2E33-47C6-891C-A7EA66BECEBE}" destId="{10BAD5E8-1565-4796-AC26-4E09831E6FAE}" srcOrd="0" destOrd="0" presId="urn:microsoft.com/office/officeart/2005/8/layout/hierarchy2"/>
    <dgm:cxn modelId="{C95FD426-CE29-41F6-8A61-ADF7E08B36A6}" type="presOf" srcId="{A3F5CA44-37C3-4937-8FF7-BA91C86FA344}" destId="{BC5C9650-767D-4425-B4CB-F71471108D8E}" srcOrd="0" destOrd="0" presId="urn:microsoft.com/office/officeart/2005/8/layout/hierarchy2"/>
    <dgm:cxn modelId="{EFA7F742-9892-4AB4-8155-AD3D4C70639E}" srcId="{A95DF0A1-E600-47B5-8F51-8021CC8CA444}" destId="{F06FDB3F-22AD-408A-A5AA-6E58B63A23A6}" srcOrd="1" destOrd="0" parTransId="{40DB2426-A1B8-40F9-9488-5ABB19318714}" sibTransId="{C14DA9F2-C8D7-4827-B803-D70E314F3ABA}"/>
    <dgm:cxn modelId="{4C31AAB5-73AC-45CB-8714-570CD370DA2F}" type="presOf" srcId="{A832F293-6A42-449A-B459-3064A93A29FD}" destId="{8E7480CE-0A1F-45C1-9785-189A507D8B10}" srcOrd="0" destOrd="0" presId="urn:microsoft.com/office/officeart/2005/8/layout/hierarchy2"/>
    <dgm:cxn modelId="{890482D8-FA2E-4E33-82FE-25B9E1B9674B}" type="presParOf" srcId="{749FED53-6B1F-4D7D-99B4-FB01E0BB581A}" destId="{5A47E18A-7C9A-48A0-B8ED-7BC520A74761}" srcOrd="0" destOrd="0" presId="urn:microsoft.com/office/officeart/2005/8/layout/hierarchy2"/>
    <dgm:cxn modelId="{5AF2E8F6-9192-40AC-A759-35876A8055A0}" type="presParOf" srcId="{5A47E18A-7C9A-48A0-B8ED-7BC520A74761}" destId="{F76C20D7-9F35-4B7B-8197-83CD3BEE8B93}" srcOrd="0" destOrd="0" presId="urn:microsoft.com/office/officeart/2005/8/layout/hierarchy2"/>
    <dgm:cxn modelId="{E1A67526-FACC-42B9-BEFC-E2EB2C687797}" type="presParOf" srcId="{5A47E18A-7C9A-48A0-B8ED-7BC520A74761}" destId="{51A82EBC-DA8F-4DE7-838A-A97E7D13363F}" srcOrd="1" destOrd="0" presId="urn:microsoft.com/office/officeart/2005/8/layout/hierarchy2"/>
    <dgm:cxn modelId="{D4921561-855B-48D7-8050-A62C3A7ECC24}" type="presParOf" srcId="{51A82EBC-DA8F-4DE7-838A-A97E7D13363F}" destId="{8C3D687B-D0DF-4F0D-A165-2F538C9CF974}" srcOrd="0" destOrd="0" presId="urn:microsoft.com/office/officeart/2005/8/layout/hierarchy2"/>
    <dgm:cxn modelId="{C5736ACA-83FC-4952-B648-3344F8823EA9}" type="presParOf" srcId="{8C3D687B-D0DF-4F0D-A165-2F538C9CF974}" destId="{14C031F5-09AB-4892-9A7C-7FB8CC005848}" srcOrd="0" destOrd="0" presId="urn:microsoft.com/office/officeart/2005/8/layout/hierarchy2"/>
    <dgm:cxn modelId="{62A7B950-F162-4CCB-9449-FF7D0C28283D}" type="presParOf" srcId="{51A82EBC-DA8F-4DE7-838A-A97E7D13363F}" destId="{7F5048BE-FD91-413B-9EAF-2E4D6C2DE3D2}" srcOrd="1" destOrd="0" presId="urn:microsoft.com/office/officeart/2005/8/layout/hierarchy2"/>
    <dgm:cxn modelId="{6F1B24BE-4365-4175-8BD3-F27E59106A6D}" type="presParOf" srcId="{7F5048BE-FD91-413B-9EAF-2E4D6C2DE3D2}" destId="{BC5C9650-767D-4425-B4CB-F71471108D8E}" srcOrd="0" destOrd="0" presId="urn:microsoft.com/office/officeart/2005/8/layout/hierarchy2"/>
    <dgm:cxn modelId="{4236ADFA-1E67-4D82-90CC-79F1A67B368A}" type="presParOf" srcId="{7F5048BE-FD91-413B-9EAF-2E4D6C2DE3D2}" destId="{5F3F051C-E594-4576-97BB-D5C5DB595AEA}" srcOrd="1" destOrd="0" presId="urn:microsoft.com/office/officeart/2005/8/layout/hierarchy2"/>
    <dgm:cxn modelId="{966B7BDB-C69B-4549-A855-E10019B8EB3C}" type="presParOf" srcId="{5F3F051C-E594-4576-97BB-D5C5DB595AEA}" destId="{68001320-5184-40A6-BECC-8D1FF3CFA03A}" srcOrd="0" destOrd="0" presId="urn:microsoft.com/office/officeart/2005/8/layout/hierarchy2"/>
    <dgm:cxn modelId="{D51B6C22-941C-42B3-8676-90323D736962}" type="presParOf" srcId="{68001320-5184-40A6-BECC-8D1FF3CFA03A}" destId="{2F18FDA7-532A-486C-8F40-DDBCF84B3F8C}" srcOrd="0" destOrd="0" presId="urn:microsoft.com/office/officeart/2005/8/layout/hierarchy2"/>
    <dgm:cxn modelId="{5BCC60AD-1E9E-41C0-B6B8-09204096CB99}" type="presParOf" srcId="{5F3F051C-E594-4576-97BB-D5C5DB595AEA}" destId="{17082580-924A-46E5-BF00-D67B03532873}" srcOrd="1" destOrd="0" presId="urn:microsoft.com/office/officeart/2005/8/layout/hierarchy2"/>
    <dgm:cxn modelId="{5A6A12D5-878C-40F1-AC75-F2E8E1DD72F8}" type="presParOf" srcId="{17082580-924A-46E5-BF00-D67B03532873}" destId="{62AD6C04-5942-4A46-A9E8-E717883F796E}" srcOrd="0" destOrd="0" presId="urn:microsoft.com/office/officeart/2005/8/layout/hierarchy2"/>
    <dgm:cxn modelId="{226F5C03-33FD-491D-860B-64C6679CF4D1}" type="presParOf" srcId="{17082580-924A-46E5-BF00-D67B03532873}" destId="{EEC0CE59-B551-440B-BFEE-C200969BE5D2}" srcOrd="1" destOrd="0" presId="urn:microsoft.com/office/officeart/2005/8/layout/hierarchy2"/>
    <dgm:cxn modelId="{0F677786-4A36-4B0C-A446-A7737F66D636}" type="presParOf" srcId="{5F3F051C-E594-4576-97BB-D5C5DB595AEA}" destId="{8E7480CE-0A1F-45C1-9785-189A507D8B10}" srcOrd="2" destOrd="0" presId="urn:microsoft.com/office/officeart/2005/8/layout/hierarchy2"/>
    <dgm:cxn modelId="{62B620C6-6F08-43AB-9D57-EA0386DD49A2}" type="presParOf" srcId="{8E7480CE-0A1F-45C1-9785-189A507D8B10}" destId="{E46722DC-E3A1-4DD3-83A6-EAD061658E5C}" srcOrd="0" destOrd="0" presId="urn:microsoft.com/office/officeart/2005/8/layout/hierarchy2"/>
    <dgm:cxn modelId="{3673E6D6-3396-4177-BDEF-07CE21DD5950}" type="presParOf" srcId="{5F3F051C-E594-4576-97BB-D5C5DB595AEA}" destId="{C1628D90-C9DD-4C6B-8F9A-893B5ADFE155}" srcOrd="3" destOrd="0" presId="urn:microsoft.com/office/officeart/2005/8/layout/hierarchy2"/>
    <dgm:cxn modelId="{1062F18B-2F0B-4F6C-8D84-FB5C4BFAF48F}" type="presParOf" srcId="{C1628D90-C9DD-4C6B-8F9A-893B5ADFE155}" destId="{10BAD5E8-1565-4796-AC26-4E09831E6FAE}" srcOrd="0" destOrd="0" presId="urn:microsoft.com/office/officeart/2005/8/layout/hierarchy2"/>
    <dgm:cxn modelId="{1A9E56F4-D5BF-49E2-AC70-B27915D9B9A6}" type="presParOf" srcId="{C1628D90-C9DD-4C6B-8F9A-893B5ADFE155}" destId="{0EFF773D-8739-4947-A002-B58F2094D75A}" srcOrd="1" destOrd="0" presId="urn:microsoft.com/office/officeart/2005/8/layout/hierarchy2"/>
    <dgm:cxn modelId="{812702D5-8487-44AF-9668-C8DFB312D8F7}" type="presParOf" srcId="{51A82EBC-DA8F-4DE7-838A-A97E7D13363F}" destId="{BACA3AEB-D13D-4AE7-ACC0-57D87B3BDC41}" srcOrd="2" destOrd="0" presId="urn:microsoft.com/office/officeart/2005/8/layout/hierarchy2"/>
    <dgm:cxn modelId="{07FF78B9-BAC6-41E9-9C6B-AB3345A82FB2}" type="presParOf" srcId="{BACA3AEB-D13D-4AE7-ACC0-57D87B3BDC41}" destId="{7F919103-8C5C-45A4-894A-060657CB7988}" srcOrd="0" destOrd="0" presId="urn:microsoft.com/office/officeart/2005/8/layout/hierarchy2"/>
    <dgm:cxn modelId="{CB4F3483-5DF3-46DF-A555-319CAC9B38AE}" type="presParOf" srcId="{51A82EBC-DA8F-4DE7-838A-A97E7D13363F}" destId="{981F697B-6479-476F-B157-3D4C10506099}" srcOrd="3" destOrd="0" presId="urn:microsoft.com/office/officeart/2005/8/layout/hierarchy2"/>
    <dgm:cxn modelId="{46A58C8B-7EFF-4C30-8BF6-99E3CFADC531}" type="presParOf" srcId="{981F697B-6479-476F-B157-3D4C10506099}" destId="{32A475F3-5DC1-4F56-963C-FCCD7609E135}" srcOrd="0" destOrd="0" presId="urn:microsoft.com/office/officeart/2005/8/layout/hierarchy2"/>
    <dgm:cxn modelId="{C0026274-456B-45A0-A0AD-9272712F9AC2}" type="presParOf" srcId="{981F697B-6479-476F-B157-3D4C10506099}" destId="{B2D4C26A-F0DF-48C0-94FB-F76827630B68}" srcOrd="1" destOrd="0" presId="urn:microsoft.com/office/officeart/2005/8/layout/hierarchy2"/>
    <dgm:cxn modelId="{F0E31CA7-A6E0-4A5D-95DE-98B6053E8B61}" type="presParOf" srcId="{B2D4C26A-F0DF-48C0-94FB-F76827630B68}" destId="{7D7EBBD0-2A6E-4911-BAF3-47800235DD82}" srcOrd="0" destOrd="0" presId="urn:microsoft.com/office/officeart/2005/8/layout/hierarchy2"/>
    <dgm:cxn modelId="{1BB56090-E692-49A9-8F36-E16DB21A81FF}" type="presParOf" srcId="{7D7EBBD0-2A6E-4911-BAF3-47800235DD82}" destId="{66DAF25D-4B1C-4043-B746-828FEAD959D3}" srcOrd="0" destOrd="0" presId="urn:microsoft.com/office/officeart/2005/8/layout/hierarchy2"/>
    <dgm:cxn modelId="{A369D063-B077-4B95-A0A5-766251F6B60B}" type="presParOf" srcId="{B2D4C26A-F0DF-48C0-94FB-F76827630B68}" destId="{15466DBD-E043-4C5C-9CA6-6877BB0CA862}" srcOrd="1" destOrd="0" presId="urn:microsoft.com/office/officeart/2005/8/layout/hierarchy2"/>
    <dgm:cxn modelId="{EB669C2B-1942-4060-82FB-03601FE04ABE}" type="presParOf" srcId="{15466DBD-E043-4C5C-9CA6-6877BB0CA862}" destId="{92474B2C-668D-4187-8A60-0F4399EA8971}" srcOrd="0" destOrd="0" presId="urn:microsoft.com/office/officeart/2005/8/layout/hierarchy2"/>
    <dgm:cxn modelId="{81302DC0-F00F-4B65-8DF8-B26A8AAFDCBE}" type="presParOf" srcId="{15466DBD-E043-4C5C-9CA6-6877BB0CA862}" destId="{25ABD62E-88F8-488E-A9B3-5C794E7A41A6}" srcOrd="1" destOrd="0" presId="urn:microsoft.com/office/officeart/2005/8/layout/hierarchy2"/>
    <dgm:cxn modelId="{1ECA6637-B6C9-4FF9-8956-1682041FB769}" type="presParOf" srcId="{B2D4C26A-F0DF-48C0-94FB-F76827630B68}" destId="{FD9EF9CD-97CA-48E8-85FB-4AB65EFC13C8}" srcOrd="2" destOrd="0" presId="urn:microsoft.com/office/officeart/2005/8/layout/hierarchy2"/>
    <dgm:cxn modelId="{BFAF6C78-16F1-4BE6-931D-B465330492FB}" type="presParOf" srcId="{FD9EF9CD-97CA-48E8-85FB-4AB65EFC13C8}" destId="{1289F946-FE3B-4151-BBFE-CD3167AAC30B}" srcOrd="0" destOrd="0" presId="urn:microsoft.com/office/officeart/2005/8/layout/hierarchy2"/>
    <dgm:cxn modelId="{3A5A4B1B-C8F3-4573-8ADB-6B2343FFF7BF}" type="presParOf" srcId="{B2D4C26A-F0DF-48C0-94FB-F76827630B68}" destId="{5A0A195F-BDD8-4984-8D48-D789E95B59B6}" srcOrd="3" destOrd="0" presId="urn:microsoft.com/office/officeart/2005/8/layout/hierarchy2"/>
    <dgm:cxn modelId="{FE1C4D33-0CF9-4BFD-A242-73BFA6F1FDCD}" type="presParOf" srcId="{5A0A195F-BDD8-4984-8D48-D789E95B59B6}" destId="{D7247988-E4B8-4556-B2B4-B40CD8E40F94}" srcOrd="0" destOrd="0" presId="urn:microsoft.com/office/officeart/2005/8/layout/hierarchy2"/>
    <dgm:cxn modelId="{2D61E6D1-E935-441F-AC4E-7D55FA6BAE02}" type="presParOf" srcId="{5A0A195F-BDD8-4984-8D48-D789E95B59B6}" destId="{06988B53-FFFD-4C54-844B-81B2C62749B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6EAD27F-0549-4954-B896-34BD1D815BA5}">
      <dsp:nvSpPr>
        <dsp:cNvPr id="0" name=""/>
        <dsp:cNvSpPr/>
      </dsp:nvSpPr>
      <dsp:spPr>
        <a:xfrm>
          <a:off x="0" y="29268"/>
          <a:ext cx="8858280" cy="8570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400" kern="1200" dirty="0" smtClean="0">
              <a:solidFill>
                <a:schemeClr val="tx1"/>
              </a:solidFill>
            </a:rPr>
            <a:t>Téma </a:t>
          </a:r>
          <a:r>
            <a:rPr lang="hu-HU" sz="2400" kern="1200" dirty="0" smtClean="0">
              <a:solidFill>
                <a:schemeClr val="tx1"/>
              </a:solidFill>
              <a:sym typeface="Wingdings"/>
            </a:rPr>
            <a:t></a:t>
          </a:r>
          <a:r>
            <a:rPr lang="hu-HU" sz="2400" kern="1200" dirty="0" smtClean="0">
              <a:solidFill>
                <a:schemeClr val="tx1"/>
              </a:solidFill>
            </a:rPr>
            <a:t> felírjuk a nevünket</a:t>
          </a:r>
          <a:endParaRPr lang="hu-HU" sz="2400" kern="1200" dirty="0">
            <a:solidFill>
              <a:schemeClr val="tx1"/>
            </a:solidFill>
          </a:endParaRPr>
        </a:p>
      </dsp:txBody>
      <dsp:txXfrm>
        <a:off x="1857360" y="29268"/>
        <a:ext cx="7000919" cy="857046"/>
      </dsp:txXfrm>
    </dsp:sp>
    <dsp:sp modelId="{CFF34866-33A9-4686-83A2-522C42952DC0}">
      <dsp:nvSpPr>
        <dsp:cNvPr id="0" name=""/>
        <dsp:cNvSpPr/>
      </dsp:nvSpPr>
      <dsp:spPr>
        <a:xfrm>
          <a:off x="537813" y="0"/>
          <a:ext cx="867438" cy="85704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55000" cap="flat" cmpd="thickThin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87BD2E-D344-4B5E-8DD2-23DDE67F3DF0}">
      <dsp:nvSpPr>
        <dsp:cNvPr id="0" name=""/>
        <dsp:cNvSpPr/>
      </dsp:nvSpPr>
      <dsp:spPr>
        <a:xfrm>
          <a:off x="0" y="972019"/>
          <a:ext cx="8858280" cy="8570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400" kern="1200" dirty="0" smtClean="0">
              <a:solidFill>
                <a:schemeClr val="tx1"/>
              </a:solidFill>
            </a:rPr>
            <a:t>Megkapjuk a feladatot</a:t>
          </a:r>
          <a:endParaRPr lang="hu-HU" sz="2400" kern="1200" dirty="0">
            <a:solidFill>
              <a:schemeClr val="tx1"/>
            </a:solidFill>
          </a:endParaRPr>
        </a:p>
      </dsp:txBody>
      <dsp:txXfrm>
        <a:off x="1857360" y="972019"/>
        <a:ext cx="7000919" cy="857046"/>
      </dsp:txXfrm>
    </dsp:sp>
    <dsp:sp modelId="{42F3BA97-5A0A-422F-897F-5180630843D5}">
      <dsp:nvSpPr>
        <dsp:cNvPr id="0" name=""/>
        <dsp:cNvSpPr/>
      </dsp:nvSpPr>
      <dsp:spPr>
        <a:xfrm>
          <a:off x="619433" y="1000132"/>
          <a:ext cx="704197" cy="74228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55000" cap="flat" cmpd="thickThin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08E15B-713B-40A0-A847-38983D842C3D}">
      <dsp:nvSpPr>
        <dsp:cNvPr id="0" name=""/>
        <dsp:cNvSpPr/>
      </dsp:nvSpPr>
      <dsp:spPr>
        <a:xfrm>
          <a:off x="0" y="1914770"/>
          <a:ext cx="8858280" cy="8570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400" kern="1200" dirty="0" smtClean="0">
              <a:solidFill>
                <a:schemeClr val="tx1"/>
              </a:solidFill>
            </a:rPr>
            <a:t>Feladattípus (milyen jellegű, hány pontért)</a:t>
          </a:r>
          <a:endParaRPr lang="hu-HU" sz="2400" kern="1200" dirty="0">
            <a:solidFill>
              <a:schemeClr val="tx1"/>
            </a:solidFill>
          </a:endParaRPr>
        </a:p>
      </dsp:txBody>
      <dsp:txXfrm>
        <a:off x="1857360" y="1914770"/>
        <a:ext cx="7000919" cy="857046"/>
      </dsp:txXfrm>
    </dsp:sp>
    <dsp:sp modelId="{E577FF7A-82E5-4B7C-B39B-151A4C22279F}">
      <dsp:nvSpPr>
        <dsp:cNvPr id="0" name=""/>
        <dsp:cNvSpPr/>
      </dsp:nvSpPr>
      <dsp:spPr>
        <a:xfrm>
          <a:off x="476558" y="1928828"/>
          <a:ext cx="989948" cy="77039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55000" cap="flat" cmpd="thickThin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D22EE3-539A-46D5-BB84-FE7E358E0E90}">
      <dsp:nvSpPr>
        <dsp:cNvPr id="0" name=""/>
        <dsp:cNvSpPr/>
      </dsp:nvSpPr>
      <dsp:spPr>
        <a:xfrm>
          <a:off x="0" y="2857522"/>
          <a:ext cx="8858280" cy="8570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400" kern="1200" dirty="0" err="1" smtClean="0">
              <a:solidFill>
                <a:schemeClr val="tx1"/>
              </a:solidFill>
            </a:rPr>
            <a:t>Ötletelés</a:t>
          </a:r>
          <a:r>
            <a:rPr lang="hu-HU" sz="2400" kern="1200" dirty="0" smtClean="0">
              <a:solidFill>
                <a:schemeClr val="tx1"/>
              </a:solidFill>
            </a:rPr>
            <a:t> (kérdés, forrás) </a:t>
          </a:r>
          <a:r>
            <a:rPr lang="hu-HU" sz="2400" kern="1200" dirty="0" smtClean="0">
              <a:solidFill>
                <a:schemeClr val="tx1"/>
              </a:solidFill>
              <a:sym typeface="Wingdings"/>
            </a:rPr>
            <a:t></a:t>
          </a:r>
          <a:r>
            <a:rPr lang="hu-HU" sz="2400" kern="1200" dirty="0" smtClean="0">
              <a:solidFill>
                <a:schemeClr val="tx1"/>
              </a:solidFill>
            </a:rPr>
            <a:t> </a:t>
          </a:r>
          <a:r>
            <a:rPr lang="hu-HU" sz="2400" b="1" kern="1200" dirty="0" smtClean="0">
              <a:solidFill>
                <a:schemeClr val="tx1"/>
              </a:solidFill>
            </a:rPr>
            <a:t>ez a legtöbb idő!!</a:t>
          </a:r>
          <a:endParaRPr lang="hu-HU" sz="2400" b="1" kern="1200" dirty="0">
            <a:solidFill>
              <a:schemeClr val="tx1"/>
            </a:solidFill>
          </a:endParaRPr>
        </a:p>
      </dsp:txBody>
      <dsp:txXfrm>
        <a:off x="1857360" y="2857522"/>
        <a:ext cx="7000919" cy="857046"/>
      </dsp:txXfrm>
    </dsp:sp>
    <dsp:sp modelId="{D57D78B1-E0EB-4EB0-9B9D-24A9BE48B191}">
      <dsp:nvSpPr>
        <dsp:cNvPr id="0" name=""/>
        <dsp:cNvSpPr/>
      </dsp:nvSpPr>
      <dsp:spPr>
        <a:xfrm>
          <a:off x="681911" y="2865686"/>
          <a:ext cx="579242" cy="78218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55000" cap="flat" cmpd="thickThin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ED2E0A-715D-41EB-ACFB-BE1488A7C45B}">
      <dsp:nvSpPr>
        <dsp:cNvPr id="0" name=""/>
        <dsp:cNvSpPr/>
      </dsp:nvSpPr>
      <dsp:spPr>
        <a:xfrm>
          <a:off x="0" y="3771005"/>
          <a:ext cx="8858280" cy="8570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400" kern="1200" dirty="0" smtClean="0">
              <a:solidFill>
                <a:schemeClr val="tx1"/>
              </a:solidFill>
            </a:rPr>
            <a:t>Forrásgyűjtés </a:t>
          </a:r>
          <a:r>
            <a:rPr lang="hu-HU" sz="2400" kern="1200" dirty="0" smtClean="0">
              <a:solidFill>
                <a:schemeClr val="tx1"/>
              </a:solidFill>
              <a:sym typeface="Wingdings" pitchFamily="2" charset="2"/>
            </a:rPr>
            <a:t> </a:t>
          </a:r>
          <a:r>
            <a:rPr lang="hu-HU" sz="2400" b="1" kern="1200" dirty="0" smtClean="0">
              <a:solidFill>
                <a:schemeClr val="tx1"/>
              </a:solidFill>
              <a:sym typeface="Wingdings" pitchFamily="2" charset="2"/>
            </a:rPr>
            <a:t>meg ez</a:t>
          </a:r>
          <a:endParaRPr lang="hu-HU" sz="2400" b="1" kern="1200" dirty="0">
            <a:solidFill>
              <a:schemeClr val="tx1"/>
            </a:solidFill>
          </a:endParaRPr>
        </a:p>
      </dsp:txBody>
      <dsp:txXfrm>
        <a:off x="1857360" y="3771005"/>
        <a:ext cx="7000919" cy="857046"/>
      </dsp:txXfrm>
    </dsp:sp>
    <dsp:sp modelId="{478EE686-04D9-4306-9B8B-0D9BEB319D79}">
      <dsp:nvSpPr>
        <dsp:cNvPr id="0" name=""/>
        <dsp:cNvSpPr/>
      </dsp:nvSpPr>
      <dsp:spPr>
        <a:xfrm>
          <a:off x="619433" y="3857652"/>
          <a:ext cx="704197" cy="68375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55000" cap="flat" cmpd="thickThin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F5C35B-CA2D-40D8-8527-3B8EB9E12C9A}">
      <dsp:nvSpPr>
        <dsp:cNvPr id="0" name=""/>
        <dsp:cNvSpPr/>
      </dsp:nvSpPr>
      <dsp:spPr>
        <a:xfrm>
          <a:off x="0" y="4713756"/>
          <a:ext cx="8858280" cy="8570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400" kern="1200" dirty="0" smtClean="0">
              <a:solidFill>
                <a:schemeClr val="tx1"/>
              </a:solidFill>
            </a:rPr>
            <a:t>Összetákolás, megoldó kulcs, ellenőrzés!</a:t>
          </a:r>
          <a:endParaRPr lang="en-US" sz="2400" kern="1200" dirty="0">
            <a:solidFill>
              <a:schemeClr val="tx1"/>
            </a:solidFill>
          </a:endParaRPr>
        </a:p>
      </dsp:txBody>
      <dsp:txXfrm>
        <a:off x="1857360" y="4713756"/>
        <a:ext cx="7000919" cy="857046"/>
      </dsp:txXfrm>
    </dsp:sp>
    <dsp:sp modelId="{DB4C4EFE-7DB2-4DF9-BF51-F6A3ED097D0D}">
      <dsp:nvSpPr>
        <dsp:cNvPr id="0" name=""/>
        <dsp:cNvSpPr/>
      </dsp:nvSpPr>
      <dsp:spPr>
        <a:xfrm>
          <a:off x="460454" y="4776143"/>
          <a:ext cx="1022156" cy="73227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6"/>
          <a:stretch>
            <a:fillRect/>
          </a:stretch>
        </a:blipFill>
        <a:ln w="55000" cap="flat" cmpd="thickThin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76C20D7-9F35-4B7B-8197-83CD3BEE8B93}">
      <dsp:nvSpPr>
        <dsp:cNvPr id="0" name=""/>
        <dsp:cNvSpPr/>
      </dsp:nvSpPr>
      <dsp:spPr>
        <a:xfrm>
          <a:off x="319378" y="1412505"/>
          <a:ext cx="1636655" cy="8183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3400" kern="1200" dirty="0" smtClean="0"/>
            <a:t>Feladat	</a:t>
          </a:r>
          <a:endParaRPr lang="hu-HU" sz="3400" kern="1200" dirty="0"/>
        </a:p>
      </dsp:txBody>
      <dsp:txXfrm>
        <a:off x="319378" y="1412505"/>
        <a:ext cx="1636655" cy="818327"/>
      </dsp:txXfrm>
    </dsp:sp>
    <dsp:sp modelId="{8C3D687B-D0DF-4F0D-A165-2F538C9CF974}">
      <dsp:nvSpPr>
        <dsp:cNvPr id="0" name=""/>
        <dsp:cNvSpPr/>
      </dsp:nvSpPr>
      <dsp:spPr>
        <a:xfrm rot="18289469">
          <a:off x="1710170" y="1330915"/>
          <a:ext cx="1146389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146389" y="20214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500" kern="1200"/>
        </a:p>
      </dsp:txBody>
      <dsp:txXfrm rot="18289469">
        <a:off x="2254705" y="1322470"/>
        <a:ext cx="57319" cy="57319"/>
      </dsp:txXfrm>
    </dsp:sp>
    <dsp:sp modelId="{BC5C9650-767D-4425-B4CB-F71471108D8E}">
      <dsp:nvSpPr>
        <dsp:cNvPr id="0" name=""/>
        <dsp:cNvSpPr/>
      </dsp:nvSpPr>
      <dsp:spPr>
        <a:xfrm>
          <a:off x="2610696" y="471428"/>
          <a:ext cx="1636655" cy="8183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3400" kern="1200" dirty="0" smtClean="0"/>
            <a:t>Teszt</a:t>
          </a:r>
          <a:endParaRPr lang="hu-HU" sz="3400" kern="1200" dirty="0"/>
        </a:p>
      </dsp:txBody>
      <dsp:txXfrm>
        <a:off x="2610696" y="471428"/>
        <a:ext cx="1636655" cy="818327"/>
      </dsp:txXfrm>
    </dsp:sp>
    <dsp:sp modelId="{68001320-5184-40A6-BECC-8D1FF3CFA03A}">
      <dsp:nvSpPr>
        <dsp:cNvPr id="0" name=""/>
        <dsp:cNvSpPr/>
      </dsp:nvSpPr>
      <dsp:spPr>
        <a:xfrm rot="19457599">
          <a:off x="4171573" y="625107"/>
          <a:ext cx="806219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806219" y="20214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500" kern="1200"/>
        </a:p>
      </dsp:txBody>
      <dsp:txXfrm rot="19457599">
        <a:off x="4554527" y="625167"/>
        <a:ext cx="40310" cy="40310"/>
      </dsp:txXfrm>
    </dsp:sp>
    <dsp:sp modelId="{62AD6C04-5942-4A46-A9E8-E717883F796E}">
      <dsp:nvSpPr>
        <dsp:cNvPr id="0" name=""/>
        <dsp:cNvSpPr/>
      </dsp:nvSpPr>
      <dsp:spPr>
        <a:xfrm>
          <a:off x="4902014" y="889"/>
          <a:ext cx="1636655" cy="8183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3400" kern="1200" dirty="0" smtClean="0"/>
            <a:t>Közép</a:t>
          </a:r>
          <a:endParaRPr lang="hu-HU" sz="3400" kern="1200" dirty="0"/>
        </a:p>
      </dsp:txBody>
      <dsp:txXfrm>
        <a:off x="4902014" y="889"/>
        <a:ext cx="1636655" cy="818327"/>
      </dsp:txXfrm>
    </dsp:sp>
    <dsp:sp modelId="{8E7480CE-0A1F-45C1-9785-189A507D8B10}">
      <dsp:nvSpPr>
        <dsp:cNvPr id="0" name=""/>
        <dsp:cNvSpPr/>
      </dsp:nvSpPr>
      <dsp:spPr>
        <a:xfrm rot="2142401">
          <a:off x="4171573" y="1095646"/>
          <a:ext cx="806219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806219" y="20214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500" kern="1200"/>
        </a:p>
      </dsp:txBody>
      <dsp:txXfrm rot="2142401">
        <a:off x="4554527" y="1095705"/>
        <a:ext cx="40310" cy="40310"/>
      </dsp:txXfrm>
    </dsp:sp>
    <dsp:sp modelId="{10BAD5E8-1565-4796-AC26-4E09831E6FAE}">
      <dsp:nvSpPr>
        <dsp:cNvPr id="0" name=""/>
        <dsp:cNvSpPr/>
      </dsp:nvSpPr>
      <dsp:spPr>
        <a:xfrm>
          <a:off x="4902014" y="941966"/>
          <a:ext cx="1636655" cy="8183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3400" kern="1200" dirty="0" smtClean="0"/>
            <a:t>Emelt</a:t>
          </a:r>
          <a:endParaRPr lang="hu-HU" sz="3400" kern="1200" dirty="0"/>
        </a:p>
      </dsp:txBody>
      <dsp:txXfrm>
        <a:off x="4902014" y="941966"/>
        <a:ext cx="1636655" cy="818327"/>
      </dsp:txXfrm>
    </dsp:sp>
    <dsp:sp modelId="{BACA3AEB-D13D-4AE7-ACC0-57D87B3BDC41}">
      <dsp:nvSpPr>
        <dsp:cNvPr id="0" name=""/>
        <dsp:cNvSpPr/>
      </dsp:nvSpPr>
      <dsp:spPr>
        <a:xfrm rot="3310531">
          <a:off x="1710170" y="2271992"/>
          <a:ext cx="1146389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146389" y="20214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500" kern="1200"/>
        </a:p>
      </dsp:txBody>
      <dsp:txXfrm rot="3310531">
        <a:off x="2254705" y="2263547"/>
        <a:ext cx="57319" cy="57319"/>
      </dsp:txXfrm>
    </dsp:sp>
    <dsp:sp modelId="{32A475F3-5DC1-4F56-963C-FCCD7609E135}">
      <dsp:nvSpPr>
        <dsp:cNvPr id="0" name=""/>
        <dsp:cNvSpPr/>
      </dsp:nvSpPr>
      <dsp:spPr>
        <a:xfrm>
          <a:off x="2610696" y="2353582"/>
          <a:ext cx="1636655" cy="8183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3400" kern="1200" dirty="0" smtClean="0"/>
            <a:t>Esszé</a:t>
          </a:r>
          <a:endParaRPr lang="hu-HU" sz="3400" kern="1200" dirty="0"/>
        </a:p>
      </dsp:txBody>
      <dsp:txXfrm>
        <a:off x="2610696" y="2353582"/>
        <a:ext cx="1636655" cy="818327"/>
      </dsp:txXfrm>
    </dsp:sp>
    <dsp:sp modelId="{7D7EBBD0-2A6E-4911-BAF3-47800235DD82}">
      <dsp:nvSpPr>
        <dsp:cNvPr id="0" name=""/>
        <dsp:cNvSpPr/>
      </dsp:nvSpPr>
      <dsp:spPr>
        <a:xfrm rot="19457599">
          <a:off x="4171573" y="2507261"/>
          <a:ext cx="806219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806219" y="20214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500" kern="1200"/>
        </a:p>
      </dsp:txBody>
      <dsp:txXfrm rot="19457599">
        <a:off x="4554527" y="2507321"/>
        <a:ext cx="40310" cy="40310"/>
      </dsp:txXfrm>
    </dsp:sp>
    <dsp:sp modelId="{92474B2C-668D-4187-8A60-0F4399EA8971}">
      <dsp:nvSpPr>
        <dsp:cNvPr id="0" name=""/>
        <dsp:cNvSpPr/>
      </dsp:nvSpPr>
      <dsp:spPr>
        <a:xfrm>
          <a:off x="4902014" y="1883043"/>
          <a:ext cx="1636655" cy="8183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3400" kern="1200" dirty="0" smtClean="0"/>
            <a:t>Közép</a:t>
          </a:r>
          <a:endParaRPr lang="hu-HU" sz="3400" kern="1200" dirty="0"/>
        </a:p>
      </dsp:txBody>
      <dsp:txXfrm>
        <a:off x="4902014" y="1883043"/>
        <a:ext cx="1636655" cy="818327"/>
      </dsp:txXfrm>
    </dsp:sp>
    <dsp:sp modelId="{FD9EF9CD-97CA-48E8-85FB-4AB65EFC13C8}">
      <dsp:nvSpPr>
        <dsp:cNvPr id="0" name=""/>
        <dsp:cNvSpPr/>
      </dsp:nvSpPr>
      <dsp:spPr>
        <a:xfrm rot="2142401">
          <a:off x="4171573" y="2977800"/>
          <a:ext cx="806219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806219" y="20214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500" kern="1200"/>
        </a:p>
      </dsp:txBody>
      <dsp:txXfrm rot="2142401">
        <a:off x="4554527" y="2977859"/>
        <a:ext cx="40310" cy="40310"/>
      </dsp:txXfrm>
    </dsp:sp>
    <dsp:sp modelId="{D7247988-E4B8-4556-B2B4-B40CD8E40F94}">
      <dsp:nvSpPr>
        <dsp:cNvPr id="0" name=""/>
        <dsp:cNvSpPr/>
      </dsp:nvSpPr>
      <dsp:spPr>
        <a:xfrm>
          <a:off x="4902014" y="2824120"/>
          <a:ext cx="1636655" cy="8183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3400" kern="1200" dirty="0" smtClean="0"/>
            <a:t>Emelt</a:t>
          </a:r>
          <a:endParaRPr lang="hu-HU" sz="3400" kern="1200" dirty="0"/>
        </a:p>
      </dsp:txBody>
      <dsp:txXfrm>
        <a:off x="4902014" y="2824120"/>
        <a:ext cx="1636655" cy="8183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erékszögű háromszög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grpSp>
        <p:nvGrpSpPr>
          <p:cNvPr id="5" name="Csoportba foglalás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Szabadkézi sokszög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/>
            </a:p>
          </p:txBody>
        </p:sp>
        <p:sp>
          <p:nvSpPr>
            <p:cNvPr id="7" name="Szabadkézi sokszög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/>
            </a:p>
          </p:txBody>
        </p:sp>
        <p:sp>
          <p:nvSpPr>
            <p:cNvPr id="8" name="Szabadkézi sokszög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>
                <a:defRPr/>
              </a:pPr>
              <a:endParaRPr lang="en-US"/>
            </a:p>
          </p:txBody>
        </p:sp>
        <p:cxnSp>
          <p:nvCxnSpPr>
            <p:cNvPr id="10" name="Egyenes összekötő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11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70D21DE7-5EE8-4E25-B51C-965B7D19CE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AFCFD5-DF8F-4AE7-B7BC-ED3460B3F6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ut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4CA8A5-A09B-4C69-A20C-3AA60EB99B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ávnyíl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ávnyíl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BD8814B-E709-4A4E-8C3C-50077203D5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8" name="Cím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4755A77-F572-45E3-BC14-8964299170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Összehasonlítás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4F2CFC1-B7FE-4A25-BE1C-D0393E62F9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ím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E9C8496-B1BE-439C-83C3-128F19EA17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872E55-4EEA-4F95-AAF9-7EC9BCF672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D058E3E-E456-4628-B10B-AF86816CED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abadkézi sokszög 4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zabadkézi sokszög 5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Derékszögű háromszög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8" name="Egyenes összekötő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ávnyíl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ávnyíl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1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B6EE0F97-0D23-4491-823F-DE5E5996CC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E13FFF-A5B5-4F7D-A535-8AF29F90D9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6BFE97-6194-4FE5-87C1-CC9C85FD95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zabadkézi sokszög 12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Szabadkézi sokszög 11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4" name="Derékszögű háromszög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15" name="Egyenes összekötő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ím helye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2057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E711F202-776B-4D3D-A73B-7506BAC92C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87" r:id="rId2"/>
    <p:sldLayoutId id="2147483886" r:id="rId3"/>
    <p:sldLayoutId id="2147483889" r:id="rId4"/>
    <p:sldLayoutId id="2147483890" r:id="rId5"/>
    <p:sldLayoutId id="2147483891" r:id="rId6"/>
    <p:sldLayoutId id="2147483892" r:id="rId7"/>
    <p:sldLayoutId id="2147483885" r:id="rId8"/>
    <p:sldLayoutId id="2147483893" r:id="rId9"/>
    <p:sldLayoutId id="2147483894" r:id="rId10"/>
    <p:sldLayoutId id="2147483884" r:id="rId11"/>
    <p:sldLayoutId id="2147483883" r:id="rId12"/>
  </p:sldLayoutIdLst>
  <p:transition>
    <p:cut thruBlk="1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2" Type="http://schemas.openxmlformats.org/officeDocument/2006/relationships/slide" Target="slide28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35.xml"/><Relationship Id="rId2" Type="http://schemas.openxmlformats.org/officeDocument/2006/relationships/slide" Target="slide31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32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29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33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www.lib.utexas.edu/maps/map_sites/hist_sites.html" TargetMode="Externa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" Target="slide6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" Target="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143000" y="1643063"/>
            <a:ext cx="7162800" cy="20574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sz="6600" smtClean="0">
                <a:latin typeface="Bookman Old Style" pitchFamily="18" charset="0"/>
              </a:rPr>
              <a:t>Gyártsunk feladatot</a:t>
            </a:r>
            <a:br>
              <a:rPr lang="hu-HU" sz="6600" smtClean="0">
                <a:latin typeface="Bookman Old Style" pitchFamily="18" charset="0"/>
              </a:rPr>
            </a:br>
            <a:r>
              <a:rPr lang="hu-HU" sz="6600" smtClean="0">
                <a:latin typeface="Bookman Old Style" pitchFamily="18" charset="0"/>
              </a:rPr>
              <a:t/>
            </a:r>
            <a:br>
              <a:rPr lang="hu-HU" sz="6600" smtClean="0">
                <a:latin typeface="Bookman Old Style" pitchFamily="18" charset="0"/>
              </a:rPr>
            </a:br>
            <a:endParaRPr lang="hu-HU" sz="6600" smtClean="0">
              <a:latin typeface="Bookman Old Style" pitchFamily="18" charset="0"/>
            </a:endParaRPr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447675" y="5826125"/>
            <a:ext cx="23574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2400">
                <a:solidFill>
                  <a:srgbClr val="FFFFFF"/>
                </a:solidFill>
                <a:latin typeface="Times New Roman" pitchFamily="18" charset="0"/>
              </a:rPr>
              <a:t>Fazekas Krisztián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0188" y="3214688"/>
            <a:ext cx="6362700" cy="11080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6600" b="1" kern="0" dirty="0">
                <a:solidFill>
                  <a:srgbClr val="FFFFFF"/>
                </a:solidFill>
                <a:latin typeface="Bookman Old Style" pitchFamily="18" charset="0"/>
                <a:ea typeface="+mj-ea"/>
                <a:cs typeface="+mj-cs"/>
              </a:rPr>
              <a:t>színvonalasan</a:t>
            </a:r>
            <a:endParaRPr lang="en-US" dirty="0">
              <a:latin typeface="+mn-lt"/>
            </a:endParaRPr>
          </a:p>
        </p:txBody>
      </p:sp>
      <p:pic>
        <p:nvPicPr>
          <p:cNvPr id="8" name="Kép 13" descr="TSZ_logo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4286256"/>
            <a:ext cx="1714512" cy="17921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31" name="Rectangle 2"/>
          <p:cNvSpPr>
            <a:spLocks noChangeArrowheads="1"/>
          </p:cNvSpPr>
          <p:nvPr/>
        </p:nvSpPr>
        <p:spPr bwMode="ltGray"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2476500" y="1917700"/>
          <a:ext cx="4191000" cy="3021013"/>
        </p:xfrm>
        <a:graphic>
          <a:graphicData uri="http://schemas.openxmlformats.org/presentationml/2006/ole">
            <p:oleObj spid="_x0000_s1026" name="Picture" r:id="rId4" imgW="2381400" imgH="1695600" progId="Word.Picture.8">
              <p:embed/>
            </p:oleObj>
          </a:graphicData>
        </a:graphic>
      </p:graphicFrame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7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1829761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u-HU" dirty="0" err="1" smtClean="0"/>
              <a:t>How</a:t>
            </a:r>
            <a:r>
              <a:rPr lang="hu-HU" dirty="0" smtClean="0"/>
              <a:t> 2 </a:t>
            </a:r>
            <a:r>
              <a:rPr lang="hu-HU" dirty="0" err="1" smtClean="0"/>
              <a:t>make</a:t>
            </a:r>
            <a:r>
              <a:rPr lang="hu-HU" dirty="0" smtClean="0"/>
              <a:t> </a:t>
            </a:r>
            <a:r>
              <a:rPr lang="hu-HU" dirty="0" err="1" smtClean="0"/>
              <a:t>high-quality</a:t>
            </a:r>
            <a:r>
              <a:rPr lang="hu-HU" dirty="0" smtClean="0"/>
              <a:t> </a:t>
            </a:r>
            <a:r>
              <a:rPr lang="hu-HU" dirty="0" err="1" smtClean="0"/>
              <a:t>exercises</a:t>
            </a:r>
            <a:r>
              <a:rPr lang="hu-HU" dirty="0" smtClean="0"/>
              <a:t>?</a:t>
            </a:r>
            <a:endParaRPr lang="hu-HU" dirty="0"/>
          </a:p>
        </p:txBody>
      </p:sp>
      <p:sp>
        <p:nvSpPr>
          <p:cNvPr id="10243" name="Alcím 2"/>
          <p:cNvSpPr>
            <a:spLocks noGrp="1"/>
          </p:cNvSpPr>
          <p:nvPr>
            <p:ph type="subTitle" idx="1"/>
          </p:nvPr>
        </p:nvSpPr>
        <p:spPr>
          <a:xfrm>
            <a:off x="785813" y="5857875"/>
            <a:ext cx="8029575" cy="739775"/>
          </a:xfrm>
        </p:spPr>
        <p:txBody>
          <a:bodyPr/>
          <a:lstStyle/>
          <a:p>
            <a:pPr marR="0" eaLnBrk="1" hangingPunct="1">
              <a:lnSpc>
                <a:spcPct val="80000"/>
              </a:lnSpc>
            </a:pPr>
            <a:r>
              <a:rPr lang="hu-HU" sz="2300" smtClean="0">
                <a:solidFill>
                  <a:schemeClr val="tx1"/>
                </a:solidFill>
              </a:rPr>
              <a:t>Faraki</a:t>
            </a:r>
          </a:p>
          <a:p>
            <a:pPr marR="0" eaLnBrk="1" hangingPunct="1">
              <a:lnSpc>
                <a:spcPct val="80000"/>
              </a:lnSpc>
            </a:pPr>
            <a:r>
              <a:rPr lang="hu-HU" sz="2300" smtClean="0">
                <a:solidFill>
                  <a:schemeClr val="tx1"/>
                </a:solidFill>
              </a:rPr>
              <a:t> </a:t>
            </a:r>
            <a:fld id="{8FD4D4EB-DA23-48AC-B513-A1AEA1260F25}" type="datetime4">
              <a:rPr lang="hu-HU" sz="2300" smtClean="0">
                <a:solidFill>
                  <a:schemeClr val="tx1"/>
                </a:solidFill>
              </a:rPr>
              <a:pPr marR="0" eaLnBrk="1" hangingPunct="1">
                <a:lnSpc>
                  <a:spcPct val="80000"/>
                </a:lnSpc>
              </a:pPr>
              <a:t>2011. március 1.</a:t>
            </a:fld>
            <a:endParaRPr lang="hu-HU" sz="2300" smtClean="0">
              <a:solidFill>
                <a:schemeClr val="tx1"/>
              </a:solidFill>
            </a:endParaRPr>
          </a:p>
        </p:txBody>
      </p:sp>
      <p:pic>
        <p:nvPicPr>
          <p:cNvPr id="10244" name="Picture 2" descr="C:\Program Files\Microsoft Office\MEDIA\CAGCAT10\j0195812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00938" y="3214688"/>
            <a:ext cx="1643062" cy="169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ím 1"/>
          <p:cNvSpPr txBox="1">
            <a:spLocks/>
          </p:cNvSpPr>
          <p:nvPr/>
        </p:nvSpPr>
        <p:spPr>
          <a:xfrm>
            <a:off x="683568" y="2420888"/>
            <a:ext cx="7772400" cy="864096"/>
          </a:xfrm>
          <a:prstGeom prst="rect">
            <a:avLst/>
          </a:prstGeom>
        </p:spPr>
        <p:txBody>
          <a:bodyPr vert="horz" anchor="b">
            <a:normAutofit fontScale="47500" lnSpcReduction="2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u-HU" sz="2800" b="1" noProof="0" dirty="0" smtClean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5100" b="1" noProof="0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„</a:t>
            </a:r>
            <a:r>
              <a:rPr kumimoji="0" lang="hu-HU" sz="5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Útmutató” az</a:t>
            </a:r>
            <a:r>
              <a:rPr kumimoji="0" lang="hu-HU" sz="51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átgondoltabb és igényesebb feladatokhoz</a:t>
            </a:r>
            <a:endParaRPr kumimoji="0" lang="hu-HU" sz="51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3888" indent="-514350" eaLnBrk="1" hangingPunct="1">
              <a:lnSpc>
                <a:spcPct val="150000"/>
              </a:lnSpc>
              <a:buSzPct val="100000"/>
              <a:buFont typeface="Lucida Sans Unicode" pitchFamily="34" charset="0"/>
              <a:buAutoNum type="arabicPeriod"/>
            </a:pPr>
            <a:r>
              <a:rPr lang="hu-HU" sz="3600" smtClean="0"/>
              <a:t>Feladatgyártás lépései</a:t>
            </a:r>
          </a:p>
          <a:p>
            <a:pPr marL="623888" indent="-514350" eaLnBrk="1" hangingPunct="1">
              <a:lnSpc>
                <a:spcPct val="150000"/>
              </a:lnSpc>
              <a:buSzPct val="100000"/>
              <a:buFont typeface="Lucida Sans Unicode" pitchFamily="34" charset="0"/>
              <a:buAutoNum type="arabicPeriod"/>
            </a:pPr>
            <a:r>
              <a:rPr lang="hu-HU" sz="3600" smtClean="0"/>
              <a:t>Feladattípusok (teszt vs. esszé)</a:t>
            </a:r>
          </a:p>
          <a:p>
            <a:pPr marL="623888" indent="-514350" eaLnBrk="1" hangingPunct="1">
              <a:lnSpc>
                <a:spcPct val="150000"/>
              </a:lnSpc>
              <a:buSzPct val="100000"/>
              <a:buFont typeface="Lucida Sans Unicode" pitchFamily="34" charset="0"/>
              <a:buAutoNum type="arabicPeriod"/>
            </a:pPr>
            <a:r>
              <a:rPr lang="hu-HU" sz="3600" smtClean="0"/>
              <a:t>Tippek és trükkök</a:t>
            </a:r>
          </a:p>
          <a:p>
            <a:pPr marL="623888" indent="-514350" eaLnBrk="1" hangingPunct="1">
              <a:lnSpc>
                <a:spcPct val="150000"/>
              </a:lnSpc>
              <a:buSzPct val="100000"/>
              <a:buFont typeface="Lucida Sans Unicode" pitchFamily="34" charset="0"/>
              <a:buAutoNum type="arabicPeriod"/>
            </a:pPr>
            <a:r>
              <a:rPr lang="hu-HU" sz="3600" smtClean="0"/>
              <a:t>Formázás</a:t>
            </a:r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u-HU" dirty="0" smtClean="0"/>
              <a:t>Miről is lesz szó?</a:t>
            </a:r>
            <a:endParaRPr lang="hu-HU" dirty="0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1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1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rtalom helye 4"/>
          <p:cNvGraphicFramePr>
            <a:graphicFrameLocks noGrp="1"/>
          </p:cNvGraphicFramePr>
          <p:nvPr>
            <p:ph idx="1"/>
          </p:nvPr>
        </p:nvGraphicFramePr>
        <p:xfrm>
          <a:off x="176536" y="1000108"/>
          <a:ext cx="8858280" cy="557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u-HU" dirty="0" smtClean="0"/>
              <a:t>Lépések</a:t>
            </a:r>
            <a:endParaRPr lang="en-US" dirty="0" smtClean="0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43966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u-HU" sz="3600" dirty="0" smtClean="0"/>
              <a:t>Feladattípusok</a:t>
            </a:r>
            <a:endParaRPr lang="en-US" dirty="0" smtClean="0"/>
          </a:p>
        </p:txBody>
      </p:sp>
      <p:graphicFrame>
        <p:nvGraphicFramePr>
          <p:cNvPr id="5" name="Diagram 4"/>
          <p:cNvGraphicFramePr/>
          <p:nvPr/>
        </p:nvGraphicFramePr>
        <p:xfrm>
          <a:off x="1285852" y="1714488"/>
          <a:ext cx="6858048" cy="3643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214313" y="1357313"/>
            <a:ext cx="8572500" cy="4525962"/>
          </a:xfrm>
        </p:spPr>
        <p:txBody>
          <a:bodyPr>
            <a:noAutofit/>
          </a:bodyPr>
          <a:lstStyle/>
          <a:p>
            <a:pPr marL="624078" indent="-514350" eaLnBrk="1" fontAlgn="auto" hangingPunct="1">
              <a:spcAft>
                <a:spcPts val="0"/>
              </a:spcAft>
              <a:buSzPct val="100000"/>
              <a:buFont typeface="+mj-lt"/>
              <a:buAutoNum type="arabicPeriod"/>
              <a:defRPr/>
            </a:pPr>
            <a:r>
              <a:rPr lang="hu-HU" sz="19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Információkeresés források (szöveges, képi) segítségével</a:t>
            </a:r>
          </a:p>
          <a:p>
            <a:pPr marL="624078" indent="-514350" eaLnBrk="1" fontAlgn="auto" hangingPunct="1">
              <a:spcAft>
                <a:spcPts val="0"/>
              </a:spcAft>
              <a:buSzPct val="100000"/>
              <a:buFont typeface="+mj-lt"/>
              <a:buAutoNum type="arabicPeriod"/>
              <a:defRPr/>
            </a:pPr>
            <a:r>
              <a:rPr lang="hu-HU" sz="19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Források alapján egyszerű következtetések megfogalmazása </a:t>
            </a:r>
            <a:r>
              <a:rPr lang="hu-HU" sz="19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hlinkClick r:id="rId2" action="ppaction://hlinksldjump"/>
              </a:rPr>
              <a:t>PL</a:t>
            </a:r>
            <a:endParaRPr lang="hu-HU" sz="1900" b="1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marL="624078" indent="-514350" eaLnBrk="1" fontAlgn="auto" hangingPunct="1">
              <a:spcAft>
                <a:spcPts val="0"/>
              </a:spcAft>
              <a:buSzPct val="100000"/>
              <a:buFont typeface="+mj-lt"/>
              <a:buAutoNum type="arabicPeriod"/>
              <a:defRPr/>
            </a:pPr>
            <a:r>
              <a:rPr lang="hu-HU" sz="19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Különböző típusú (szöveges, kép, diagram) forrásból származó információk összevetése</a:t>
            </a:r>
          </a:p>
          <a:p>
            <a:pPr marL="624078" indent="-514350" eaLnBrk="1" fontAlgn="auto" hangingPunct="1">
              <a:spcAft>
                <a:spcPts val="0"/>
              </a:spcAft>
              <a:buSzPct val="100000"/>
              <a:buFont typeface="+mj-lt"/>
              <a:buAutoNum type="arabicPeriod"/>
              <a:defRPr/>
            </a:pPr>
            <a:r>
              <a:rPr lang="hu-HU" sz="19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Megadott szempontok szerinti fogalmak gyűjtése forrásokból</a:t>
            </a:r>
          </a:p>
          <a:p>
            <a:pPr marL="624078" indent="-514350" eaLnBrk="1" fontAlgn="auto" hangingPunct="1">
              <a:spcAft>
                <a:spcPts val="0"/>
              </a:spcAft>
              <a:buSzPct val="100000"/>
              <a:buFont typeface="+mj-lt"/>
              <a:buAutoNum type="arabicPeriod"/>
              <a:defRPr/>
            </a:pPr>
            <a:r>
              <a:rPr lang="hu-HU" sz="1900" b="1" dirty="0" smtClean="0">
                <a:solidFill>
                  <a:srgbClr val="92D050"/>
                </a:solidFill>
              </a:rPr>
              <a:t>Fogalmak azonosítása, hozzárendelése egy korhoz, állam területéhez</a:t>
            </a:r>
          </a:p>
          <a:p>
            <a:pPr marL="624078" indent="-514350" eaLnBrk="1" fontAlgn="auto" hangingPunct="1">
              <a:spcAft>
                <a:spcPts val="0"/>
              </a:spcAft>
              <a:buSzPct val="100000"/>
              <a:buFont typeface="+mj-lt"/>
              <a:buAutoNum type="arabicPeriod"/>
              <a:defRPr/>
            </a:pPr>
            <a:r>
              <a:rPr lang="hu-HU" sz="19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Térképekről információ gyűjtése</a:t>
            </a:r>
          </a:p>
          <a:p>
            <a:pPr marL="624078" indent="-514350" eaLnBrk="1" fontAlgn="auto" hangingPunct="1">
              <a:spcAft>
                <a:spcPts val="0"/>
              </a:spcAft>
              <a:buSzPct val="100000"/>
              <a:buFont typeface="+mj-lt"/>
              <a:buAutoNum type="arabicPeriod"/>
              <a:defRPr/>
            </a:pPr>
            <a:r>
              <a:rPr lang="hu-HU" sz="19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Térképek alapján egyszerű következtetések megfogalmazása</a:t>
            </a:r>
          </a:p>
          <a:p>
            <a:pPr marL="624078" indent="-514350" eaLnBrk="1" fontAlgn="auto" hangingPunct="1">
              <a:spcAft>
                <a:spcPts val="0"/>
              </a:spcAft>
              <a:buSzPct val="100000"/>
              <a:buFont typeface="+mj-lt"/>
              <a:buAutoNum type="arabicPeriod"/>
              <a:defRPr/>
            </a:pPr>
            <a:r>
              <a:rPr lang="hu-HU" sz="19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Helyszínek azonosítása atlasz segítségével</a:t>
            </a:r>
          </a:p>
          <a:p>
            <a:pPr marL="624078" indent="-514350" eaLnBrk="1" fontAlgn="auto" hangingPunct="1">
              <a:spcAft>
                <a:spcPts val="0"/>
              </a:spcAft>
              <a:buSzPct val="100000"/>
              <a:buFont typeface="+mj-lt"/>
              <a:buAutoNum type="arabicPeriod"/>
              <a:defRPr/>
            </a:pPr>
            <a:r>
              <a:rPr lang="hu-HU" sz="1900" b="1" dirty="0" smtClean="0">
                <a:solidFill>
                  <a:srgbClr val="92D050"/>
                </a:solidFill>
              </a:rPr>
              <a:t>Célok és következmények megkülönböztetése (relációanalízis) </a:t>
            </a:r>
            <a:r>
              <a:rPr lang="hu-HU" sz="19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hlinkClick r:id="rId3" action="ppaction://hlinksldjump"/>
              </a:rPr>
              <a:t>PL</a:t>
            </a:r>
            <a:endParaRPr lang="hu-HU" sz="1900" b="1" dirty="0" smtClean="0">
              <a:solidFill>
                <a:schemeClr val="accent2">
                  <a:lumMod val="60000"/>
                  <a:lumOff val="40000"/>
                </a:schemeClr>
              </a:solidFill>
              <a:hlinkClick r:id="rId2" action="ppaction://hlinksldjump"/>
            </a:endParaRPr>
          </a:p>
          <a:p>
            <a:pPr marL="624078" indent="-514350" eaLnBrk="1" fontAlgn="auto" hangingPunct="1">
              <a:spcAft>
                <a:spcPts val="0"/>
              </a:spcAft>
              <a:buSzPct val="100000"/>
              <a:buFont typeface="+mj-lt"/>
              <a:buAutoNum type="arabicPeriod"/>
              <a:defRPr/>
            </a:pPr>
            <a:r>
              <a:rPr lang="hu-HU" sz="1900" b="1" dirty="0" smtClean="0">
                <a:solidFill>
                  <a:srgbClr val="92D050"/>
                </a:solidFill>
              </a:rPr>
              <a:t>Ok-okozati összefüggés bemutatása  (relációanalízis)</a:t>
            </a:r>
          </a:p>
          <a:p>
            <a:pPr marL="624078" indent="-514350" eaLnBrk="1" fontAlgn="auto" hangingPunct="1">
              <a:spcAft>
                <a:spcPts val="0"/>
              </a:spcAft>
              <a:buSzPct val="100000"/>
              <a:buFont typeface="+mj-lt"/>
              <a:buAutoNum type="arabicPeriod"/>
              <a:defRPr/>
            </a:pPr>
            <a:r>
              <a:rPr lang="hu-HU" sz="1900" b="1" dirty="0" smtClean="0">
                <a:solidFill>
                  <a:srgbClr val="92D050"/>
                </a:solidFill>
              </a:rPr>
              <a:t>Következtetések megfogalmazása események, folyamatok, jelenségek, döntések következményeiről</a:t>
            </a:r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u-HU" dirty="0" smtClean="0"/>
              <a:t>Lehetséges feladatok közép és emelt szinten</a:t>
            </a:r>
            <a:endParaRPr lang="hu-HU" dirty="0"/>
          </a:p>
        </p:txBody>
      </p:sp>
      <p:sp>
        <p:nvSpPr>
          <p:cNvPr id="4" name="Téglalap 3"/>
          <p:cNvSpPr/>
          <p:nvPr/>
        </p:nvSpPr>
        <p:spPr>
          <a:xfrm>
            <a:off x="5715000" y="6018213"/>
            <a:ext cx="1357313" cy="5715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hu-HU" sz="2400" b="1" dirty="0">
                <a:solidFill>
                  <a:schemeClr val="tx1"/>
                </a:solidFill>
              </a:rPr>
              <a:t>közép</a:t>
            </a:r>
          </a:p>
        </p:txBody>
      </p:sp>
      <p:sp>
        <p:nvSpPr>
          <p:cNvPr id="6" name="Téglalap 5"/>
          <p:cNvSpPr/>
          <p:nvPr/>
        </p:nvSpPr>
        <p:spPr>
          <a:xfrm>
            <a:off x="7286625" y="6000750"/>
            <a:ext cx="1357313" cy="571500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hu-HU" sz="2400" b="1" dirty="0">
                <a:solidFill>
                  <a:schemeClr val="tx1"/>
                </a:solidFill>
              </a:rPr>
              <a:t>is-is</a:t>
            </a: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0" y="1500188"/>
            <a:ext cx="8229600" cy="4525962"/>
          </a:xfrm>
        </p:spPr>
        <p:txBody>
          <a:bodyPr>
            <a:normAutofit lnSpcReduction="10000"/>
          </a:bodyPr>
          <a:lstStyle/>
          <a:p>
            <a:pPr marL="566928" indent="-457200" eaLnBrk="1" fontAlgn="auto" hangingPunct="1">
              <a:spcAft>
                <a:spcPts val="0"/>
              </a:spcAft>
              <a:buSzPct val="100000"/>
              <a:buFont typeface="+mj-lt"/>
              <a:buAutoNum type="arabicPeriod"/>
              <a:defRPr/>
            </a:pPr>
            <a:r>
              <a:rPr lang="hu-HU" sz="2400" dirty="0" smtClean="0">
                <a:solidFill>
                  <a:schemeClr val="bg2">
                    <a:lumMod val="50000"/>
                  </a:schemeClr>
                </a:solidFill>
              </a:rPr>
              <a:t>Források egy-egy részletének összehasonlítása, a különbségek okainak értelmezése </a:t>
            </a:r>
            <a:r>
              <a:rPr lang="hu-HU" sz="2400" dirty="0" smtClean="0">
                <a:solidFill>
                  <a:schemeClr val="bg2">
                    <a:lumMod val="50000"/>
                  </a:schemeClr>
                </a:solidFill>
                <a:hlinkClick r:id="rId2" action="ppaction://hlinksldjump"/>
              </a:rPr>
              <a:t>FEJLŐDÉS</a:t>
            </a:r>
            <a:endParaRPr lang="hu-HU" sz="2400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566928" indent="-457200" eaLnBrk="1" fontAlgn="auto" hangingPunct="1">
              <a:spcAft>
                <a:spcPts val="0"/>
              </a:spcAft>
              <a:buSzPct val="100000"/>
              <a:buFont typeface="+mj-lt"/>
              <a:buAutoNum type="arabicPeriod"/>
              <a:defRPr/>
            </a:pPr>
            <a:r>
              <a:rPr lang="hu-HU" sz="2400" dirty="0" smtClean="0">
                <a:solidFill>
                  <a:schemeClr val="bg2">
                    <a:lumMod val="50000"/>
                  </a:schemeClr>
                </a:solidFill>
              </a:rPr>
              <a:t>Megadott szempontok szerinti fogalmak gyűjtése forrásokból, következtetések levonása</a:t>
            </a:r>
          </a:p>
          <a:p>
            <a:pPr marL="566928" indent="-457200" eaLnBrk="1" fontAlgn="auto" hangingPunct="1">
              <a:spcAft>
                <a:spcPts val="0"/>
              </a:spcAft>
              <a:buSzPct val="100000"/>
              <a:buFont typeface="+mj-lt"/>
              <a:buAutoNum type="arabicPeriod"/>
              <a:defRPr/>
            </a:pPr>
            <a:r>
              <a:rPr lang="hu-HU" sz="2400" dirty="0" smtClean="0">
                <a:solidFill>
                  <a:schemeClr val="bg2">
                    <a:lumMod val="50000"/>
                  </a:schemeClr>
                </a:solidFill>
              </a:rPr>
              <a:t>Fogalmak magyarázata, hozzárendelése korhoz, területhez</a:t>
            </a:r>
          </a:p>
          <a:p>
            <a:pPr marL="566928" indent="-457200" eaLnBrk="1" fontAlgn="auto" hangingPunct="1">
              <a:spcAft>
                <a:spcPts val="0"/>
              </a:spcAft>
              <a:buSzPct val="100000"/>
              <a:buFont typeface="+mj-lt"/>
              <a:buAutoNum type="arabicPeriod"/>
              <a:defRPr/>
            </a:pPr>
            <a:r>
              <a:rPr lang="hu-HU" sz="2400" b="1" dirty="0" smtClean="0">
                <a:solidFill>
                  <a:schemeClr val="bg2">
                    <a:lumMod val="50000"/>
                  </a:schemeClr>
                </a:solidFill>
              </a:rPr>
              <a:t>Térképekről</a:t>
            </a:r>
            <a:r>
              <a:rPr lang="hu-HU" sz="2400" dirty="0" smtClean="0">
                <a:solidFill>
                  <a:schemeClr val="bg2">
                    <a:lumMod val="50000"/>
                  </a:schemeClr>
                </a:solidFill>
              </a:rPr>
              <a:t> információ gyűjtése, következtetések levonása</a:t>
            </a:r>
          </a:p>
          <a:p>
            <a:pPr marL="566928" indent="-457200" eaLnBrk="1" fontAlgn="auto" hangingPunct="1">
              <a:spcAft>
                <a:spcPts val="0"/>
              </a:spcAft>
              <a:buSzPct val="100000"/>
              <a:buFont typeface="+mj-lt"/>
              <a:buAutoNum type="arabicPeriod"/>
              <a:defRPr/>
            </a:pPr>
            <a:r>
              <a:rPr lang="hu-HU" sz="2400" dirty="0" smtClean="0">
                <a:solidFill>
                  <a:schemeClr val="bg2">
                    <a:lumMod val="50000"/>
                  </a:schemeClr>
                </a:solidFill>
              </a:rPr>
              <a:t>Események közötti sorrendiség megállapítása </a:t>
            </a:r>
          </a:p>
          <a:p>
            <a:pPr marL="566928" indent="-457200" eaLnBrk="1" fontAlgn="auto" hangingPunct="1">
              <a:spcAft>
                <a:spcPts val="0"/>
              </a:spcAft>
              <a:buSzPct val="100000"/>
              <a:buFont typeface="+mj-lt"/>
              <a:buAutoNum type="arabicPeriod"/>
              <a:defRPr/>
            </a:pPr>
            <a:r>
              <a:rPr lang="hu-HU" sz="2400" dirty="0" smtClean="0">
                <a:solidFill>
                  <a:schemeClr val="bg2">
                    <a:lumMod val="50000"/>
                  </a:schemeClr>
                </a:solidFill>
              </a:rPr>
              <a:t>Különböző jellegű folyamatok és eseménysorozatok közötti kapcsolatok megtalálása </a:t>
            </a:r>
            <a:r>
              <a:rPr lang="hu-HU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hlinkClick r:id="rId3" action="ppaction://hlinksldjump"/>
              </a:rPr>
              <a:t>PL</a:t>
            </a:r>
            <a:endParaRPr lang="hu-HU" sz="2400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hu-HU" sz="2000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u-HU" dirty="0" smtClean="0"/>
              <a:t>Lehetséges feladatok csak emelt szinten</a:t>
            </a:r>
            <a:endParaRPr lang="hu-HU" dirty="0"/>
          </a:p>
        </p:txBody>
      </p:sp>
      <p:sp>
        <p:nvSpPr>
          <p:cNvPr id="4" name="Téglalap 3"/>
          <p:cNvSpPr/>
          <p:nvPr/>
        </p:nvSpPr>
        <p:spPr>
          <a:xfrm>
            <a:off x="6572250" y="6000750"/>
            <a:ext cx="1357313" cy="5715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hu-HU" sz="2400" b="1" dirty="0">
                <a:solidFill>
                  <a:schemeClr val="tx1"/>
                </a:solidFill>
              </a:rPr>
              <a:t>emelt</a:t>
            </a: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357158" y="381000"/>
            <a:ext cx="8501092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u-HU" dirty="0" smtClean="0"/>
              <a:t>Tesztfeladatok - magyarul</a:t>
            </a:r>
            <a:endParaRPr lang="en-US" dirty="0" smtClean="0"/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1308100"/>
            <a:ext cx="8909050" cy="466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365760" indent="-256032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/>
            </a:pPr>
            <a:r>
              <a:rPr lang="hu-HU" sz="2500" dirty="0" err="1">
                <a:latin typeface="+mn-lt"/>
              </a:rPr>
              <a:t>Fill</a:t>
            </a:r>
            <a:r>
              <a:rPr lang="hu-HU" sz="2500" dirty="0">
                <a:latin typeface="+mn-lt"/>
              </a:rPr>
              <a:t> </a:t>
            </a:r>
            <a:r>
              <a:rPr lang="hu-HU" sz="2500" dirty="0" err="1">
                <a:latin typeface="+mn-lt"/>
              </a:rPr>
              <a:t>in</a:t>
            </a:r>
            <a:r>
              <a:rPr lang="hu-HU" sz="2500" dirty="0">
                <a:latin typeface="+mn-lt"/>
              </a:rPr>
              <a:t> </a:t>
            </a:r>
            <a:r>
              <a:rPr lang="hu-HU" sz="2500" dirty="0" err="1">
                <a:latin typeface="+mn-lt"/>
              </a:rPr>
              <a:t>the</a:t>
            </a:r>
            <a:r>
              <a:rPr lang="hu-HU" sz="2500" dirty="0">
                <a:latin typeface="+mn-lt"/>
              </a:rPr>
              <a:t> </a:t>
            </a:r>
            <a:r>
              <a:rPr lang="hu-HU" sz="2500" dirty="0" err="1">
                <a:latin typeface="+mn-lt"/>
              </a:rPr>
              <a:t>gap</a:t>
            </a:r>
            <a:r>
              <a:rPr lang="hu-HU" sz="2500" dirty="0">
                <a:latin typeface="+mn-lt"/>
              </a:rPr>
              <a:t> (lehetőleg több megadott cucc, mint lyuk)</a:t>
            </a:r>
            <a:endParaRPr lang="en-US" sz="2500" dirty="0">
              <a:latin typeface="+mn-lt"/>
            </a:endParaRPr>
          </a:p>
          <a:p>
            <a:pPr marL="365760" indent="-256032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/>
            </a:pPr>
            <a:r>
              <a:rPr lang="hu-HU" sz="2500" dirty="0">
                <a:latin typeface="+mn-lt"/>
              </a:rPr>
              <a:t>Igaz/hamis (közép) Relációanalízis (emelt) [táblázat, grafikon]</a:t>
            </a:r>
            <a:endParaRPr lang="en-US" sz="2500" dirty="0">
              <a:latin typeface="+mn-lt"/>
            </a:endParaRPr>
          </a:p>
          <a:p>
            <a:pPr marL="365760" indent="-256032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/>
            </a:pPr>
            <a:r>
              <a:rPr lang="hu-HU" sz="2500" dirty="0">
                <a:latin typeface="+mn-lt"/>
              </a:rPr>
              <a:t>Forrásra kérdés; kreatívabb: EULÁLIA választójoga</a:t>
            </a:r>
            <a:endParaRPr lang="en-US" sz="2500" dirty="0">
              <a:latin typeface="+mn-lt"/>
            </a:endParaRPr>
          </a:p>
          <a:p>
            <a:pPr marL="365760" indent="-256032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/>
            </a:pPr>
            <a:r>
              <a:rPr lang="hu-HU" sz="2500" dirty="0">
                <a:latin typeface="+mn-lt"/>
              </a:rPr>
              <a:t>Képfelismerés/karikatúra elemzés</a:t>
            </a:r>
            <a:endParaRPr lang="en-US" sz="2500" dirty="0">
              <a:latin typeface="+mn-lt"/>
            </a:endParaRPr>
          </a:p>
          <a:p>
            <a:pPr marL="365760" indent="-256032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/>
            </a:pPr>
            <a:r>
              <a:rPr lang="hu-HU" sz="2500" dirty="0">
                <a:latin typeface="+mn-lt"/>
              </a:rPr>
              <a:t>Táblázat kitöltés (fogalom/évszám/személy/esemény)</a:t>
            </a:r>
            <a:endParaRPr lang="en-US" sz="2500" dirty="0">
              <a:latin typeface="+mn-lt"/>
            </a:endParaRPr>
          </a:p>
          <a:p>
            <a:pPr marL="365760" indent="-256032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/>
            </a:pPr>
            <a:r>
              <a:rPr lang="hu-HU" sz="2500" dirty="0">
                <a:latin typeface="+mn-lt"/>
              </a:rPr>
              <a:t>Térképes</a:t>
            </a:r>
            <a:endParaRPr lang="en-US" sz="2500" dirty="0">
              <a:latin typeface="+mn-lt"/>
            </a:endParaRPr>
          </a:p>
          <a:p>
            <a:pPr marL="365760" indent="-256032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/>
            </a:pPr>
            <a:r>
              <a:rPr lang="hu-HU" sz="2500" dirty="0">
                <a:latin typeface="+mn-lt"/>
              </a:rPr>
              <a:t>Időrendi sorrend</a:t>
            </a:r>
            <a:endParaRPr lang="en-US" sz="2500" dirty="0">
              <a:latin typeface="+mn-lt"/>
            </a:endParaRPr>
          </a:p>
          <a:p>
            <a:pPr marL="365760" indent="-256032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/>
            </a:pPr>
            <a:r>
              <a:rPr lang="hu-HU" sz="2500" dirty="0">
                <a:latin typeface="+mn-lt"/>
              </a:rPr>
              <a:t>Összekötős</a:t>
            </a:r>
            <a:endParaRPr lang="en-US" sz="2500" dirty="0">
              <a:latin typeface="+mn-lt"/>
            </a:endParaRPr>
          </a:p>
          <a:p>
            <a:pPr marL="365760" indent="-256032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/>
            </a:pPr>
            <a:r>
              <a:rPr lang="hu-HU" sz="2500" dirty="0">
                <a:latin typeface="+mn-lt"/>
              </a:rPr>
              <a:t>Diagram/Táblázat/Térkép alapján általános trend </a:t>
            </a:r>
            <a:r>
              <a:rPr lang="hu-HU" sz="2500" dirty="0">
                <a:latin typeface="+mn-lt"/>
                <a:hlinkClick r:id="rId2" action="ppaction://hlinksldjump"/>
              </a:rPr>
              <a:t>pl</a:t>
            </a:r>
            <a:endParaRPr lang="hu-HU" sz="2500" dirty="0">
              <a:latin typeface="+mn-lt"/>
            </a:endParaRP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4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84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84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84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84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84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84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843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843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70802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789363"/>
            <a:ext cx="4356100" cy="304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21088" y="3933825"/>
            <a:ext cx="5522912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zövegdoboz 4"/>
          <p:cNvSpPr txBox="1"/>
          <p:nvPr/>
        </p:nvSpPr>
        <p:spPr>
          <a:xfrm>
            <a:off x="7668344" y="0"/>
            <a:ext cx="615553" cy="4221088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hu-HU" sz="2800" dirty="0" smtClean="0"/>
              <a:t>ELRETTENTŐ PÉLDA 1.</a:t>
            </a:r>
            <a:endParaRPr lang="hu-HU" sz="2800" dirty="0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0"/>
            <a:ext cx="83470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zövegdoboz 2"/>
          <p:cNvSpPr txBox="1"/>
          <p:nvPr/>
        </p:nvSpPr>
        <p:spPr>
          <a:xfrm>
            <a:off x="7668344" y="0"/>
            <a:ext cx="615553" cy="4221088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hu-HU" sz="2800" dirty="0" smtClean="0"/>
              <a:t>ELRETTENTŐ PÉLDA 2.</a:t>
            </a:r>
            <a:endParaRPr lang="hu-HU" sz="2800" dirty="0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u-HU" dirty="0" smtClean="0"/>
              <a:t>Középszintű statisztikák 1.</a:t>
            </a:r>
            <a:endParaRPr lang="hu-HU" dirty="0"/>
          </a:p>
        </p:txBody>
      </p:sp>
      <p:graphicFrame>
        <p:nvGraphicFramePr>
          <p:cNvPr id="3" name="Chart 1"/>
          <p:cNvGraphicFramePr>
            <a:graphicFrameLocks/>
          </p:cNvGraphicFramePr>
          <p:nvPr/>
        </p:nvGraphicFramePr>
        <p:xfrm>
          <a:off x="0" y="1071546"/>
          <a:ext cx="5796136" cy="36535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2"/>
          <p:cNvGraphicFramePr>
            <a:graphicFrameLocks/>
          </p:cNvGraphicFramePr>
          <p:nvPr/>
        </p:nvGraphicFramePr>
        <p:xfrm>
          <a:off x="3491880" y="3429000"/>
          <a:ext cx="565212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u-HU" dirty="0" smtClean="0"/>
              <a:t>Középszintű statisztikák 2.</a:t>
            </a:r>
            <a:endParaRPr lang="hu-HU" dirty="0"/>
          </a:p>
        </p:txBody>
      </p:sp>
      <p:graphicFrame>
        <p:nvGraphicFramePr>
          <p:cNvPr id="4" name="Chart 1"/>
          <p:cNvGraphicFramePr>
            <a:graphicFrameLocks/>
          </p:cNvGraphicFramePr>
          <p:nvPr/>
        </p:nvGraphicFramePr>
        <p:xfrm>
          <a:off x="452437" y="1214422"/>
          <a:ext cx="8691563" cy="49292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hu-HU" dirty="0" smtClean="0"/>
              <a:t>Középszintű statisztikák 3.</a:t>
            </a:r>
            <a:endParaRPr lang="hu-HU" dirty="0"/>
          </a:p>
        </p:txBody>
      </p:sp>
      <p:graphicFrame>
        <p:nvGraphicFramePr>
          <p:cNvPr id="4" name="Chart 2"/>
          <p:cNvGraphicFramePr>
            <a:graphicFrameLocks/>
          </p:cNvGraphicFramePr>
          <p:nvPr/>
        </p:nvGraphicFramePr>
        <p:xfrm>
          <a:off x="0" y="1142984"/>
          <a:ext cx="9144000" cy="5429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u-HU" dirty="0" smtClean="0"/>
              <a:t>Esszék</a:t>
            </a:r>
            <a:endParaRPr lang="en-US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7157" y="764704"/>
          <a:ext cx="8786843" cy="5433060"/>
        </p:xfrm>
        <a:graphic>
          <a:graphicData uri="http://schemas.openxmlformats.org/drawingml/2006/table">
            <a:tbl>
              <a:tblPr/>
              <a:tblGrid>
                <a:gridCol w="2214578"/>
                <a:gridCol w="3247514"/>
                <a:gridCol w="3324751"/>
              </a:tblGrid>
              <a:tr h="5358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kumimoji="0" lang="hu-HU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endParaRPr kumimoji="0" lang="hu-HU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800" b="1" i="0" u="none" strike="noStrike" kern="3600" cap="none" spc="13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kern="3600" cap="none" spc="13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Középszint</a:t>
                      </a:r>
                      <a:endParaRPr kumimoji="0" lang="hu-HU" sz="1800" b="0" i="0" u="none" strike="noStrike" kern="3600" cap="none" spc="13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800" b="1" i="0" u="none" strike="noStrike" kern="3600" cap="none" spc="13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kern="3600" cap="none" spc="13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Emelt szint</a:t>
                      </a:r>
                      <a:endParaRPr kumimoji="0" lang="hu-HU" sz="1800" b="0" i="0" u="none" strike="noStrike" kern="3600" cap="none" spc="13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202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Szöveges, </a:t>
                      </a:r>
                      <a:r>
                        <a:rPr kumimoji="0" lang="hu-HU" sz="1800" b="1" i="1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problémamegoldó</a:t>
                      </a:r>
                      <a:r>
                        <a:rPr kumimoji="0" lang="hu-HU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hu-HU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(rövidebb) feladat</a:t>
                      </a:r>
                      <a:endParaRPr kumimoji="0" lang="hu-HU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800" b="0" i="0" u="none" strike="noStrike" kern="3600" cap="none" spc="13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0" i="0" u="none" strike="noStrike" kern="3600" cap="none" spc="13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Forrás (szöveges, képi stb.) segítségével kell néhány mondatban, 10</a:t>
                      </a:r>
                      <a:r>
                        <a:rPr kumimoji="0" lang="hu-HU" sz="1800" b="0" i="0" u="none" strike="noStrike" kern="3600" cap="none" spc="13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pitchFamily="34" charset="-128"/>
                          <a:cs typeface="Times New Roman" pitchFamily="18" charset="0"/>
                        </a:rPr>
                        <a:t>-</a:t>
                      </a:r>
                      <a:r>
                        <a:rPr kumimoji="0" lang="hu-HU" sz="1800" b="0" i="0" u="none" strike="noStrike" kern="3600" cap="none" spc="13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 sorban (kb. 70</a:t>
                      </a:r>
                      <a:r>
                        <a:rPr kumimoji="0" lang="hu-HU" sz="1800" b="0" i="0" u="none" strike="noStrike" kern="3600" cap="none" spc="13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pitchFamily="34" charset="-128"/>
                          <a:cs typeface="Times New Roman" pitchFamily="18" charset="0"/>
                        </a:rPr>
                        <a:t>-</a:t>
                      </a:r>
                      <a:r>
                        <a:rPr kumimoji="0" lang="hu-HU" sz="1800" b="0" i="0" u="none" strike="noStrike" kern="3600" cap="none" spc="13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 szó­ban) megoldani a kitűzött feladatot.</a:t>
                      </a:r>
                      <a:endParaRPr kumimoji="0" lang="hu-HU" sz="1800" b="0" i="0" u="none" strike="noStrike" kern="3600" cap="none" spc="13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800" b="0" i="0" u="none" strike="noStrike" kern="3600" cap="none" spc="13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0" i="0" u="none" strike="noStrike" kern="3600" cap="none" spc="13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 feladatoknál általában valamilyen forrás (szöveges, képi) felhasználásával kell néhány mondatban, 12</a:t>
                      </a:r>
                      <a:r>
                        <a:rPr kumimoji="0" lang="hu-HU" sz="1800" b="0" i="0" u="none" strike="noStrike" kern="3600" cap="none" spc="13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pitchFamily="34" charset="-128"/>
                          <a:cs typeface="Times New Roman" pitchFamily="18" charset="0"/>
                        </a:rPr>
                        <a:t>-</a:t>
                      </a:r>
                      <a:r>
                        <a:rPr kumimoji="0" lang="hu-HU" sz="1800" b="0" i="0" u="none" strike="noStrike" kern="3600" cap="none" spc="13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 sorban (kb. 90</a:t>
                      </a:r>
                      <a:r>
                        <a:rPr kumimoji="0" lang="hu-HU" sz="1800" b="0" i="0" u="none" strike="noStrike" kern="3600" cap="none" spc="13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pitchFamily="34" charset="-128"/>
                          <a:cs typeface="Times New Roman" pitchFamily="18" charset="0"/>
                        </a:rPr>
                        <a:t>-</a:t>
                      </a:r>
                      <a:r>
                        <a:rPr kumimoji="0" lang="hu-HU" sz="1800" b="0" i="0" u="none" strike="noStrike" kern="3600" cap="none" spc="13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 szóban) megoldani a kitűzött feladatot.</a:t>
                      </a:r>
                      <a:endParaRPr kumimoji="0" lang="hu-HU" sz="1800" b="0" i="0" u="none" strike="noStrike" kern="3600" cap="none" spc="13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034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Szöveges, </a:t>
                      </a:r>
                      <a:r>
                        <a:rPr kumimoji="0" lang="hu-HU" sz="1800" b="1" i="1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elemző</a:t>
                      </a:r>
                      <a:r>
                        <a:rPr kumimoji="0" lang="hu-HU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(hosszabb) feladat</a:t>
                      </a:r>
                      <a:endParaRPr kumimoji="0" lang="hu-HU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800" b="0" i="0" u="none" strike="noStrike" kern="3600" cap="none" spc="13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0" i="0" u="none" strike="noStrike" kern="3600" cap="none" spc="13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Forrás (szöveges, képi stb.) segítségével kell 25</a:t>
                      </a:r>
                      <a:r>
                        <a:rPr kumimoji="0" lang="hu-HU" sz="1800" b="0" i="0" u="none" strike="noStrike" kern="3600" cap="none" spc="13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pitchFamily="34" charset="-128"/>
                          <a:cs typeface="Times New Roman" pitchFamily="18" charset="0"/>
                        </a:rPr>
                        <a:t>-</a:t>
                      </a:r>
                      <a:r>
                        <a:rPr kumimoji="0" lang="hu-HU" sz="1800" b="0" i="0" u="none" strike="noStrike" kern="3600" cap="none" spc="13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 soros szer­kesztett szövegben (kb. 150</a:t>
                      </a:r>
                      <a:r>
                        <a:rPr kumimoji="0" lang="hu-HU" sz="1800" b="0" i="0" u="none" strike="noStrike" kern="3600" cap="none" spc="13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pitchFamily="34" charset="-128"/>
                          <a:cs typeface="Times New Roman" pitchFamily="18" charset="0"/>
                        </a:rPr>
                        <a:t>-</a:t>
                      </a:r>
                      <a:r>
                        <a:rPr kumimoji="0" lang="hu-HU" sz="1800" b="0" i="0" u="none" strike="noStrike" kern="3600" cap="none" spc="13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160 szóban) megoldani a feladatot.</a:t>
                      </a:r>
                      <a:endParaRPr kumimoji="0" lang="hu-HU" sz="1800" b="0" i="0" u="none" strike="noStrike" kern="3600" cap="none" spc="13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800" b="0" i="0" u="none" strike="noStrike" kern="3600" cap="none" spc="13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0" i="0" u="none" strike="noStrike" kern="3600" cap="none" spc="13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Ez a gyakorlatban azt jelenti, hogy forrásanyag segítségével vagy anélkül kell 30</a:t>
                      </a:r>
                      <a:r>
                        <a:rPr kumimoji="0" lang="hu-HU" sz="1800" b="0" i="0" u="none" strike="noStrike" kern="3600" cap="none" spc="13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pitchFamily="34" charset="-128"/>
                          <a:cs typeface="Times New Roman" pitchFamily="18" charset="0"/>
                        </a:rPr>
                        <a:t>-</a:t>
                      </a:r>
                      <a:r>
                        <a:rPr kumimoji="0" lang="hu-HU" sz="1800" b="0" i="0" u="none" strike="noStrike" kern="3600" cap="none" spc="13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 soros szerkesztett szövegben (kb. 160</a:t>
                      </a:r>
                      <a:r>
                        <a:rPr kumimoji="0" lang="hu-HU" sz="1800" b="0" i="0" u="none" strike="noStrike" kern="3600" cap="none" spc="13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pitchFamily="34" charset="-128"/>
                          <a:cs typeface="Times New Roman" pitchFamily="18" charset="0"/>
                        </a:rPr>
                        <a:t>-</a:t>
                      </a:r>
                      <a:r>
                        <a:rPr kumimoji="0" lang="hu-HU" sz="1800" b="0" i="0" u="none" strike="noStrike" kern="3600" cap="none" spc="13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180 szóban) megoldani a feladatot.</a:t>
                      </a:r>
                      <a:endParaRPr kumimoji="0" lang="hu-HU" sz="1800" b="0" i="0" u="none" strike="noStrike" kern="3600" cap="none" spc="13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14313" y="1357313"/>
            <a:ext cx="7929562" cy="584200"/>
          </a:xfrm>
          <a:prstGeom prst="rect">
            <a:avLst/>
          </a:prstGeom>
          <a:solidFill>
            <a:schemeClr val="accent4">
              <a:lumMod val="1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3200" b="1" dirty="0">
                <a:solidFill>
                  <a:srgbClr val="FFFF00"/>
                </a:solidFill>
                <a:latin typeface="+mn-lt"/>
              </a:rPr>
              <a:t>Rövid vagy hosszú</a:t>
            </a:r>
            <a:endParaRPr lang="en-US" sz="3200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50" y="2571750"/>
            <a:ext cx="7929563" cy="584200"/>
          </a:xfrm>
          <a:prstGeom prst="rect">
            <a:avLst/>
          </a:prstGeom>
          <a:solidFill>
            <a:schemeClr val="accent4">
              <a:lumMod val="1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3200" b="1" dirty="0">
                <a:solidFill>
                  <a:srgbClr val="FFFF00"/>
                </a:solidFill>
                <a:latin typeface="+mn-lt"/>
              </a:rPr>
              <a:t>Problémamegoldó vagy elemző</a:t>
            </a:r>
            <a:endParaRPr lang="en-US" sz="3200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5750" y="4000500"/>
            <a:ext cx="7929563" cy="584200"/>
          </a:xfrm>
          <a:prstGeom prst="rect">
            <a:avLst/>
          </a:prstGeom>
          <a:solidFill>
            <a:schemeClr val="accent4">
              <a:lumMod val="1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3200" b="1" dirty="0">
                <a:solidFill>
                  <a:srgbClr val="FFFF00"/>
                </a:solidFill>
                <a:latin typeface="+mn-lt"/>
              </a:rPr>
              <a:t>Hány sor</a:t>
            </a:r>
            <a:endParaRPr lang="en-US" sz="3200" b="1" dirty="0">
              <a:solidFill>
                <a:srgbClr val="FFFF00"/>
              </a:solidFill>
              <a:latin typeface="+mn-lt"/>
            </a:endParaRP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85813"/>
            <a:ext cx="9144000" cy="5286375"/>
          </a:xfrm>
        </p:spPr>
        <p:txBody>
          <a:bodyPr>
            <a:normAutofit fontScale="92500" lnSpcReduction="1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 pitchFamily="18" charset="2"/>
              <a:buNone/>
              <a:defRPr/>
            </a:pPr>
            <a:r>
              <a:rPr lang="hu-HU" sz="2000" b="1" dirty="0" smtClean="0"/>
              <a:t>RÖVID</a:t>
            </a:r>
            <a:r>
              <a:rPr lang="hu-HU" sz="2000" dirty="0" smtClean="0"/>
              <a:t>:  ( Problémamegoldás)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hu-HU" sz="2000" dirty="0" smtClean="0"/>
          </a:p>
          <a:p>
            <a:pPr marL="457200" indent="-457200" eaLnBrk="1" fontAlgn="auto" hangingPunct="1">
              <a:spcAft>
                <a:spcPts val="0"/>
              </a:spcAft>
              <a:buSzPct val="100000"/>
              <a:buFont typeface="+mj-lt"/>
              <a:buAutoNum type="arabicPeriod"/>
              <a:defRPr/>
            </a:pPr>
            <a:r>
              <a:rPr lang="hu-HU" sz="2000" dirty="0" smtClean="0"/>
              <a:t>Az angol polgárosodás egyik legélesebb társadalmi </a:t>
            </a:r>
            <a:r>
              <a:rPr lang="hu-HU" sz="2000" b="1" u="sng" dirty="0" smtClean="0"/>
              <a:t>problémáját</a:t>
            </a:r>
            <a:r>
              <a:rPr lang="hu-HU" sz="2000" dirty="0" smtClean="0"/>
              <a:t> adták a bekerítések. A források segítségével világítsd meg a </a:t>
            </a:r>
            <a:r>
              <a:rPr lang="hu-HU" sz="2000" b="1" u="sng" dirty="0" smtClean="0"/>
              <a:t>problémát</a:t>
            </a:r>
            <a:r>
              <a:rPr lang="hu-HU" sz="2000" dirty="0" smtClean="0"/>
              <a:t> és </a:t>
            </a:r>
            <a:r>
              <a:rPr lang="hu-HU" sz="2000" b="1" u="sng" dirty="0" smtClean="0"/>
              <a:t>következményeit</a:t>
            </a:r>
            <a:r>
              <a:rPr lang="hu-HU" sz="2000" dirty="0" smtClean="0"/>
              <a:t>!</a:t>
            </a:r>
          </a:p>
          <a:p>
            <a:pPr marL="457200" indent="-457200" eaLnBrk="1" fontAlgn="auto" hangingPunct="1">
              <a:spcAft>
                <a:spcPts val="0"/>
              </a:spcAft>
              <a:buSzPct val="100000"/>
              <a:buFont typeface="+mj-lt"/>
              <a:buAutoNum type="arabicPeriod"/>
              <a:defRPr/>
            </a:pPr>
            <a:r>
              <a:rPr lang="hu-HU" sz="2000" dirty="0" smtClean="0"/>
              <a:t>A következő feladat az ellenreformációval kapcsolatos. </a:t>
            </a:r>
            <a:r>
              <a:rPr lang="hu-HU" sz="2000" b="1" u="sng" dirty="0" smtClean="0"/>
              <a:t>Mutasd</a:t>
            </a:r>
            <a:r>
              <a:rPr lang="hu-HU" sz="2000" dirty="0" smtClean="0"/>
              <a:t> hogyan </a:t>
            </a:r>
            <a:r>
              <a:rPr lang="hu-HU" sz="2000" b="1" u="sng" dirty="0" smtClean="0"/>
              <a:t>reagált</a:t>
            </a:r>
            <a:r>
              <a:rPr lang="hu-HU" sz="2000" dirty="0" smtClean="0"/>
              <a:t> a katolikus egyház a reformáció térhódítására!  </a:t>
            </a:r>
          </a:p>
          <a:p>
            <a:pPr marL="457200" indent="-457200" eaLnBrk="1" fontAlgn="auto" hangingPunct="1">
              <a:spcAft>
                <a:spcPts val="0"/>
              </a:spcAft>
              <a:buSzPct val="100000"/>
              <a:buFont typeface="+mj-lt"/>
              <a:buAutoNum type="arabicPeriod"/>
              <a:defRPr/>
            </a:pPr>
            <a:endParaRPr lang="hu-HU" sz="2000" dirty="0" smtClean="0"/>
          </a:p>
          <a:p>
            <a:pPr marL="457200" indent="-457200" eaLnBrk="1" fontAlgn="auto" hangingPunct="1">
              <a:spcAft>
                <a:spcPts val="0"/>
              </a:spcAft>
              <a:buSzPct val="100000"/>
              <a:buFont typeface="Wingdings 3" pitchFamily="18" charset="2"/>
              <a:buNone/>
              <a:defRPr/>
            </a:pPr>
            <a:endParaRPr lang="hu-HU" sz="2000" dirty="0" smtClean="0"/>
          </a:p>
          <a:p>
            <a:pPr marL="365760" indent="-256032" eaLnBrk="1" fontAlgn="auto" hangingPunct="1">
              <a:spcAft>
                <a:spcPts val="0"/>
              </a:spcAft>
              <a:buFont typeface="Wingdings 3" pitchFamily="18" charset="2"/>
              <a:buNone/>
              <a:defRPr/>
            </a:pPr>
            <a:r>
              <a:rPr lang="hu-HU" sz="2000" b="1" dirty="0" smtClean="0"/>
              <a:t>HOSSZÚ</a:t>
            </a:r>
            <a:r>
              <a:rPr lang="hu-HU" sz="2000" dirty="0" smtClean="0"/>
              <a:t>: (Leíró jelleg, Informatív forrás, Kronológia, Részletes megoldókulcs) </a:t>
            </a:r>
          </a:p>
          <a:p>
            <a:pPr marL="457200" indent="-457200" eaLnBrk="1" fontAlgn="auto" hangingPunct="1">
              <a:spcAft>
                <a:spcPts val="0"/>
              </a:spcAft>
              <a:buSzPct val="100000"/>
              <a:buFont typeface="+mj-lt"/>
              <a:buAutoNum type="arabicPeriod"/>
              <a:defRPr/>
            </a:pPr>
            <a:r>
              <a:rPr lang="hu-HU" sz="2000" b="1" u="sng" dirty="0" smtClean="0"/>
              <a:t>Ismertesd</a:t>
            </a:r>
            <a:r>
              <a:rPr lang="hu-HU" sz="2000" dirty="0" smtClean="0"/>
              <a:t> a spanyol örökösödési háború főbb </a:t>
            </a:r>
            <a:r>
              <a:rPr lang="hu-HU" sz="2000" u="sng" dirty="0" smtClean="0"/>
              <a:t>eseményeit</a:t>
            </a:r>
            <a:r>
              <a:rPr lang="hu-HU" sz="2000" dirty="0" smtClean="0"/>
              <a:t>, valamint a két szemben álló nagyhatalom </a:t>
            </a:r>
            <a:r>
              <a:rPr lang="hu-HU" sz="2000" u="sng" dirty="0" smtClean="0"/>
              <a:t>érdekeit</a:t>
            </a:r>
            <a:r>
              <a:rPr lang="hu-HU" sz="2000" dirty="0" smtClean="0"/>
              <a:t>, a többi európai állam </a:t>
            </a:r>
            <a:r>
              <a:rPr lang="hu-HU" sz="2000" u="sng" dirty="0" smtClean="0"/>
              <a:t>álláspontját</a:t>
            </a:r>
            <a:r>
              <a:rPr lang="hu-HU" sz="2000" dirty="0" smtClean="0"/>
              <a:t> és a háború után kialakuló európai hatalmi </a:t>
            </a:r>
            <a:r>
              <a:rPr lang="hu-HU" sz="2000" u="sng" dirty="0" smtClean="0"/>
              <a:t>berendezkedést</a:t>
            </a:r>
            <a:r>
              <a:rPr lang="hu-HU" sz="2000" dirty="0" smtClean="0"/>
              <a:t>!</a:t>
            </a:r>
          </a:p>
          <a:p>
            <a:pPr marL="457200" indent="-457200" eaLnBrk="1" fontAlgn="auto" hangingPunct="1">
              <a:spcAft>
                <a:spcPts val="0"/>
              </a:spcAft>
              <a:buSzPct val="100000"/>
              <a:buFont typeface="+mj-lt"/>
              <a:buAutoNum type="arabicPeriod"/>
              <a:defRPr/>
            </a:pPr>
            <a:r>
              <a:rPr lang="hu-HU" sz="2000" dirty="0" smtClean="0"/>
              <a:t>Az atlaszod és a megadott adatok segítségével </a:t>
            </a:r>
            <a:r>
              <a:rPr lang="hu-HU" sz="2000" b="1" u="sng" dirty="0" smtClean="0"/>
              <a:t>ismertesd</a:t>
            </a:r>
            <a:r>
              <a:rPr lang="hu-HU" sz="2000" dirty="0" smtClean="0"/>
              <a:t> az 1618-tól 1648-ig tartó 30 éves háború szakaszainak vallási </a:t>
            </a:r>
            <a:r>
              <a:rPr lang="hu-HU" sz="2000" u="sng" dirty="0" smtClean="0"/>
              <a:t>vonzatát</a:t>
            </a:r>
            <a:r>
              <a:rPr lang="hu-HU" sz="2000" dirty="0" smtClean="0"/>
              <a:t> és </a:t>
            </a:r>
            <a:r>
              <a:rPr lang="hu-HU" sz="2000" u="sng" dirty="0" smtClean="0"/>
              <a:t>konfliktusait</a:t>
            </a:r>
            <a:r>
              <a:rPr lang="hu-HU" sz="2000" dirty="0" smtClean="0"/>
              <a:t>!</a:t>
            </a:r>
          </a:p>
        </p:txBody>
      </p:sp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7967691" cy="92867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u-HU" dirty="0" smtClean="0"/>
              <a:t>Esszék</a:t>
            </a:r>
            <a:endParaRPr lang="en-US" dirty="0" smtClean="0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000108"/>
          </a:xfrm>
        </p:spPr>
        <p:txBody>
          <a:bodyPr/>
          <a:lstStyle/>
          <a:p>
            <a:pPr algn="ctr">
              <a:defRPr/>
            </a:pPr>
            <a:r>
              <a:rPr lang="hu-HU" dirty="0" smtClean="0"/>
              <a:t>Esszék - 1 rossz kisesszé</a:t>
            </a:r>
            <a:endParaRPr lang="hu-HU" dirty="0"/>
          </a:p>
        </p:txBody>
      </p:sp>
      <p:pic>
        <p:nvPicPr>
          <p:cNvPr id="2253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88" y="642938"/>
            <a:ext cx="7429500" cy="545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Ellipszis 3"/>
          <p:cNvSpPr/>
          <p:nvPr/>
        </p:nvSpPr>
        <p:spPr>
          <a:xfrm>
            <a:off x="6151563" y="785813"/>
            <a:ext cx="1349375" cy="357187"/>
          </a:xfrm>
          <a:prstGeom prst="ellipse">
            <a:avLst/>
          </a:prstGeom>
          <a:noFill/>
          <a:ln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sp>
        <p:nvSpPr>
          <p:cNvPr id="5" name="Cím 1"/>
          <p:cNvSpPr txBox="1">
            <a:spLocks/>
          </p:cNvSpPr>
          <p:nvPr/>
        </p:nvSpPr>
        <p:spPr>
          <a:xfrm>
            <a:off x="914400" y="5857892"/>
            <a:ext cx="8229600" cy="1000108"/>
          </a:xfrm>
          <a:prstGeom prst="rect">
            <a:avLst/>
          </a:prstGeom>
        </p:spPr>
        <p:txBody>
          <a:bodyPr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r" eaLnBrk="0" hangingPunct="0">
              <a:defRPr/>
            </a:pPr>
            <a:r>
              <a:rPr lang="hu-HU" sz="2400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Ne legyen olyan, mint 1 lerövidített nagyesszé!</a:t>
            </a: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0" y="0"/>
            <a:ext cx="9144000" cy="77097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indent="-256032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defRPr/>
            </a:pPr>
            <a:r>
              <a:rPr lang="hu-HU" sz="2000" b="1" dirty="0" smtClean="0"/>
              <a:t>A források és képek segítségével mutasd be a francia merkantilizmust! (12 pont) /Közép/</a:t>
            </a:r>
            <a:endParaRPr lang="hu-HU" sz="2000" dirty="0" smtClean="0"/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 pitchFamily="18" charset="2"/>
              <a:buNone/>
              <a:tabLst/>
              <a:defRPr/>
            </a:pPr>
            <a:endParaRPr kumimoji="0" lang="hu-H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5" name="Táblázat 4"/>
          <p:cNvGraphicFramePr>
            <a:graphicFrameLocks noGrp="1"/>
          </p:cNvGraphicFramePr>
          <p:nvPr/>
        </p:nvGraphicFramePr>
        <p:xfrm>
          <a:off x="0" y="692696"/>
          <a:ext cx="8784975" cy="5828876"/>
        </p:xfrm>
        <a:graphic>
          <a:graphicData uri="http://schemas.openxmlformats.org/drawingml/2006/table">
            <a:tbl>
              <a:tblPr/>
              <a:tblGrid>
                <a:gridCol w="2376264"/>
                <a:gridCol w="5688632"/>
                <a:gridCol w="720079"/>
              </a:tblGrid>
              <a:tr h="3033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800" dirty="0">
                          <a:latin typeface="Bookman Old Style"/>
                          <a:ea typeface="Times New Roman"/>
                        </a:rPr>
                        <a:t>Szempont</a:t>
                      </a:r>
                      <a:endParaRPr lang="hu-HU" sz="1800" dirty="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800" dirty="0">
                          <a:latin typeface="Bookman Old Style"/>
                          <a:ea typeface="Times New Roman"/>
                        </a:rPr>
                        <a:t>Elvárt</a:t>
                      </a:r>
                      <a:endParaRPr lang="hu-HU" sz="1800" dirty="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800" dirty="0">
                          <a:latin typeface="Bookman Old Style"/>
                          <a:ea typeface="Times New Roman"/>
                        </a:rPr>
                        <a:t>Max</a:t>
                      </a:r>
                      <a:endParaRPr lang="hu-HU" sz="18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800" dirty="0">
                          <a:latin typeface="Bookman Old Style"/>
                          <a:ea typeface="Times New Roman"/>
                        </a:rPr>
                        <a:t>pont</a:t>
                      </a:r>
                      <a:endParaRPr lang="hu-HU" sz="1800" dirty="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67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800" dirty="0">
                          <a:latin typeface="Bookman Old Style"/>
                          <a:ea typeface="Times New Roman"/>
                        </a:rPr>
                        <a:t>Feladatmegértés</a:t>
                      </a:r>
                      <a:endParaRPr lang="hu-HU" sz="1800" dirty="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800" dirty="0">
                          <a:latin typeface="Bookman Old Style"/>
                          <a:ea typeface="Times New Roman"/>
                        </a:rPr>
                        <a:t>A tanuló a 17-18. századi Franciaországról,</a:t>
                      </a:r>
                      <a:endParaRPr lang="hu-HU" sz="18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800" dirty="0">
                          <a:latin typeface="Bookman Old Style"/>
                          <a:ea typeface="Times New Roman"/>
                        </a:rPr>
                        <a:t>az abszolutizmusról számol be.</a:t>
                      </a:r>
                      <a:endParaRPr lang="hu-HU" sz="1800" dirty="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800">
                          <a:latin typeface="Bookman Old Style"/>
                          <a:ea typeface="Times New Roman"/>
                        </a:rPr>
                        <a:t>1</a:t>
                      </a:r>
                      <a:endParaRPr lang="hu-HU" sz="180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23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800">
                          <a:latin typeface="Bookman Old Style"/>
                          <a:ea typeface="Times New Roman"/>
                        </a:rPr>
                        <a:t>Kompetenciák</a:t>
                      </a:r>
                      <a:endParaRPr lang="hu-HU" sz="180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Times New Roman"/>
                        <a:buChar char="-"/>
                        <a:tabLst>
                          <a:tab pos="457200" algn="l"/>
                        </a:tabLst>
                      </a:pPr>
                      <a:r>
                        <a:rPr lang="hu-HU" sz="1800" dirty="0">
                          <a:latin typeface="Bookman Old Style"/>
                          <a:ea typeface="Times New Roman"/>
                        </a:rPr>
                        <a:t>Franciaország, 1643-1715: XIV. Lajos</a:t>
                      </a:r>
                      <a:endParaRPr lang="hu-HU" sz="1800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Times New Roman"/>
                        <a:buChar char="-"/>
                        <a:tabLst>
                          <a:tab pos="457200" algn="l"/>
                        </a:tabLst>
                      </a:pPr>
                      <a:r>
                        <a:rPr lang="hu-HU" sz="1800" dirty="0">
                          <a:latin typeface="Bookman Old Style"/>
                          <a:ea typeface="Times New Roman"/>
                        </a:rPr>
                        <a:t>Fogalmak ismerete és </a:t>
                      </a:r>
                      <a:r>
                        <a:rPr lang="hu-HU" sz="1800" dirty="0" err="1">
                          <a:latin typeface="Bookman Old Style"/>
                          <a:ea typeface="Times New Roman"/>
                        </a:rPr>
                        <a:t>hasnálata</a:t>
                      </a:r>
                      <a:r>
                        <a:rPr lang="hu-HU" sz="1800" dirty="0">
                          <a:latin typeface="Bookman Old Style"/>
                          <a:ea typeface="Times New Roman"/>
                        </a:rPr>
                        <a:t>: Abszolutizmus, napkirály, merkantilizmus, manufaktúra</a:t>
                      </a:r>
                      <a:endParaRPr lang="hu-HU" sz="1800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Times New Roman"/>
                        <a:buChar char="-"/>
                        <a:tabLst>
                          <a:tab pos="457200" algn="l"/>
                        </a:tabLst>
                      </a:pPr>
                      <a:r>
                        <a:rPr lang="hu-HU" sz="1800" dirty="0">
                          <a:latin typeface="Bookman Old Style"/>
                          <a:ea typeface="Times New Roman"/>
                        </a:rPr>
                        <a:t>A forrásokat használja: bemutatja XIV. Lajos uralkodói portréját, Colbert munkásságát, a francia </a:t>
                      </a:r>
                      <a:r>
                        <a:rPr lang="hu-HU" sz="1800" dirty="0" err="1">
                          <a:latin typeface="Bookman Old Style"/>
                          <a:ea typeface="Times New Roman"/>
                        </a:rPr>
                        <a:t>absolutimust</a:t>
                      </a:r>
                      <a:endParaRPr lang="hu-HU" sz="1800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Times New Roman"/>
                        <a:buChar char="-"/>
                        <a:tabLst>
                          <a:tab pos="457200" algn="l"/>
                        </a:tabLst>
                      </a:pPr>
                      <a:r>
                        <a:rPr lang="hu-HU" sz="1800" dirty="0" err="1">
                          <a:latin typeface="Bookman Old Style"/>
                          <a:ea typeface="Times New Roman"/>
                        </a:rPr>
                        <a:t>Mazarin</a:t>
                      </a:r>
                      <a:r>
                        <a:rPr lang="hu-HU" sz="1800" dirty="0">
                          <a:latin typeface="Bookman Old Style"/>
                          <a:ea typeface="Times New Roman"/>
                        </a:rPr>
                        <a:t> bíboros szerepe </a:t>
                      </a:r>
                      <a:r>
                        <a:rPr lang="hu-HU" sz="1800" dirty="0" err="1">
                          <a:latin typeface="Bookman Old Style"/>
                          <a:ea typeface="Times New Roman"/>
                        </a:rPr>
                        <a:t>uralokodása</a:t>
                      </a:r>
                      <a:r>
                        <a:rPr lang="hu-HU" sz="1800" dirty="0">
                          <a:latin typeface="Bookman Old Style"/>
                          <a:ea typeface="Times New Roman"/>
                        </a:rPr>
                        <a:t> elején</a:t>
                      </a:r>
                      <a:endParaRPr lang="hu-HU" sz="1800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Times New Roman"/>
                        <a:buChar char="-"/>
                        <a:tabLst>
                          <a:tab pos="457200" algn="l"/>
                        </a:tabLst>
                      </a:pPr>
                      <a:r>
                        <a:rPr lang="hu-HU" sz="1800" dirty="0">
                          <a:latin typeface="Bookman Old Style"/>
                          <a:ea typeface="Times New Roman"/>
                        </a:rPr>
                        <a:t>Harmincéves háború</a:t>
                      </a:r>
                      <a:endParaRPr lang="hu-HU" sz="1800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Times New Roman"/>
                        <a:buChar char="-"/>
                        <a:tabLst>
                          <a:tab pos="457200" algn="l"/>
                        </a:tabLst>
                      </a:pPr>
                      <a:r>
                        <a:rPr lang="hu-HU" sz="1800" dirty="0">
                          <a:latin typeface="Bookman Old Style"/>
                          <a:ea typeface="Times New Roman"/>
                        </a:rPr>
                        <a:t>Nemzeti hadsereg kiépítése</a:t>
                      </a:r>
                      <a:endParaRPr lang="hu-HU" sz="1800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Times New Roman"/>
                        <a:buChar char="-"/>
                        <a:tabLst>
                          <a:tab pos="457200" algn="l"/>
                        </a:tabLst>
                      </a:pPr>
                      <a:r>
                        <a:rPr lang="hu-HU" sz="1800" dirty="0">
                          <a:latin typeface="Bookman Old Style"/>
                          <a:ea typeface="Times New Roman"/>
                        </a:rPr>
                        <a:t>Háborúk, gyarmatok</a:t>
                      </a:r>
                      <a:endParaRPr lang="hu-HU" sz="1800" dirty="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800" dirty="0">
                          <a:latin typeface="Bookman Old Style"/>
                          <a:ea typeface="Times New Roman"/>
                        </a:rPr>
                        <a:t>10</a:t>
                      </a:r>
                      <a:endParaRPr lang="hu-HU" sz="1800" dirty="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67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800">
                          <a:latin typeface="Bookman Old Style"/>
                          <a:ea typeface="Times New Roman"/>
                        </a:rPr>
                        <a:t>Megszerkesztettség, nyelvhelyesség</a:t>
                      </a:r>
                      <a:endParaRPr lang="hu-HU" sz="180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800">
                          <a:latin typeface="Bookman Old Style"/>
                          <a:ea typeface="Times New Roman"/>
                        </a:rPr>
                        <a:t>A tanuló nem vét jelentős nyelvtani hibákat, az</a:t>
                      </a:r>
                      <a:endParaRPr lang="hu-HU" sz="180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800">
                          <a:latin typeface="Bookman Old Style"/>
                          <a:ea typeface="Times New Roman"/>
                        </a:rPr>
                        <a:t>esszé jól megszerkesztett.</a:t>
                      </a:r>
                      <a:endParaRPr lang="hu-HU" sz="180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800" dirty="0">
                          <a:latin typeface="Bookman Old Style"/>
                          <a:ea typeface="Times New Roman"/>
                        </a:rPr>
                        <a:t>1</a:t>
                      </a:r>
                      <a:endParaRPr lang="hu-HU" sz="1800" dirty="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6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800">
                          <a:latin typeface="Bookman Old Style"/>
                          <a:ea typeface="Times New Roman"/>
                        </a:rPr>
                        <a:t>Max.</a:t>
                      </a:r>
                      <a:endParaRPr lang="hu-HU" sz="180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u-HU" sz="1800" dirty="0">
                        <a:latin typeface="Bookman Old Style"/>
                        <a:ea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800" dirty="0">
                          <a:latin typeface="Bookman Old Style"/>
                          <a:ea typeface="Times New Roman"/>
                        </a:rPr>
                        <a:t>12</a:t>
                      </a:r>
                      <a:endParaRPr lang="hu-HU" sz="1800" dirty="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3"/>
          <p:cNvPicPr>
            <a:picLocks noChangeAspect="1" noChangeArrowheads="1"/>
          </p:cNvPicPr>
          <p:nvPr/>
        </p:nvPicPr>
        <p:blipFill>
          <a:blip r:embed="rId2" cstate="print"/>
          <a:srcRect t="20767" b="33228"/>
          <a:stretch>
            <a:fillRect/>
          </a:stretch>
        </p:blipFill>
        <p:spPr bwMode="auto">
          <a:xfrm>
            <a:off x="214313" y="30163"/>
            <a:ext cx="7248525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75" y="414338"/>
            <a:ext cx="6143625" cy="644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llipszis 6"/>
          <p:cNvSpPr/>
          <p:nvPr/>
        </p:nvSpPr>
        <p:spPr>
          <a:xfrm>
            <a:off x="4357688" y="0"/>
            <a:ext cx="3143250" cy="285750"/>
          </a:xfrm>
          <a:prstGeom prst="ellipse">
            <a:avLst/>
          </a:prstGeom>
          <a:noFill/>
          <a:ln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142976" y="0"/>
            <a:ext cx="1988864" cy="6643710"/>
          </a:xfrm>
        </p:spPr>
        <p:txBody>
          <a:bodyPr vert="vert">
            <a:normAutofit fontScale="90000"/>
          </a:bodyPr>
          <a:lstStyle/>
          <a:p>
            <a:pPr algn="ctr">
              <a:lnSpc>
                <a:spcPct val="200000"/>
              </a:lnSpc>
              <a:defRPr/>
            </a:pPr>
            <a:r>
              <a:rPr lang="hu-HU" dirty="0" smtClean="0"/>
              <a:t>Esszék –</a:t>
            </a:r>
            <a:r>
              <a:rPr lang="hu-HU" dirty="0" err="1" smtClean="0"/>
              <a:t>megoldókulcs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JÓ</a:t>
            </a:r>
            <a:endParaRPr lang="hu-HU" dirty="0"/>
          </a:p>
        </p:txBody>
      </p:sp>
      <p:pic>
        <p:nvPicPr>
          <p:cNvPr id="24579" name="Picture 4"/>
          <p:cNvPicPr>
            <a:picLocks noChangeAspect="1" noChangeArrowheads="1"/>
          </p:cNvPicPr>
          <p:nvPr/>
        </p:nvPicPr>
        <p:blipFill>
          <a:blip r:embed="rId2" cstate="print"/>
          <a:srcRect t="580" b="1740"/>
          <a:stretch>
            <a:fillRect/>
          </a:stretch>
        </p:blipFill>
        <p:spPr bwMode="auto">
          <a:xfrm>
            <a:off x="3830638" y="0"/>
            <a:ext cx="5313362" cy="674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2984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hu-HU" dirty="0" smtClean="0"/>
              <a:t>Esszék -1 jó </a:t>
            </a:r>
            <a:r>
              <a:rPr lang="hu-HU" dirty="0" err="1" smtClean="0"/>
              <a:t>megoldókulcs</a:t>
            </a:r>
            <a:r>
              <a:rPr lang="hu-HU" dirty="0" smtClean="0"/>
              <a:t> ismérvei</a:t>
            </a:r>
            <a:endParaRPr lang="hu-HU" dirty="0"/>
          </a:p>
        </p:txBody>
      </p:sp>
      <p:sp>
        <p:nvSpPr>
          <p:cNvPr id="5" name="Tartalom helye 1"/>
          <p:cNvSpPr txBox="1">
            <a:spLocks/>
          </p:cNvSpPr>
          <p:nvPr/>
        </p:nvSpPr>
        <p:spPr>
          <a:xfrm>
            <a:off x="457200" y="1071563"/>
            <a:ext cx="8229600" cy="493553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indent="-256032" fontAlgn="auto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/>
            </a:pPr>
            <a:r>
              <a:rPr lang="hu-HU" sz="2200" b="1" dirty="0">
                <a:latin typeface="+mn-lt"/>
              </a:rPr>
              <a:t>Cél</a:t>
            </a:r>
            <a:r>
              <a:rPr lang="hu-HU" sz="2200" dirty="0">
                <a:latin typeface="+mn-lt"/>
              </a:rPr>
              <a:t>: nem h túl legyünk ezen a szaron is és irány sörözni</a:t>
            </a:r>
          </a:p>
          <a:p>
            <a:pPr marL="365760" indent="-256032" fontAlgn="auto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/>
            </a:pPr>
            <a:r>
              <a:rPr lang="hu-HU" sz="2200" dirty="0">
                <a:latin typeface="+mn-lt"/>
              </a:rPr>
              <a:t>HANEM: segítse a tanárt a levél javításánál</a:t>
            </a:r>
          </a:p>
          <a:p>
            <a:pPr marL="365760" indent="-256032" fontAlgn="auto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/>
            </a:pPr>
            <a:r>
              <a:rPr lang="hu-HU" sz="2200" dirty="0">
                <a:latin typeface="+mn-lt"/>
              </a:rPr>
              <a:t>Kompetenciatáblába vannak a cuccok beleírva</a:t>
            </a:r>
          </a:p>
          <a:p>
            <a:pPr marL="365760" indent="-256032" fontAlgn="auto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/>
            </a:pPr>
            <a:r>
              <a:rPr lang="hu-HU" sz="2200" dirty="0">
                <a:latin typeface="+mn-lt"/>
              </a:rPr>
              <a:t>Kimerítő részletességű</a:t>
            </a:r>
          </a:p>
          <a:p>
            <a:pPr marL="365760" indent="-256032" fontAlgn="auto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/>
            </a:pPr>
            <a:r>
              <a:rPr lang="hu-HU" sz="2200" dirty="0">
                <a:latin typeface="+mn-lt"/>
              </a:rPr>
              <a:t>Sok szakszó (szaknyelv alkalmazása)</a:t>
            </a:r>
          </a:p>
          <a:p>
            <a:pPr marL="365760" indent="-256032" fontAlgn="auto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/>
            </a:pPr>
            <a:r>
              <a:rPr lang="hu-HU" sz="2200" dirty="0">
                <a:latin typeface="+mn-lt"/>
              </a:rPr>
              <a:t>Eseményeket alakító tényezők.: legalább 2X annyi tartalom, 5let, magyarázat, mint amennyi </a:t>
            </a:r>
            <a:r>
              <a:rPr lang="hu-HU" sz="2200" dirty="0" err="1">
                <a:latin typeface="+mn-lt"/>
              </a:rPr>
              <a:t>max</a:t>
            </a:r>
            <a:r>
              <a:rPr lang="hu-HU" sz="2200" dirty="0">
                <a:latin typeface="+mn-lt"/>
              </a:rPr>
              <a:t> ponthoz elég </a:t>
            </a:r>
            <a:r>
              <a:rPr lang="hu-HU" sz="2200" dirty="0" smtClean="0">
                <a:latin typeface="+mn-lt"/>
              </a:rPr>
              <a:t>lenne</a:t>
            </a:r>
          </a:p>
          <a:p>
            <a:pPr marL="365760" indent="-256032" fontAlgn="auto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/>
            </a:pPr>
            <a:r>
              <a:rPr lang="hu-HU" sz="2200" dirty="0" smtClean="0">
                <a:latin typeface="+mn-lt"/>
              </a:rPr>
              <a:t>Feladat és </a:t>
            </a:r>
            <a:r>
              <a:rPr lang="hu-HU" sz="2200" dirty="0" err="1" smtClean="0">
                <a:latin typeface="+mn-lt"/>
              </a:rPr>
              <a:t>megoldókulcs</a:t>
            </a:r>
            <a:r>
              <a:rPr lang="hu-HU" sz="2200" dirty="0" smtClean="0">
                <a:latin typeface="+mn-lt"/>
              </a:rPr>
              <a:t> egysége</a:t>
            </a:r>
            <a:endParaRPr lang="hu-HU" sz="2200" dirty="0">
              <a:latin typeface="+mn-lt"/>
            </a:endParaRP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184576"/>
          </a:xfrm>
        </p:spPr>
        <p:txBody>
          <a:bodyPr>
            <a:normAutofit lnSpcReduction="10000"/>
          </a:bodyPr>
          <a:lstStyle/>
          <a:p>
            <a:pPr marL="365760" indent="-256032" eaLnBrk="1" fontAlgn="auto" hangingPunct="1">
              <a:lnSpc>
                <a:spcPct val="15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hu-HU" dirty="0" smtClean="0"/>
              <a:t>Legyünk kreatívak! </a:t>
            </a:r>
            <a:r>
              <a:rPr lang="hu-HU" dirty="0" smtClean="0">
                <a:hlinkClick r:id="rId2" action="ppaction://hlinksldjump"/>
              </a:rPr>
              <a:t>Hehe..</a:t>
            </a:r>
            <a:endParaRPr lang="hu-HU" dirty="0" smtClean="0"/>
          </a:p>
          <a:p>
            <a:pPr marL="365760" indent="-256032" eaLnBrk="1" fontAlgn="auto" hangingPunct="1">
              <a:lnSpc>
                <a:spcPct val="15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hu-HU" dirty="0" smtClean="0"/>
              <a:t>Eleinte olyan témát vállaljunk, amit jobban vágunk (</a:t>
            </a:r>
            <a:r>
              <a:rPr lang="hu-HU" dirty="0" err="1" smtClean="0"/>
              <a:t>novik</a:t>
            </a:r>
            <a:r>
              <a:rPr lang="hu-HU" dirty="0" smtClean="0"/>
              <a:t> – PRÉ1)</a:t>
            </a:r>
          </a:p>
          <a:p>
            <a:pPr marL="365760" indent="-256032" eaLnBrk="1" fontAlgn="auto" hangingPunct="1">
              <a:lnSpc>
                <a:spcPct val="15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hu-HU" dirty="0" smtClean="0"/>
              <a:t>Később jöhet a szakmai fejlődés is </a:t>
            </a:r>
            <a:r>
              <a:rPr lang="hu-HU" dirty="0" smtClean="0">
                <a:sym typeface="Wingdings" pitchFamily="2" charset="2"/>
              </a:rPr>
              <a:t></a:t>
            </a:r>
            <a:endParaRPr lang="hu-HU" dirty="0" smtClean="0"/>
          </a:p>
          <a:p>
            <a:pPr marL="365760" indent="-256032" eaLnBrk="1" fontAlgn="auto" hangingPunct="1">
              <a:lnSpc>
                <a:spcPct val="15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hu-HU" dirty="0" smtClean="0"/>
              <a:t>Időben kezdjünk el gondolkodni/</a:t>
            </a:r>
            <a:r>
              <a:rPr lang="hu-HU" dirty="0" err="1" smtClean="0"/>
              <a:t>ötletelni</a:t>
            </a:r>
            <a:endParaRPr lang="hu-HU" dirty="0" smtClean="0"/>
          </a:p>
          <a:p>
            <a:pPr marL="365760" indent="-256032" eaLnBrk="1" fontAlgn="auto" hangingPunct="1">
              <a:lnSpc>
                <a:spcPct val="15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hu-HU" dirty="0" smtClean="0"/>
              <a:t>Kérdezzünk bátran másoktól!</a:t>
            </a:r>
          </a:p>
          <a:p>
            <a:pPr marL="365760" indent="-256032" eaLnBrk="1" fontAlgn="auto" hangingPunct="1">
              <a:lnSpc>
                <a:spcPct val="15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hu-HU" dirty="0" smtClean="0"/>
              <a:t>NINCS LOPÁS! MERT előbb v. utóbb úgy is kiderül</a:t>
            </a:r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dirty="0" smtClean="0"/>
              <a:t>Tippek és trükkök I.</a:t>
            </a:r>
            <a:endParaRPr lang="hu-HU" dirty="0"/>
          </a:p>
        </p:txBody>
      </p:sp>
      <p:sp>
        <p:nvSpPr>
          <p:cNvPr id="26628" name="Litebulb"/>
          <p:cNvSpPr>
            <a:spLocks noEditPoints="1" noChangeArrowheads="1"/>
          </p:cNvSpPr>
          <p:nvPr/>
        </p:nvSpPr>
        <p:spPr bwMode="auto">
          <a:xfrm>
            <a:off x="8072438" y="214313"/>
            <a:ext cx="857250" cy="1214437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FFC000"/>
          </a:solidFill>
          <a:ln w="571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hu-HU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179512" y="1481138"/>
            <a:ext cx="8964488" cy="4900190"/>
          </a:xfrm>
        </p:spPr>
        <p:txBody>
          <a:bodyPr>
            <a:normAutofit fontScale="85000" lnSpcReduction="2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hu-HU" dirty="0" smtClean="0"/>
              <a:t>A forrás segítsen, de nem azért van ott, hogy a kérdésre kimásoljuk a választ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hu-HU" dirty="0" smtClean="0"/>
              <a:t>Alibi-forrásra viszont semmi szükség (ezért kell előre gondolkozni és sokat keresgélni)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hu-HU" dirty="0" smtClean="0"/>
              <a:t>képfelismerés helyett karikatúra </a:t>
            </a:r>
            <a:r>
              <a:rPr lang="hu-HU" dirty="0" smtClean="0">
                <a:hlinkClick r:id="rId2" action="ppaction://hlinksldjump"/>
              </a:rPr>
              <a:t>pl.</a:t>
            </a:r>
            <a:endParaRPr lang="hu-HU" dirty="0" smtClean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hu-HU" dirty="0" smtClean="0"/>
              <a:t>inkább írjunk 1 ponttal több kérdést és 1-gyel több forrást, mint kevesebbet!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hu-HU" dirty="0" smtClean="0"/>
              <a:t>Mi, Mikor, Ki, Hol? típusú kérdések </a:t>
            </a:r>
            <a:r>
              <a:rPr lang="hu-HU" dirty="0" smtClean="0">
                <a:sym typeface="Wingdings" pitchFamily="2" charset="2"/>
              </a:rPr>
              <a:t> </a:t>
            </a:r>
            <a:r>
              <a:rPr lang="hu-HU" dirty="0" smtClean="0"/>
              <a:t>MIÉRT?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hu-HU" dirty="0" smtClean="0"/>
              <a:t>De a lexika is legyen kikérdezve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hu-HU" dirty="0" smtClean="0"/>
              <a:t>Esszéhez ne nagyon tegyél be térképet forrásként (Miért?)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hu-HU" dirty="0" smtClean="0"/>
              <a:t>Esszébe mehet kronológia is segítségként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hu-HU" dirty="0" smtClean="0"/>
              <a:t>Nagyesszé </a:t>
            </a:r>
            <a:r>
              <a:rPr lang="hu-HU" dirty="0" err="1" smtClean="0"/>
              <a:t>megoldókulcsára</a:t>
            </a:r>
            <a:r>
              <a:rPr lang="hu-HU" dirty="0" smtClean="0"/>
              <a:t> fordíts elég időt!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hu-HU" dirty="0" smtClean="0"/>
              <a:t>1-1 témából lényeges problémát, folyamatot, lexikát dolgozzunk fel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hu-HU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dirty="0" smtClean="0"/>
              <a:t>Tippek és trükkök II.</a:t>
            </a:r>
            <a:endParaRPr lang="hu-HU" dirty="0"/>
          </a:p>
        </p:txBody>
      </p:sp>
      <p:sp>
        <p:nvSpPr>
          <p:cNvPr id="27652" name="Litebulb"/>
          <p:cNvSpPr>
            <a:spLocks noEditPoints="1" noChangeArrowheads="1"/>
          </p:cNvSpPr>
          <p:nvPr/>
        </p:nvSpPr>
        <p:spPr bwMode="auto">
          <a:xfrm>
            <a:off x="8072438" y="214313"/>
            <a:ext cx="857250" cy="1214437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FFC000"/>
          </a:solidFill>
          <a:ln w="571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hu-HU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4" y="548680"/>
            <a:ext cx="7956376" cy="5500687"/>
          </a:xfrm>
        </p:spPr>
        <p:txBody>
          <a:bodyPr/>
          <a:lstStyle/>
          <a:p>
            <a:pPr eaLnBrk="1" hangingPunct="1"/>
            <a:r>
              <a:rPr lang="hu-HU" sz="2000" dirty="0" smtClean="0"/>
              <a:t>KÖNYVTÁR, Internet</a:t>
            </a:r>
          </a:p>
          <a:p>
            <a:pPr eaLnBrk="1" hangingPunct="1"/>
            <a:r>
              <a:rPr lang="hu-HU" sz="2000" dirty="0" smtClean="0"/>
              <a:t>Tankönyvek; ATLASZ; történelmi szöveggyűjtemények</a:t>
            </a:r>
            <a:endParaRPr lang="en-US" sz="2000" dirty="0" smtClean="0"/>
          </a:p>
          <a:p>
            <a:pPr eaLnBrk="1" hangingPunct="1"/>
            <a:r>
              <a:rPr lang="hu-HU" sz="2000" dirty="0" err="1" smtClean="0"/>
              <a:t>Wikipedia</a:t>
            </a:r>
            <a:r>
              <a:rPr lang="hu-HU" sz="2000" dirty="0" smtClean="0"/>
              <a:t> csak ötletszinten, onnan a rendes forrást </a:t>
            </a:r>
            <a:r>
              <a:rPr lang="hu-HU" sz="2000" dirty="0" err="1" smtClean="0"/>
              <a:t>visszekeresni</a:t>
            </a:r>
            <a:r>
              <a:rPr lang="hu-HU" sz="2000" dirty="0" smtClean="0"/>
              <a:t>; képekre, táblázatokra nagyon jó, az angol kiemelten, DE mindent magyarul, lefordítva felhasználni</a:t>
            </a:r>
            <a:endParaRPr lang="en-US" sz="2000" dirty="0" smtClean="0"/>
          </a:p>
          <a:p>
            <a:pPr eaLnBrk="1" hangingPunct="1"/>
            <a:r>
              <a:rPr lang="hu-HU" sz="2000" dirty="0" smtClean="0"/>
              <a:t>Lexikonok, </a:t>
            </a:r>
            <a:r>
              <a:rPr lang="hu-HU" sz="2000" dirty="0" err="1" smtClean="0"/>
              <a:t>mek.oszk.hu</a:t>
            </a:r>
            <a:endParaRPr lang="hu-HU" sz="2000" dirty="0" smtClean="0"/>
          </a:p>
          <a:p>
            <a:pPr eaLnBrk="1" hangingPunct="1"/>
            <a:r>
              <a:rPr lang="hu-HU" sz="2000" dirty="0" smtClean="0"/>
              <a:t>1000ev.hu </a:t>
            </a:r>
            <a:r>
              <a:rPr lang="hu-HU" sz="2000" dirty="0" smtClean="0">
                <a:sym typeface="Wingdings" pitchFamily="2" charset="2"/>
              </a:rPr>
              <a:t></a:t>
            </a:r>
            <a:r>
              <a:rPr lang="hu-HU" sz="2000" dirty="0" smtClean="0"/>
              <a:t> törvények</a:t>
            </a:r>
            <a:endParaRPr lang="en-US" sz="2000" dirty="0" smtClean="0"/>
          </a:p>
          <a:p>
            <a:pPr eaLnBrk="1" hangingPunct="1"/>
            <a:r>
              <a:rPr lang="hu-HU" sz="2000" dirty="0" smtClean="0"/>
              <a:t>Rubicon, História</a:t>
            </a:r>
            <a:endParaRPr lang="en-US" sz="2000" dirty="0" smtClean="0"/>
          </a:p>
          <a:p>
            <a:pPr eaLnBrk="1" hangingPunct="1"/>
            <a:r>
              <a:rPr lang="hu-HU" sz="2000" dirty="0" smtClean="0"/>
              <a:t>Térképek: </a:t>
            </a:r>
            <a:r>
              <a:rPr lang="hu-HU" sz="2000" u="sng" dirty="0" smtClean="0">
                <a:hlinkClick r:id="rId2"/>
              </a:rPr>
              <a:t>http://www.lib.utexas.edu/maps/map_sites/hist_sites.html</a:t>
            </a:r>
            <a:endParaRPr lang="en-US" sz="2000" dirty="0" smtClean="0"/>
          </a:p>
          <a:p>
            <a:pPr eaLnBrk="1" hangingPunct="1"/>
            <a:r>
              <a:rPr lang="hu-HU" sz="2000" dirty="0" smtClean="0"/>
              <a:t>Gazdasági cuccok: </a:t>
            </a:r>
            <a:r>
              <a:rPr lang="hu-HU" sz="2000" dirty="0" err="1" smtClean="0"/>
              <a:t>Ksh.hu</a:t>
            </a:r>
            <a:r>
              <a:rPr lang="hu-HU" sz="2000" dirty="0" smtClean="0"/>
              <a:t>, </a:t>
            </a:r>
            <a:r>
              <a:rPr lang="hu-HU" sz="2000" dirty="0" err="1" smtClean="0"/>
              <a:t>imf.org</a:t>
            </a:r>
            <a:r>
              <a:rPr lang="hu-HU" sz="2000" dirty="0" smtClean="0"/>
              <a:t>, </a:t>
            </a:r>
            <a:r>
              <a:rPr lang="hu-HU" sz="2000" dirty="0" err="1" smtClean="0"/>
              <a:t>wto.org</a:t>
            </a:r>
            <a:endParaRPr lang="hu-HU" sz="2000" dirty="0" smtClean="0"/>
          </a:p>
          <a:p>
            <a:pPr eaLnBrk="1" hangingPunct="1"/>
            <a:r>
              <a:rPr lang="hu-HU" sz="2000" dirty="0" err="1" smtClean="0"/>
              <a:t>XX.sz-i</a:t>
            </a:r>
            <a:r>
              <a:rPr lang="hu-HU" sz="2000" dirty="0" smtClean="0"/>
              <a:t> témákban még több lehetőség</a:t>
            </a:r>
          </a:p>
          <a:p>
            <a:pPr eaLnBrk="1" hangingPunct="1"/>
            <a:r>
              <a:rPr lang="hu-HU" sz="2000" dirty="0" smtClean="0"/>
              <a:t>TÖRIS TUDÁSBÁZIS, CD-k, DVD-k a </a:t>
            </a:r>
            <a:r>
              <a:rPr lang="hu-HU" sz="2000" dirty="0" err="1" smtClean="0"/>
              <a:t>töris</a:t>
            </a:r>
            <a:r>
              <a:rPr lang="hu-HU" sz="2000" dirty="0" smtClean="0"/>
              <a:t> fiókban!</a:t>
            </a:r>
          </a:p>
          <a:p>
            <a:pPr eaLnBrk="1" hangingPunct="1"/>
            <a:endParaRPr lang="hu-HU" sz="2000" dirty="0" smtClean="0"/>
          </a:p>
          <a:p>
            <a:pPr eaLnBrk="1" hangingPunct="1">
              <a:buFontTx/>
              <a:buNone/>
            </a:pPr>
            <a:r>
              <a:rPr lang="hu-HU" sz="2000" b="1" dirty="0" smtClean="0"/>
              <a:t>Segédtudományok</a:t>
            </a:r>
            <a:r>
              <a:rPr lang="hu-HU" sz="2000" dirty="0" smtClean="0"/>
              <a:t>: Irodalmi források, képzőművészet, 	politikatudomány, </a:t>
            </a:r>
            <a:r>
              <a:rPr lang="hu-HU" sz="2000" dirty="0" err="1" smtClean="0"/>
              <a:t>eu-s</a:t>
            </a:r>
            <a:r>
              <a:rPr lang="hu-HU" sz="2000" dirty="0" smtClean="0"/>
              <a:t> alapismeretek, minimál 			természettudomány, társadalomismeret, 					gazdaságtörténet</a:t>
            </a:r>
            <a:endParaRPr lang="en-US" sz="2000" dirty="0" smtClean="0"/>
          </a:p>
        </p:txBody>
      </p:sp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357158" y="0"/>
            <a:ext cx="8110567" cy="764704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u-HU" dirty="0" smtClean="0"/>
              <a:t>Forrásgyűjtés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2214563" y="7215188"/>
            <a:ext cx="7929562" cy="3540125"/>
          </a:xfrm>
          <a:prstGeom prst="rect">
            <a:avLst/>
          </a:prstGeom>
          <a:solidFill>
            <a:schemeClr val="accent4">
              <a:lumMod val="1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u-HU" sz="3200" b="1" dirty="0">
                <a:solidFill>
                  <a:srgbClr val="FFFF00"/>
                </a:solidFill>
                <a:latin typeface="+mn-lt"/>
              </a:rPr>
              <a:t>Történelmi írások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u-HU" sz="3200" b="1" dirty="0">
                <a:solidFill>
                  <a:srgbClr val="FFFF00"/>
                </a:solidFill>
                <a:latin typeface="+mn-lt"/>
              </a:rPr>
              <a:t>Történettudósok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u-HU" sz="3200" b="1" dirty="0">
                <a:solidFill>
                  <a:srgbClr val="FFFF00"/>
                </a:solidFill>
                <a:latin typeface="+mn-lt"/>
              </a:rPr>
              <a:t>Szakmai folyóiratok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u-HU" sz="3200" b="1" dirty="0">
                <a:solidFill>
                  <a:srgbClr val="FFFF00"/>
                </a:solidFill>
                <a:latin typeface="+mn-lt"/>
              </a:rPr>
              <a:t>Törvények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u-HU" sz="3200" b="1" dirty="0">
                <a:solidFill>
                  <a:srgbClr val="FFFF00"/>
                </a:solidFill>
                <a:latin typeface="+mn-lt"/>
              </a:rPr>
              <a:t>Térképek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u-HU" sz="3200" b="1" dirty="0">
                <a:solidFill>
                  <a:srgbClr val="FFFF00"/>
                </a:solidFill>
                <a:latin typeface="+mn-lt"/>
              </a:rPr>
              <a:t>Statisztikai adatok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u-HU" sz="3200" b="1" dirty="0">
                <a:solidFill>
                  <a:srgbClr val="FFFF00"/>
                </a:solidFill>
                <a:latin typeface="+mn-lt"/>
              </a:rPr>
              <a:t>Lexikonok</a:t>
            </a:r>
            <a:endParaRPr lang="en-US" sz="3200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5" name="Lekerekített téglalap 4"/>
          <p:cNvSpPr/>
          <p:nvPr/>
        </p:nvSpPr>
        <p:spPr>
          <a:xfrm>
            <a:off x="0" y="0"/>
            <a:ext cx="1071563" cy="1214438"/>
          </a:xfrm>
          <a:prstGeom prst="roundRect">
            <a:avLst>
              <a:gd name="adj" fmla="val 10000"/>
            </a:avLst>
          </a:prstGeom>
          <a:blipFill rotWithShape="0"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138"/>
            <a:ext cx="8686800" cy="4525962"/>
          </a:xfrm>
        </p:spPr>
        <p:txBody>
          <a:bodyPr/>
          <a:lstStyle/>
          <a:p>
            <a:pPr eaLnBrk="1" hangingPunct="1"/>
            <a:r>
              <a:rPr lang="hu-HU" smtClean="0"/>
              <a:t>Számítógép, formázási standard!!!</a:t>
            </a:r>
          </a:p>
          <a:p>
            <a:pPr eaLnBrk="1" hangingPunct="1"/>
            <a:r>
              <a:rPr lang="hu-HU" smtClean="0"/>
              <a:t>Kérj segítséget (az igénytelenség a gáz, és csak másokat szívatsz!!!)</a:t>
            </a:r>
          </a:p>
          <a:p>
            <a:pPr eaLnBrk="1" hangingPunct="1"/>
            <a:r>
              <a:rPr lang="hu-HU" smtClean="0"/>
              <a:t>Forrásmegjelölés</a:t>
            </a:r>
          </a:p>
          <a:p>
            <a:pPr eaLnBrk="1" hangingPunct="1"/>
            <a:r>
              <a:rPr lang="hu-HU" smtClean="0"/>
              <a:t>Megoldó kulcs elkészítése, párhuzamosan a feladattal, a forrásokat értelmezve-használva (mintha diák lennél; esszé megold. q. részletes)</a:t>
            </a:r>
          </a:p>
          <a:p>
            <a:pPr eaLnBrk="1" hangingPunct="1"/>
            <a:r>
              <a:rPr lang="hu-HU" smtClean="0"/>
              <a:t>Próbáljunk meg spórolni a papírral (50 vs.10 o.)</a:t>
            </a:r>
          </a:p>
          <a:p>
            <a:pPr eaLnBrk="1" hangingPunct="1"/>
            <a:r>
              <a:rPr lang="hu-HU" smtClean="0"/>
              <a:t>Újraolvasás, </a:t>
            </a:r>
            <a:r>
              <a:rPr lang="hu-HU" b="1" smtClean="0"/>
              <a:t>ellenőrzés</a:t>
            </a:r>
          </a:p>
          <a:p>
            <a:pPr eaLnBrk="1" hangingPunct="1"/>
            <a:endParaRPr lang="hu-HU" smtClean="0"/>
          </a:p>
          <a:p>
            <a:pPr eaLnBrk="1" hangingPunct="1"/>
            <a:endParaRPr lang="hu-HU" smtClean="0"/>
          </a:p>
        </p:txBody>
      </p:sp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u-HU" dirty="0" smtClean="0"/>
              <a:t>Összetákolás, </a:t>
            </a:r>
            <a:r>
              <a:rPr lang="hu-HU" dirty="0" err="1" smtClean="0"/>
              <a:t>megoldókulcs</a:t>
            </a:r>
            <a:endParaRPr lang="en-US" dirty="0" smtClean="0"/>
          </a:p>
        </p:txBody>
      </p:sp>
      <p:sp>
        <p:nvSpPr>
          <p:cNvPr id="4" name="Lekerekített téglalap 3"/>
          <p:cNvSpPr/>
          <p:nvPr/>
        </p:nvSpPr>
        <p:spPr>
          <a:xfrm>
            <a:off x="8072438" y="0"/>
            <a:ext cx="1071562" cy="1000125"/>
          </a:xfrm>
          <a:prstGeom prst="roundRect">
            <a:avLst>
              <a:gd name="adj" fmla="val 10000"/>
            </a:avLst>
          </a:prstGeom>
          <a:blipFill rotWithShape="0"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7900" y="620688"/>
            <a:ext cx="6896100" cy="4267200"/>
          </a:xfrm>
        </p:spPr>
        <p:txBody>
          <a:bodyPr/>
          <a:lstStyle/>
          <a:p>
            <a:pPr eaLnBrk="1" hangingPunct="1"/>
            <a:r>
              <a:rPr lang="hu-HU" sz="2400" dirty="0" smtClean="0"/>
              <a:t>szakmai hibák</a:t>
            </a:r>
            <a:endParaRPr lang="en-US" sz="2400" dirty="0" smtClean="0"/>
          </a:p>
          <a:p>
            <a:pPr eaLnBrk="1" hangingPunct="1"/>
            <a:r>
              <a:rPr lang="hu-HU" sz="2400" dirty="0" smtClean="0"/>
              <a:t>formázási standard</a:t>
            </a:r>
            <a:endParaRPr lang="en-US" sz="2400" dirty="0" smtClean="0"/>
          </a:p>
          <a:p>
            <a:pPr eaLnBrk="1" hangingPunct="1"/>
            <a:r>
              <a:rPr lang="hu-HU" sz="2400" dirty="0" smtClean="0"/>
              <a:t>felsorolás az legyen ez a jel, amit itt látsz</a:t>
            </a:r>
            <a:endParaRPr lang="en-US" sz="2400" dirty="0" smtClean="0"/>
          </a:p>
          <a:p>
            <a:pPr eaLnBrk="1" hangingPunct="1"/>
            <a:r>
              <a:rPr lang="hu-HU" sz="2400" dirty="0" smtClean="0"/>
              <a:t>betűtípus</a:t>
            </a:r>
            <a:endParaRPr lang="en-US" sz="2400" dirty="0" smtClean="0"/>
          </a:p>
          <a:p>
            <a:pPr eaLnBrk="1" hangingPunct="1"/>
            <a:r>
              <a:rPr lang="hu-HU" sz="2400" dirty="0" smtClean="0"/>
              <a:t>sorkizárt</a:t>
            </a:r>
            <a:endParaRPr lang="en-US" sz="2400" dirty="0" smtClean="0"/>
          </a:p>
          <a:p>
            <a:pPr eaLnBrk="1" hangingPunct="1"/>
            <a:r>
              <a:rPr lang="hu-HU" sz="2400" dirty="0" smtClean="0"/>
              <a:t>pontszámok</a:t>
            </a:r>
            <a:endParaRPr lang="en-US" sz="2400" dirty="0" smtClean="0"/>
          </a:p>
          <a:p>
            <a:pPr eaLnBrk="1" hangingPunct="1"/>
            <a:r>
              <a:rPr lang="hu-HU" sz="2400" dirty="0" smtClean="0"/>
              <a:t>helyesírási, nyelvtani hibák, mondatszerkesztés</a:t>
            </a:r>
            <a:endParaRPr lang="en-US" sz="2400" dirty="0" smtClean="0"/>
          </a:p>
          <a:p>
            <a:pPr eaLnBrk="1" hangingPunct="1"/>
            <a:r>
              <a:rPr lang="hu-HU" sz="2400" dirty="0" smtClean="0"/>
              <a:t>feladatok megfogalmazásai legyenek változatosak és értelmesek</a:t>
            </a:r>
            <a:endParaRPr lang="en-US" sz="2400" dirty="0" smtClean="0"/>
          </a:p>
          <a:p>
            <a:pPr eaLnBrk="1" hangingPunct="1"/>
            <a:r>
              <a:rPr lang="hu-HU" sz="2400" dirty="0" smtClean="0"/>
              <a:t>formázás konzisztens</a:t>
            </a:r>
            <a:endParaRPr lang="en-US" sz="2400" dirty="0" smtClean="0"/>
          </a:p>
          <a:p>
            <a:pPr eaLnBrk="1" hangingPunct="1"/>
            <a:r>
              <a:rPr lang="hu-HU" sz="2400" dirty="0" smtClean="0"/>
              <a:t>esztétikailag jobb elrendezésre figyelni</a:t>
            </a:r>
          </a:p>
          <a:p>
            <a:pPr eaLnBrk="1" hangingPunct="1"/>
            <a:r>
              <a:rPr lang="hu-HU" sz="2400" dirty="0" smtClean="0"/>
              <a:t>Képek: FEKETE-FEHÉREK!</a:t>
            </a:r>
          </a:p>
          <a:p>
            <a:pPr eaLnBrk="1" hangingPunct="1"/>
            <a:r>
              <a:rPr lang="hu-HU" sz="2400" dirty="0" smtClean="0"/>
              <a:t>képek elég jól láthatóak-e (kontraszt, fényerő) </a:t>
            </a:r>
            <a:r>
              <a:rPr lang="hu-HU" sz="2400" dirty="0" err="1" smtClean="0"/>
              <a:t>pre-nyomtatásnál</a:t>
            </a:r>
            <a:r>
              <a:rPr lang="hu-HU" sz="2400" dirty="0" smtClean="0"/>
              <a:t> derül ki igazán</a:t>
            </a:r>
            <a:endParaRPr lang="en-US" sz="2400" dirty="0" smtClean="0"/>
          </a:p>
          <a:p>
            <a:pPr eaLnBrk="1" hangingPunct="1"/>
            <a:endParaRPr lang="en-US" sz="2400" dirty="0" smtClean="0"/>
          </a:p>
          <a:p>
            <a:pPr eaLnBrk="1" hangingPunct="1"/>
            <a:endParaRPr lang="hu-HU" sz="2400" dirty="0" smtClean="0"/>
          </a:p>
        </p:txBody>
      </p:sp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572530" cy="90872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sz="2800" dirty="0" smtClean="0">
                <a:solidFill>
                  <a:schemeClr val="tx1"/>
                </a:solidFill>
              </a:rPr>
              <a:t>Mire kell odafigyelnetek ellenőrzésnél?  I.</a:t>
            </a:r>
            <a:endParaRPr lang="en-US" sz="2800" dirty="0" smtClean="0"/>
          </a:p>
        </p:txBody>
      </p:sp>
      <p:pic>
        <p:nvPicPr>
          <p:cNvPr id="30724" name="Picture 3" descr="C:\Program Files\Microsoft Office\MEDIA\CAGCAT10\j0299125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00938" y="0"/>
            <a:ext cx="1381125" cy="226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836712"/>
            <a:ext cx="6429375" cy="4301653"/>
          </a:xfrm>
        </p:spPr>
        <p:txBody>
          <a:bodyPr/>
          <a:lstStyle/>
          <a:p>
            <a:pPr eaLnBrk="1" hangingPunct="1"/>
            <a:r>
              <a:rPr lang="hu-HU" sz="2400" dirty="0" smtClean="0"/>
              <a:t>feladatok sorszámozása oké legyen</a:t>
            </a:r>
            <a:endParaRPr lang="en-US" sz="2400" dirty="0" smtClean="0"/>
          </a:p>
          <a:p>
            <a:pPr eaLnBrk="1" hangingPunct="1"/>
            <a:r>
              <a:rPr lang="hu-HU" sz="2400" dirty="0" smtClean="0"/>
              <a:t>idézőjel, precíz hivatkozás</a:t>
            </a:r>
            <a:endParaRPr lang="en-US" sz="2400" dirty="0" smtClean="0"/>
          </a:p>
          <a:p>
            <a:pPr eaLnBrk="1" hangingPunct="1"/>
            <a:r>
              <a:rPr lang="hu-HU" sz="2400" dirty="0" smtClean="0"/>
              <a:t>forrásmegjelölés dőlt és // között, ami nincs dőltezve</a:t>
            </a:r>
            <a:endParaRPr lang="en-US" sz="2400" dirty="0" smtClean="0"/>
          </a:p>
          <a:p>
            <a:pPr eaLnBrk="1" hangingPunct="1"/>
            <a:r>
              <a:rPr lang="hu-HU" sz="2400" dirty="0" smtClean="0"/>
              <a:t>elég hely van-e a kitöltésre? +1 sor be</a:t>
            </a:r>
            <a:endParaRPr lang="en-US" sz="2400" dirty="0" smtClean="0"/>
          </a:p>
          <a:p>
            <a:pPr eaLnBrk="1" hangingPunct="1"/>
            <a:r>
              <a:rPr lang="hu-HU" sz="2400" dirty="0" smtClean="0"/>
              <a:t>táblázatok jól vannak-e igazítva, és azon belül a szövegek is</a:t>
            </a:r>
            <a:endParaRPr lang="en-US" sz="2400" dirty="0" smtClean="0"/>
          </a:p>
          <a:p>
            <a:pPr eaLnBrk="1" hangingPunct="1"/>
            <a:r>
              <a:rPr lang="hu-HU" sz="2400" dirty="0" smtClean="0"/>
              <a:t>a lap alján nagy hely maradt-e</a:t>
            </a:r>
            <a:endParaRPr lang="en-US" sz="2400" dirty="0" smtClean="0"/>
          </a:p>
          <a:p>
            <a:pPr eaLnBrk="1" hangingPunct="1"/>
            <a:r>
              <a:rPr lang="hu-HU" sz="2400" dirty="0" smtClean="0"/>
              <a:t>oldaltörésekre odafigyelni, ne lógjon át 2 sor az egyik feladatból a másik oldalra</a:t>
            </a:r>
            <a:endParaRPr lang="en-US" sz="2400" dirty="0" smtClean="0"/>
          </a:p>
          <a:p>
            <a:pPr eaLnBrk="1" hangingPunct="1"/>
            <a:r>
              <a:rPr lang="hu-HU" sz="2400" dirty="0" smtClean="0"/>
              <a:t>figyelni párhuzamosan a megoldó kulcsot (pl. kiszedtek egy kérdést akkor ott se legyen)</a:t>
            </a:r>
            <a:endParaRPr lang="en-US" sz="2400" dirty="0" smtClean="0"/>
          </a:p>
        </p:txBody>
      </p:sp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572530" cy="1143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sz="2800" dirty="0" smtClean="0">
                <a:solidFill>
                  <a:schemeClr val="tx1"/>
                </a:solidFill>
              </a:rPr>
              <a:t>Mire kell odafigyelnetek ellenőrzésnél? II.</a:t>
            </a:r>
            <a:endParaRPr lang="en-US" sz="2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500063" y="5287963"/>
            <a:ext cx="7929562" cy="1570037"/>
          </a:xfrm>
          <a:prstGeom prst="rect">
            <a:avLst/>
          </a:prstGeom>
          <a:solidFill>
            <a:schemeClr val="accent4">
              <a:lumMod val="10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3200" b="1" dirty="0">
                <a:solidFill>
                  <a:srgbClr val="FFFF00"/>
                </a:solidFill>
                <a:latin typeface="+mn-lt"/>
              </a:rPr>
              <a:t>Mindezeket leellenőrizni a „kész” feladaton, és csak utána elküldeni a </a:t>
            </a:r>
            <a:r>
              <a:rPr lang="hu-HU" sz="3200" b="1" dirty="0" err="1">
                <a:solidFill>
                  <a:srgbClr val="FFFF00"/>
                </a:solidFill>
                <a:latin typeface="+mn-lt"/>
              </a:rPr>
              <a:t>Pré-felelősöknek</a:t>
            </a:r>
            <a:r>
              <a:rPr lang="hu-HU" sz="3200" b="1" dirty="0">
                <a:solidFill>
                  <a:srgbClr val="FFFF00"/>
                </a:solidFill>
                <a:latin typeface="+mn-lt"/>
              </a:rPr>
              <a:t>!</a:t>
            </a:r>
            <a:endParaRPr lang="en-US" sz="3200" b="1" dirty="0">
              <a:solidFill>
                <a:srgbClr val="FFFF00"/>
              </a:solidFill>
              <a:latin typeface="+mn-lt"/>
            </a:endParaRPr>
          </a:p>
        </p:txBody>
      </p:sp>
      <p:pic>
        <p:nvPicPr>
          <p:cNvPr id="31749" name="Picture 3" descr="C:\Program Files\Microsoft Office\MEDIA\CAGCAT10\j0299125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00938" y="0"/>
            <a:ext cx="1381125" cy="226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57158" y="1643050"/>
            <a:ext cx="82296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u-HU" dirty="0" err="1" smtClean="0"/>
              <a:t>How</a:t>
            </a:r>
            <a:r>
              <a:rPr lang="hu-HU" dirty="0" smtClean="0"/>
              <a:t> </a:t>
            </a:r>
            <a:r>
              <a:rPr lang="hu-HU" dirty="0" err="1" smtClean="0"/>
              <a:t>to</a:t>
            </a:r>
            <a:r>
              <a:rPr lang="hu-HU" dirty="0" smtClean="0"/>
              <a:t> Word?</a:t>
            </a:r>
            <a:endParaRPr lang="hu-HU" dirty="0"/>
          </a:p>
        </p:txBody>
      </p:sp>
      <p:pic>
        <p:nvPicPr>
          <p:cNvPr id="32771" name="Picture 2" descr="C:\Program Files\Microsoft Office\MEDIA\CAGCAT10\j0292982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75" y="2786063"/>
            <a:ext cx="1843088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6156325" y="6491288"/>
            <a:ext cx="11525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>
                <a:hlinkClick r:id="rId2" action="ppaction://hlinksldjump"/>
              </a:rPr>
              <a:t>back</a:t>
            </a:r>
            <a:endParaRPr lang="hu-H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78643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3" descr="untitled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0"/>
            <a:ext cx="7429500" cy="682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7596188" y="6021388"/>
            <a:ext cx="10795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>
                <a:hlinkClick r:id="rId3" action="ppaction://hlinksldjump"/>
              </a:rPr>
              <a:t>back</a:t>
            </a:r>
            <a:endParaRPr lang="hu-HU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4810" b="-1410"/>
          <a:stretch>
            <a:fillRect/>
          </a:stretch>
        </p:blipFill>
        <p:spPr>
          <a:xfrm>
            <a:off x="0" y="0"/>
            <a:ext cx="9144000" cy="5537200"/>
          </a:xfrm>
          <a:noFill/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71470" y="5572140"/>
            <a:ext cx="8572530" cy="1143000"/>
          </a:xfrm>
        </p:spPr>
        <p:txBody>
          <a:bodyPr>
            <a:noAutofit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hu-HU" sz="2800" dirty="0" smtClean="0">
                <a:solidFill>
                  <a:schemeClr val="tx1"/>
                </a:solidFill>
              </a:rPr>
              <a:t>Jó példák: forrás=törvény szöveg</a:t>
            </a:r>
            <a:br>
              <a:rPr lang="hu-HU" sz="2800" dirty="0" smtClean="0">
                <a:solidFill>
                  <a:schemeClr val="tx1"/>
                </a:solidFill>
              </a:rPr>
            </a:br>
            <a:r>
              <a:rPr lang="hu-HU" sz="2800" dirty="0" smtClean="0">
                <a:solidFill>
                  <a:schemeClr val="tx1"/>
                </a:solidFill>
                <a:hlinkClick r:id="rId3" action="ppaction://hlinksldjump"/>
              </a:rPr>
              <a:t>back</a:t>
            </a:r>
            <a:endParaRPr lang="en-US" sz="2800" dirty="0" smtClean="0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 l="25984" t="20787" r="25984" b="34016"/>
          <a:stretch>
            <a:fillRect/>
          </a:stretch>
        </p:blipFill>
        <p:spPr bwMode="auto">
          <a:xfrm>
            <a:off x="0" y="0"/>
            <a:ext cx="8948738" cy="526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71470" y="5357826"/>
            <a:ext cx="8572530" cy="1143000"/>
          </a:xfrm>
        </p:spPr>
        <p:txBody>
          <a:bodyPr>
            <a:noAutofit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hu-HU" sz="2400" dirty="0" smtClean="0">
                <a:solidFill>
                  <a:schemeClr val="tx1"/>
                </a:solidFill>
              </a:rPr>
              <a:t>Jó példa: források összevetése; kérdéseknek van 1 íve.</a:t>
            </a:r>
            <a:br>
              <a:rPr lang="hu-HU" sz="2400" dirty="0" smtClean="0">
                <a:solidFill>
                  <a:schemeClr val="tx1"/>
                </a:solidFill>
              </a:rPr>
            </a:br>
            <a:r>
              <a:rPr lang="hu-HU" sz="2400" dirty="0" smtClean="0">
                <a:solidFill>
                  <a:schemeClr val="tx1"/>
                </a:solidFill>
                <a:hlinkClick r:id="rId3" action="ppaction://hlinksldjump"/>
              </a:rPr>
              <a:t>back</a:t>
            </a:r>
            <a:endParaRPr lang="en-US" sz="2400" dirty="0" smtClean="0"/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5292725" y="6308725"/>
            <a:ext cx="23034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>
                <a:hlinkClick r:id="rId3" action="ppaction://hlinksldjump"/>
              </a:rPr>
              <a:t>back</a:t>
            </a:r>
            <a:endParaRPr lang="hu-HU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643688" cy="688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643702" y="500042"/>
            <a:ext cx="2500298" cy="6000784"/>
          </a:xfrm>
        </p:spPr>
        <p:txBody>
          <a:bodyPr vert="vert">
            <a:noAutofit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hu-HU" sz="2800" dirty="0" smtClean="0">
                <a:solidFill>
                  <a:schemeClr val="tx1"/>
                </a:solidFill>
              </a:rPr>
              <a:t>Jó példa: ábrák, táblázatok, I-H</a:t>
            </a:r>
            <a:br>
              <a:rPr lang="hu-HU" sz="2800" dirty="0" smtClean="0">
                <a:solidFill>
                  <a:schemeClr val="tx1"/>
                </a:solidFill>
              </a:rPr>
            </a:br>
            <a:r>
              <a:rPr lang="hu-HU" sz="2800" dirty="0" smtClean="0">
                <a:solidFill>
                  <a:schemeClr val="tx1"/>
                </a:solidFill>
                <a:hlinkClick r:id="rId3" action="ppaction://hlinksldjump"/>
              </a:rPr>
              <a:t>back</a:t>
            </a:r>
            <a:endParaRPr lang="en-US" sz="2800" dirty="0" smtClean="0"/>
          </a:p>
        </p:txBody>
      </p:sp>
      <p:pic>
        <p:nvPicPr>
          <p:cNvPr id="3686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095500"/>
            <a:ext cx="7086600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7740650" y="188913"/>
            <a:ext cx="1403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>
                <a:hlinkClick r:id="rId3" action="ppaction://hlinksldjump"/>
              </a:rPr>
              <a:t>back</a:t>
            </a:r>
            <a:endParaRPr lang="hu-HU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>
          <a:xfrm>
            <a:off x="4373532" y="6300808"/>
            <a:ext cx="1857388" cy="428604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dirty="0" smtClean="0">
                <a:hlinkClick r:id="rId2" action="ppaction://hlinksldjump"/>
              </a:rPr>
              <a:t>back</a:t>
            </a:r>
            <a:endParaRPr lang="hu-HU" dirty="0"/>
          </a:p>
        </p:txBody>
      </p:sp>
      <p:pic>
        <p:nvPicPr>
          <p:cNvPr id="3789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" y="2000250"/>
            <a:ext cx="2921000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2" name="Picture 3"/>
          <p:cNvPicPr>
            <a:picLocks noChangeAspect="1" noChangeArrowheads="1"/>
          </p:cNvPicPr>
          <p:nvPr/>
        </p:nvPicPr>
        <p:blipFill>
          <a:blip r:embed="rId4" cstate="print"/>
          <a:srcRect t="2528"/>
          <a:stretch>
            <a:fillRect/>
          </a:stretch>
        </p:blipFill>
        <p:spPr bwMode="auto">
          <a:xfrm>
            <a:off x="3214688" y="3286125"/>
            <a:ext cx="3057525" cy="277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3" name="Picture 4"/>
          <p:cNvPicPr>
            <a:picLocks noChangeAspect="1" noChangeArrowheads="1"/>
          </p:cNvPicPr>
          <p:nvPr/>
        </p:nvPicPr>
        <p:blipFill>
          <a:blip r:embed="rId5" cstate="print"/>
          <a:srcRect t="4375"/>
          <a:stretch>
            <a:fillRect/>
          </a:stretch>
        </p:blipFill>
        <p:spPr bwMode="auto">
          <a:xfrm>
            <a:off x="6143625" y="2922588"/>
            <a:ext cx="2676525" cy="393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4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00188" y="1428750"/>
            <a:ext cx="6353175" cy="390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20" name="Text Box 8"/>
          <p:cNvSpPr txBox="1">
            <a:spLocks noChangeArrowheads="1"/>
          </p:cNvSpPr>
          <p:nvPr/>
        </p:nvSpPr>
        <p:spPr bwMode="auto">
          <a:xfrm>
            <a:off x="8027988" y="0"/>
            <a:ext cx="7207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>
                <a:hlinkClick r:id="rId2" action="ppaction://hlinksldjump"/>
              </a:rPr>
              <a:t>back</a:t>
            </a:r>
            <a:endParaRPr lang="hu-HU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7" dur="5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007100"/>
          </a:xfrm>
        </p:spPr>
        <p:txBody>
          <a:bodyPr/>
          <a:lstStyle/>
          <a:p>
            <a:r>
              <a:rPr lang="hu-HU" sz="1800" dirty="0" smtClean="0"/>
              <a:t>7. FELADAT</a:t>
            </a:r>
          </a:p>
          <a:p>
            <a:r>
              <a:rPr lang="hu-HU" sz="1800" dirty="0" smtClean="0"/>
              <a:t>Az alábbi állítások a XIX. század második felére vonatkoznak. Írja az állítások elé a meg­fe­le­lő nagybetűt!</a:t>
            </a:r>
          </a:p>
          <a:p>
            <a:r>
              <a:rPr lang="hu-HU" sz="1800" b="1" dirty="0" smtClean="0"/>
              <a:t>A) mindkét állítás igaz</a:t>
            </a:r>
          </a:p>
          <a:p>
            <a:r>
              <a:rPr lang="hu-HU" sz="1800" b="1" dirty="0" smtClean="0"/>
              <a:t>B) első állítás igaz, a második hamis</a:t>
            </a:r>
          </a:p>
          <a:p>
            <a:r>
              <a:rPr lang="hu-HU" sz="1800" b="1" dirty="0" smtClean="0"/>
              <a:t>C) első állítás hamis, a második igaz</a:t>
            </a:r>
          </a:p>
          <a:p>
            <a:r>
              <a:rPr lang="hu-HU" sz="1800" b="1" dirty="0" smtClean="0"/>
              <a:t>D) mindkét állítás hamis</a:t>
            </a:r>
          </a:p>
          <a:p>
            <a:r>
              <a:rPr lang="hu-HU" sz="1800" dirty="0" smtClean="0"/>
              <a:t>a)  …… A keleti kérdés a távol-keleti érdekszférák elhatárolását jelenti, megoldása biztosította az USA, Japán és Nagy-Britannia együttműködését az I. világháborúban.</a:t>
            </a:r>
            <a:endParaRPr lang="hu-HU" sz="1800" b="1" dirty="0" smtClean="0"/>
          </a:p>
          <a:p>
            <a:r>
              <a:rPr lang="hu-HU" sz="1800" dirty="0" smtClean="0"/>
              <a:t>b) ……  A közjogi kérdés Ausztria és Magyarország egyik alapvető problémája volt a dualizmus korában, megoldatlansága hozzájárult a birodalom széteséséhez.</a:t>
            </a:r>
            <a:endParaRPr lang="hu-HU" sz="1800" b="1" dirty="0" smtClean="0"/>
          </a:p>
          <a:p>
            <a:r>
              <a:rPr lang="hu-HU" sz="1800" dirty="0" smtClean="0"/>
              <a:t>c)  …… Az obstrukció a parlamenti munka megbénítása, melyet Tisza Kálmán erélyes fellépéssel letört.</a:t>
            </a:r>
            <a:endParaRPr lang="hu-HU" sz="1800" b="1" dirty="0" smtClean="0"/>
          </a:p>
          <a:p>
            <a:r>
              <a:rPr lang="hu-HU" sz="1800" dirty="0" smtClean="0"/>
              <a:t>d) …… A német egység kialakulását III. Napóleon igyekezett megakadályozni, így egy laza szer­ke­zetű föderalista Németországot hozott létre.</a:t>
            </a:r>
            <a:endParaRPr lang="hu-HU" sz="1800" b="1" dirty="0" smtClean="0"/>
          </a:p>
          <a:p>
            <a:r>
              <a:rPr lang="hu-HU" sz="1800" dirty="0" smtClean="0"/>
              <a:t>e) ……  Az anarchizmus a XIX. században az egyik legelterjedtebb baloldali irányzat, amely tagadja az államhatalom szükségességét.</a:t>
            </a:r>
            <a:endParaRPr lang="hu-HU" sz="1800" b="1" dirty="0" smtClean="0"/>
          </a:p>
          <a:p>
            <a:endParaRPr lang="hu-HU" sz="1800" dirty="0"/>
          </a:p>
        </p:txBody>
      </p:sp>
      <p:sp>
        <p:nvSpPr>
          <p:cNvPr id="4" name="Cím 2"/>
          <p:cNvSpPr>
            <a:spLocks noGrp="1"/>
          </p:cNvSpPr>
          <p:nvPr>
            <p:ph type="title"/>
          </p:nvPr>
        </p:nvSpPr>
        <p:spPr>
          <a:xfrm>
            <a:off x="4373532" y="6300808"/>
            <a:ext cx="1857388" cy="428604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dirty="0" smtClean="0">
                <a:hlinkClick r:id="rId2" action="ppaction://hlinksldjump"/>
              </a:rPr>
              <a:t>back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rtalom helye 3"/>
          <p:cNvGraphicFramePr>
            <a:graphicFrameLocks noGrp="1"/>
          </p:cNvGraphicFramePr>
          <p:nvPr>
            <p:ph idx="1"/>
          </p:nvPr>
        </p:nvGraphicFramePr>
        <p:xfrm>
          <a:off x="2123727" y="1700808"/>
          <a:ext cx="7020273" cy="5157192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340091"/>
                <a:gridCol w="2340091"/>
                <a:gridCol w="2340091"/>
              </a:tblGrid>
              <a:tr h="1183912">
                <a:tc>
                  <a:txBody>
                    <a:bodyPr/>
                    <a:lstStyle/>
                    <a:p>
                      <a:pPr marL="180340" indent="-180340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hu-HU" sz="1100" b="0" dirty="0"/>
                        <a:t/>
                      </a:r>
                      <a:br>
                        <a:rPr lang="hu-HU" sz="1100" b="0" dirty="0"/>
                      </a:br>
                      <a:r>
                        <a:rPr lang="hu-HU" sz="1100" b="0" dirty="0"/>
                        <a:t>1. Amerikai függetlenségi háború.</a:t>
                      </a:r>
                      <a:endParaRPr lang="hu-HU" b="0" dirty="0"/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hu-HU" sz="1100" b="0" dirty="0"/>
                        <a:t>A)   </a:t>
                      </a:r>
                      <a:r>
                        <a:rPr lang="hu-HU" sz="1100" b="0" dirty="0" err="1"/>
                        <a:t>A</a:t>
                      </a:r>
                      <a:r>
                        <a:rPr lang="hu-HU" sz="1100" b="0" dirty="0"/>
                        <a:t> török kiűzése Magyarországról.</a:t>
                      </a:r>
                      <a:endParaRPr lang="hu-HU" b="0" dirty="0"/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hu-HU" sz="1100" b="0" dirty="0"/>
                        <a:t>1 pont</a:t>
                      </a:r>
                      <a:endParaRPr lang="hu-HU" b="0" dirty="0"/>
                    </a:p>
                  </a:txBody>
                  <a:tcPr marL="44450" marR="44450" marT="0" marB="0" anchor="ctr"/>
                </a:tc>
              </a:tr>
              <a:tr h="887934">
                <a:tc>
                  <a:txBody>
                    <a:bodyPr/>
                    <a:lstStyle/>
                    <a:p>
                      <a:pPr marL="180340" indent="-180340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hu-HU" sz="1100" dirty="0"/>
                        <a:t/>
                      </a:r>
                      <a:br>
                        <a:rPr lang="hu-HU" sz="1100" dirty="0"/>
                      </a:br>
                      <a:r>
                        <a:rPr lang="hu-HU" sz="1100" dirty="0"/>
                        <a:t>2. Harmincéves háború.</a:t>
                      </a:r>
                      <a:endParaRPr lang="hu-HU" dirty="0"/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hu-HU" sz="1100"/>
                        <a:t>B)   Rákóczi-szabadságharc.</a:t>
                      </a:r>
                      <a:endParaRPr lang="hu-HU"/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hu-HU" sz="1100"/>
                        <a:t>1 pont</a:t>
                      </a:r>
                      <a:endParaRPr lang="hu-HU"/>
                    </a:p>
                  </a:txBody>
                  <a:tcPr marL="44450" marR="44450" marT="0" marB="0" anchor="ctr"/>
                </a:tc>
              </a:tr>
              <a:tr h="654739">
                <a:tc>
                  <a:txBody>
                    <a:bodyPr/>
                    <a:lstStyle/>
                    <a:p>
                      <a:pPr marL="180340" indent="-180340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hu-HU" sz="1100"/>
                        <a:t>3. A reformáció meghirdetése.</a:t>
                      </a:r>
                      <a:endParaRPr lang="hu-HU"/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hu-HU" sz="1100"/>
                        <a:t>C)   Mária Terézia uralkodása.</a:t>
                      </a:r>
                      <a:endParaRPr lang="hu-HU"/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hu-HU" sz="1100"/>
                        <a:t>1 pont</a:t>
                      </a:r>
                      <a:endParaRPr lang="hu-HU"/>
                    </a:p>
                  </a:txBody>
                  <a:tcPr marL="44450" marR="44450" marT="0" marB="0" anchor="ctr"/>
                </a:tc>
              </a:tr>
              <a:tr h="887934">
                <a:tc>
                  <a:txBody>
                    <a:bodyPr/>
                    <a:lstStyle/>
                    <a:p>
                      <a:pPr marL="180340" indent="-180340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hu-HU" sz="1100"/>
                        <a:t>4. I. Erzsébet angol királynő uralkodása.</a:t>
                      </a:r>
                      <a:endParaRPr lang="hu-HU"/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hu-HU" sz="1100"/>
                        <a:t>D)   Bethlen Gábor uralkodása.</a:t>
                      </a:r>
                      <a:endParaRPr lang="hu-HU"/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hu-HU" sz="1100"/>
                        <a:t>1 pont</a:t>
                      </a:r>
                      <a:endParaRPr lang="hu-HU"/>
                    </a:p>
                  </a:txBody>
                  <a:tcPr marL="44450" marR="44450" marT="0" marB="0" anchor="ctr"/>
                </a:tc>
              </a:tr>
              <a:tr h="887934">
                <a:tc>
                  <a:txBody>
                    <a:bodyPr/>
                    <a:lstStyle/>
                    <a:p>
                      <a:pPr marL="180340" indent="-180340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hu-HU" sz="1100"/>
                        <a:t>5. Spanyol örökösödési háború.</a:t>
                      </a:r>
                      <a:endParaRPr lang="hu-HU"/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pt-BR" sz="1100"/>
                        <a:t>E)   A tizenöt éves háború.    </a:t>
                      </a:r>
                      <a:endParaRPr lang="pt-BR"/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hu-HU" sz="1100"/>
                        <a:t>1 pont</a:t>
                      </a:r>
                      <a:endParaRPr lang="hu-HU"/>
                    </a:p>
                  </a:txBody>
                  <a:tcPr marL="44450" marR="44450" marT="0" marB="0" anchor="ctr"/>
                </a:tc>
              </a:tr>
              <a:tr h="654739">
                <a:tc gridSpan="2">
                  <a:txBody>
                    <a:bodyPr/>
                    <a:lstStyle/>
                    <a:p>
                      <a:pPr marL="180340" indent="-180340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hu-HU" sz="1100"/>
                        <a:t>6. Dicsőséges forradalom.</a:t>
                      </a:r>
                      <a:endParaRPr lang="hu-HU"/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hu-HU" sz="1100" dirty="0"/>
                        <a:t> </a:t>
                      </a:r>
                      <a:endParaRPr lang="hu-HU" dirty="0"/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sp>
        <p:nvSpPr>
          <p:cNvPr id="3" name="Cím 2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hu-HU" sz="2700" dirty="0" smtClean="0"/>
              <a:t>4. FELADAT</a:t>
            </a:r>
            <a:br>
              <a:rPr lang="hu-HU" sz="2700" dirty="0" smtClean="0"/>
            </a:br>
            <a:r>
              <a:rPr lang="hu-HU" sz="2700" b="0" dirty="0" smtClean="0"/>
              <a:t>Párosítsa össze az azonos időszakhoz köthető egyetemes és magyar történelmi eseményeket! </a:t>
            </a:r>
            <a:r>
              <a:rPr lang="hu-HU" sz="2700" dirty="0" smtClean="0"/>
              <a:t/>
            </a:r>
            <a:br>
              <a:rPr lang="hu-HU" sz="2700" dirty="0" smtClean="0"/>
            </a:br>
            <a:r>
              <a:rPr lang="hu-HU" sz="2700" b="0" i="1" dirty="0" smtClean="0"/>
              <a:t>Írja a számokat a megfelelő betűkhöz!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  <p:sp>
        <p:nvSpPr>
          <p:cNvPr id="5" name="Cím 2"/>
          <p:cNvSpPr txBox="1">
            <a:spLocks/>
          </p:cNvSpPr>
          <p:nvPr/>
        </p:nvSpPr>
        <p:spPr>
          <a:xfrm>
            <a:off x="179512" y="4653136"/>
            <a:ext cx="1857388" cy="428604"/>
          </a:xfrm>
          <a:prstGeom prst="rect">
            <a:avLst/>
          </a:prstGeom>
        </p:spPr>
        <p:txBody>
          <a:bodyPr vert="horz" rtlCol="0" anchor="ctr">
            <a:normAutofit fontScale="60000" lnSpcReduction="2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4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hlinkClick r:id="rId2" action="ppaction://hlinksldjump"/>
              </a:rPr>
              <a:t>back</a:t>
            </a:r>
            <a:endParaRPr kumimoji="0" lang="hu-HU" sz="41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étatér">
  <a:themeElements>
    <a:clrScheme name="Sétatér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Sétatér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Sétatér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étatér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Sétatér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Sétatér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Sétatér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2038</TotalTime>
  <Words>1248</Words>
  <Application>Microsoft Office PowerPoint</Application>
  <PresentationFormat>Diavetítés a képernyőre (4:3 oldalarány)</PresentationFormat>
  <Paragraphs>250</Paragraphs>
  <Slides>35</Slides>
  <Notes>0</Notes>
  <HiddenSlides>0</HiddenSlides>
  <MMClips>0</MMClips>
  <ScaleCrop>false</ScaleCrop>
  <HeadingPairs>
    <vt:vector size="6" baseType="variant"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35</vt:i4>
      </vt:variant>
    </vt:vector>
  </HeadingPairs>
  <TitlesOfParts>
    <vt:vector size="37" baseType="lpstr">
      <vt:lpstr>Sétatér</vt:lpstr>
      <vt:lpstr>Picture</vt:lpstr>
      <vt:lpstr>Gyártsunk feladatot  </vt:lpstr>
      <vt:lpstr>How 2 make high-quality exercises?</vt:lpstr>
      <vt:lpstr>Miről is lesz szó?</vt:lpstr>
      <vt:lpstr>Lépések</vt:lpstr>
      <vt:lpstr>Feladattípusok</vt:lpstr>
      <vt:lpstr>Lehetséges feladatok közép és emelt szinten</vt:lpstr>
      <vt:lpstr>Lehetséges feladatok csak emelt szinten</vt:lpstr>
      <vt:lpstr>Tesztfeladatok - magyarul</vt:lpstr>
      <vt:lpstr>9. dia</vt:lpstr>
      <vt:lpstr>10. dia</vt:lpstr>
      <vt:lpstr>Középszintű statisztikák 1.</vt:lpstr>
      <vt:lpstr>Középszintű statisztikák 2.</vt:lpstr>
      <vt:lpstr>Középszintű statisztikák 3.</vt:lpstr>
      <vt:lpstr>Esszék</vt:lpstr>
      <vt:lpstr>Esszék</vt:lpstr>
      <vt:lpstr>Esszék - 1 rossz kisesszé</vt:lpstr>
      <vt:lpstr>17. dia</vt:lpstr>
      <vt:lpstr>18. dia</vt:lpstr>
      <vt:lpstr>Esszék –megoldókulcs JÓ</vt:lpstr>
      <vt:lpstr>Esszék -1 jó megoldókulcs ismérvei</vt:lpstr>
      <vt:lpstr>Tippek és trükkök I.</vt:lpstr>
      <vt:lpstr>Tippek és trükkök II.</vt:lpstr>
      <vt:lpstr>Forrásgyűjtés</vt:lpstr>
      <vt:lpstr>Összetákolás, megoldókulcs</vt:lpstr>
      <vt:lpstr>Mire kell odafigyelnetek ellenőrzésnél?  I.</vt:lpstr>
      <vt:lpstr>Mire kell odafigyelnetek ellenőrzésnél? II.</vt:lpstr>
      <vt:lpstr>How to Word?</vt:lpstr>
      <vt:lpstr>28. dia</vt:lpstr>
      <vt:lpstr>29. dia</vt:lpstr>
      <vt:lpstr>Jó példák: forrás=törvény szöveg back</vt:lpstr>
      <vt:lpstr>Jó példa: források összevetése; kérdéseknek van 1 íve. back</vt:lpstr>
      <vt:lpstr>Jó példa: ábrák, táblázatok, I-H back</vt:lpstr>
      <vt:lpstr>back</vt:lpstr>
      <vt:lpstr>back</vt:lpstr>
      <vt:lpstr>4. FELADAT Párosítsa össze az azonos időszakhoz köthető egyetemes és magyar történelmi eseményeket!  Írja a számokat a megfelelő betűkhöz! </vt:lpstr>
    </vt:vector>
  </TitlesOfParts>
  <Company>Deftones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Gyártsunk feladatot</dc:title>
  <dc:creator>User</dc:creator>
  <cp:lastModifiedBy>Windows User</cp:lastModifiedBy>
  <cp:revision>116</cp:revision>
  <dcterms:created xsi:type="dcterms:W3CDTF">2009-02-16T15:28:42Z</dcterms:created>
  <dcterms:modified xsi:type="dcterms:W3CDTF">2011-03-02T17:29:21Z</dcterms:modified>
</cp:coreProperties>
</file>