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82" r:id="rId5"/>
    <p:sldId id="260" r:id="rId6"/>
    <p:sldId id="283" r:id="rId7"/>
    <p:sldId id="262" r:id="rId8"/>
    <p:sldId id="284" r:id="rId9"/>
    <p:sldId id="264" r:id="rId10"/>
    <p:sldId id="303" r:id="rId11"/>
    <p:sldId id="265" r:id="rId12"/>
    <p:sldId id="263" r:id="rId13"/>
    <p:sldId id="266" r:id="rId14"/>
    <p:sldId id="267" r:id="rId15"/>
    <p:sldId id="286" r:id="rId16"/>
    <p:sldId id="288" r:id="rId17"/>
    <p:sldId id="289" r:id="rId18"/>
    <p:sldId id="290" r:id="rId19"/>
    <p:sldId id="291" r:id="rId20"/>
    <p:sldId id="292" r:id="rId21"/>
    <p:sldId id="293" r:id="rId22"/>
    <p:sldId id="295" r:id="rId23"/>
    <p:sldId id="294" r:id="rId24"/>
    <p:sldId id="296" r:id="rId25"/>
    <p:sldId id="287" r:id="rId26"/>
    <p:sldId id="268" r:id="rId27"/>
    <p:sldId id="285" r:id="rId28"/>
    <p:sldId id="269" r:id="rId29"/>
    <p:sldId id="304" r:id="rId30"/>
    <p:sldId id="305" r:id="rId31"/>
    <p:sldId id="306" r:id="rId32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333300"/>
    <a:srgbClr val="996633"/>
    <a:srgbClr val="D60093"/>
    <a:srgbClr val="FF0000"/>
    <a:srgbClr val="0000FF"/>
    <a:srgbClr val="006600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1A1F2E-783A-42C4-B3B2-3ED0A90D7C80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78E15B-419D-4CC9-8AC7-99FE13CD7074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121A9E-7560-4A12-A22E-6BC6ADD96B31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F1C181-2323-45BA-B476-EA5BA2B4F2C0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FF7C39-EDB9-471B-B6AA-5E9EB57B9183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9889D2-CE7F-4138-98ED-556E2820ADDD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E8BCE5-8ADB-4A2E-BC9F-FA85AC5DC5D5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7AA53E-C867-41C8-9F48-A3FB9F514932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81E269-59CB-4AA9-B9F0-583041C7BB10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B2A04B-11A6-4D41-AED2-06FDF7F4519C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0C13DC-7C17-4C8A-AE8C-F14976C145D9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Cím, szöveg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976CC4D-0DC8-4122-9AD4-193446583118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hu-H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A9126BC-D977-4AD7-9760-33089F78B214}" type="slidenum">
              <a:rPr lang="hu-HU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emf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229600" cy="1143000"/>
          </a:xfrm>
        </p:spPr>
        <p:txBody>
          <a:bodyPr/>
          <a:lstStyle/>
          <a:p>
            <a:r>
              <a:rPr lang="hu-HU" sz="6000">
                <a:solidFill>
                  <a:srgbClr val="FF0000"/>
                </a:solidFill>
              </a:rPr>
              <a:t>Járművillamosság-elektronika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2133600"/>
            <a:ext cx="8229600" cy="4525963"/>
          </a:xfrm>
        </p:spPr>
        <p:txBody>
          <a:bodyPr/>
          <a:lstStyle/>
          <a:p>
            <a:pPr algn="ctr">
              <a:buFontTx/>
              <a:buNone/>
            </a:pPr>
            <a:r>
              <a:rPr lang="hu-HU" sz="6600"/>
              <a:t>Energia ellátás</a:t>
            </a:r>
          </a:p>
          <a:p>
            <a:pPr algn="ctr">
              <a:buFontTx/>
              <a:buNone/>
            </a:pPr>
            <a:r>
              <a:rPr lang="hu-HU" sz="6600"/>
              <a:t>Indító motorok</a:t>
            </a:r>
          </a:p>
          <a:p>
            <a:pPr algn="ctr">
              <a:buFontTx/>
              <a:buNone/>
            </a:pPr>
            <a:endParaRPr lang="hu-HU" sz="5400"/>
          </a:p>
          <a:p>
            <a:pPr algn="ctr"/>
            <a:r>
              <a:rPr lang="hu-HU" sz="3600"/>
              <a:t>2010.10.13.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6000">
                <a:solidFill>
                  <a:srgbClr val="009900"/>
                </a:solidFill>
              </a:rPr>
              <a:t>Energia ellátás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hu-HU" sz="4400"/>
          </a:p>
          <a:p>
            <a:pPr algn="ctr"/>
            <a:r>
              <a:rPr lang="hu-HU" sz="4400"/>
              <a:t>Akkumulátor</a:t>
            </a:r>
          </a:p>
          <a:p>
            <a:pPr algn="ctr">
              <a:buFontTx/>
              <a:buNone/>
            </a:pPr>
            <a:endParaRPr lang="hu-HU" sz="4400"/>
          </a:p>
          <a:p>
            <a:pPr algn="ctr"/>
            <a:r>
              <a:rPr lang="hu-HU" sz="4400"/>
              <a:t>Generátor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5400">
                <a:solidFill>
                  <a:srgbClr val="0000FF"/>
                </a:solidFill>
              </a:rPr>
              <a:t>Generátorok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lnSpc>
                <a:spcPct val="90000"/>
              </a:lnSpc>
            </a:pPr>
            <a:r>
              <a:rPr lang="hu-HU" sz="4000"/>
              <a:t>Összes villamos berendezést ellássa</a:t>
            </a:r>
          </a:p>
          <a:p>
            <a:pPr algn="ctr">
              <a:lnSpc>
                <a:spcPct val="90000"/>
              </a:lnSpc>
            </a:pPr>
            <a:r>
              <a:rPr lang="hu-HU" sz="4000"/>
              <a:t>Akkumulátort töltse</a:t>
            </a:r>
          </a:p>
          <a:p>
            <a:pPr algn="ctr">
              <a:lnSpc>
                <a:spcPct val="90000"/>
              </a:lnSpc>
            </a:pPr>
            <a:r>
              <a:rPr lang="hu-HU" sz="4000"/>
              <a:t>Széles fordulatszámon működjön</a:t>
            </a:r>
          </a:p>
          <a:p>
            <a:pPr algn="ctr">
              <a:lnSpc>
                <a:spcPct val="90000"/>
              </a:lnSpc>
            </a:pPr>
            <a:r>
              <a:rPr lang="hu-HU" sz="4000"/>
              <a:t>Illeszkedjen a fogyasztókhoz</a:t>
            </a:r>
          </a:p>
          <a:p>
            <a:pPr algn="ctr">
              <a:lnSpc>
                <a:spcPct val="90000"/>
              </a:lnSpc>
            </a:pPr>
            <a:r>
              <a:rPr lang="hu-HU" sz="4000"/>
              <a:t>Fellépő dinamikus változásokat viselje 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6000">
                <a:solidFill>
                  <a:srgbClr val="0000FF"/>
                </a:solidFill>
              </a:rPr>
              <a:t>Generátorok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</a:pPr>
            <a:endParaRPr lang="hu-HU" sz="4000"/>
          </a:p>
          <a:p>
            <a:pPr algn="ctr">
              <a:buFontTx/>
              <a:buNone/>
            </a:pPr>
            <a:r>
              <a:rPr lang="hu-HU" sz="4000"/>
              <a:t>Egyenáramú generátor </a:t>
            </a:r>
          </a:p>
          <a:p>
            <a:pPr algn="ctr">
              <a:buFontTx/>
              <a:buNone/>
            </a:pPr>
            <a:endParaRPr lang="hu-HU" sz="4000"/>
          </a:p>
          <a:p>
            <a:pPr algn="ctr">
              <a:buFontTx/>
              <a:buNone/>
            </a:pPr>
            <a:r>
              <a:rPr lang="hu-HU" sz="4000"/>
              <a:t>Váltakozó áramú generátor</a:t>
            </a:r>
          </a:p>
          <a:p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5400">
                <a:solidFill>
                  <a:srgbClr val="660066"/>
                </a:solidFill>
              </a:rPr>
              <a:t>Egyenáramú generátor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4000"/>
              <a:t>Hogyan nevezhetjük másképpen?</a:t>
            </a:r>
          </a:p>
          <a:p>
            <a:r>
              <a:rPr lang="hu-HU" sz="4000"/>
              <a:t>Gépjármű dinamó</a:t>
            </a:r>
          </a:p>
          <a:p>
            <a:pPr>
              <a:buFontTx/>
              <a:buNone/>
            </a:pPr>
            <a:endParaRPr lang="hu-HU" sz="4000"/>
          </a:p>
          <a:p>
            <a:r>
              <a:rPr lang="hu-HU" sz="4000"/>
              <a:t>Ki fedezte fel a dinamó-elvet?</a:t>
            </a:r>
          </a:p>
          <a:p>
            <a:r>
              <a:rPr lang="hu-HU" sz="4000"/>
              <a:t>Jedlik Ányos 1861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1024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5400">
                <a:solidFill>
                  <a:srgbClr val="660066"/>
                </a:solidFill>
              </a:rPr>
              <a:t>Egyenáramú generátor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5589587"/>
          </a:xfrm>
        </p:spPr>
        <p:txBody>
          <a:bodyPr/>
          <a:lstStyle/>
          <a:p>
            <a:r>
              <a:rPr lang="hu-HU"/>
              <a:t>Ház belső felületén a pólusvasak (acél)</a:t>
            </a:r>
          </a:p>
          <a:p>
            <a:r>
              <a:rPr lang="hu-HU"/>
              <a:t>Körülöttük gerjesztő tekercsek (réz)</a:t>
            </a:r>
          </a:p>
          <a:p>
            <a:r>
              <a:rPr lang="hu-HU"/>
              <a:t>Forgórész (armatúra): belül vasmag, </a:t>
            </a:r>
          </a:p>
          <a:p>
            <a:r>
              <a:rPr lang="hu-HU"/>
              <a:t>Kívül a hornyokban tekercselés (hurkos vagy hullámos)</a:t>
            </a:r>
          </a:p>
          <a:p>
            <a:r>
              <a:rPr lang="hu-HU"/>
              <a:t>Tekercsvégeket a kommutátor szeletekhez forrasztják</a:t>
            </a:r>
          </a:p>
          <a:p>
            <a:r>
              <a:rPr lang="hu-HU"/>
              <a:t>Grafit kefékkel veszik le az ind. feszt.</a:t>
            </a:r>
          </a:p>
          <a:p>
            <a:r>
              <a:rPr lang="hu-HU"/>
              <a:t>Forgórész a pajzsba csapágyazva, ékszíj hajtja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4800">
                <a:solidFill>
                  <a:srgbClr val="990000"/>
                </a:solidFill>
              </a:rPr>
              <a:t>Váltakozó áramú generátor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Egyenirányítás diódákkal (nem kell kommutátor- nincs körtűz)</a:t>
            </a:r>
          </a:p>
          <a:p>
            <a:r>
              <a:rPr lang="hu-HU"/>
              <a:t>Armatúra tekercselés-3 fázisú, a lemezelt állórész hornyaiban</a:t>
            </a:r>
          </a:p>
          <a:p>
            <a:r>
              <a:rPr lang="hu-HU"/>
              <a:t>Forgórész: egyenáramú tekerccsel gerjesztett, csúszógyűrűkön keresztül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4800">
                <a:solidFill>
                  <a:srgbClr val="990000"/>
                </a:solidFill>
              </a:rPr>
              <a:t>Váltakozó áramú generátor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/>
              <a:t>Előnyei: </a:t>
            </a:r>
          </a:p>
          <a:p>
            <a:pPr>
              <a:lnSpc>
                <a:spcPct val="90000"/>
              </a:lnSpc>
            </a:pPr>
            <a:r>
              <a:rPr lang="hu-HU"/>
              <a:t>Nagyobb fordulatszám megengedhető</a:t>
            </a:r>
          </a:p>
          <a:p>
            <a:pPr>
              <a:lnSpc>
                <a:spcPct val="90000"/>
              </a:lnSpc>
            </a:pPr>
            <a:r>
              <a:rPr lang="hu-HU"/>
              <a:t>Nincs kefeszikrázás és kommutáció</a:t>
            </a:r>
          </a:p>
          <a:p>
            <a:pPr>
              <a:lnSpc>
                <a:spcPct val="90000"/>
              </a:lnSpc>
            </a:pPr>
            <a:r>
              <a:rPr lang="hu-HU"/>
              <a:t>Nagyobb egységnyi teljesítmény</a:t>
            </a:r>
          </a:p>
          <a:p>
            <a:pPr>
              <a:lnSpc>
                <a:spcPct val="90000"/>
              </a:lnSpc>
            </a:pPr>
            <a:r>
              <a:rPr lang="hu-HU"/>
              <a:t>30-50 W/kg helyett 150-180 W/kg</a:t>
            </a:r>
          </a:p>
          <a:p>
            <a:pPr>
              <a:lnSpc>
                <a:spcPct val="90000"/>
              </a:lnSpc>
            </a:pPr>
            <a:r>
              <a:rPr lang="hu-HU"/>
              <a:t>Kevesebb karbantartás</a:t>
            </a:r>
          </a:p>
          <a:p>
            <a:pPr>
              <a:lnSpc>
                <a:spcPct val="90000"/>
              </a:lnSpc>
            </a:pPr>
            <a:r>
              <a:rPr lang="hu-HU"/>
              <a:t>Alapjáratnál magasabb energiát ad le</a:t>
            </a:r>
          </a:p>
          <a:p>
            <a:pPr>
              <a:lnSpc>
                <a:spcPct val="90000"/>
              </a:lnSpc>
            </a:pPr>
            <a:r>
              <a:rPr lang="hu-HU"/>
              <a:t>Forgásirányát a ventillátor lapátozása adja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4800">
                <a:solidFill>
                  <a:srgbClr val="990000"/>
                </a:solidFill>
              </a:rPr>
              <a:t>Váltakozó áramú generátor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 sz="3600"/>
              <a:t>Típusai:</a:t>
            </a:r>
          </a:p>
          <a:p>
            <a:pPr>
              <a:lnSpc>
                <a:spcPct val="90000"/>
              </a:lnSpc>
            </a:pPr>
            <a:r>
              <a:rPr lang="hu-HU" sz="3600"/>
              <a:t>    Kiálló pólusú (jellegzetes forgórészről kapta nevét)</a:t>
            </a:r>
          </a:p>
          <a:p>
            <a:pPr>
              <a:lnSpc>
                <a:spcPct val="90000"/>
              </a:lnSpc>
            </a:pPr>
            <a:r>
              <a:rPr lang="hu-HU" sz="3600"/>
              <a:t>    Körmös pólusú (egyes, kettes forgórészén egy gerjesztő tekercs köré)</a:t>
            </a:r>
          </a:p>
          <a:p>
            <a:pPr>
              <a:lnSpc>
                <a:spcPct val="90000"/>
              </a:lnSpc>
            </a:pPr>
            <a:r>
              <a:rPr lang="hu-HU" sz="3600"/>
              <a:t>    Induktor generátor (tekercseletlen forgórész, nem kell csúszógyűrű)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Körmöspólusú</a:t>
            </a:r>
            <a:r>
              <a:rPr lang="hu-HU" dirty="0" smtClean="0"/>
              <a:t> generátor</a:t>
            </a:r>
            <a:endParaRPr lang="hu-HU" dirty="0"/>
          </a:p>
        </p:txBody>
      </p:sp>
      <p:pic>
        <p:nvPicPr>
          <p:cNvPr id="4" name="Tartalom helye 3" descr="körpó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29307" y="3429000"/>
            <a:ext cx="9173308" cy="342900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5400">
                <a:solidFill>
                  <a:srgbClr val="993300"/>
                </a:solidFill>
              </a:rPr>
              <a:t>Körmös pólusú generátor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r>
              <a:rPr lang="hu-HU" sz="4400"/>
              <a:t>Csúszógyűrűs kivezetésű </a:t>
            </a:r>
          </a:p>
          <a:p>
            <a:r>
              <a:rPr lang="hu-HU" sz="4400"/>
              <a:t>Csúszógyűrű nélküli</a:t>
            </a:r>
          </a:p>
          <a:p>
            <a:pPr>
              <a:buFontTx/>
              <a:buNone/>
            </a:pPr>
            <a:r>
              <a:rPr lang="hu-HU" sz="4400"/>
              <a:t>   (Gerjesztő tekercs is áll csőtengely kivitelű)</a:t>
            </a:r>
          </a:p>
          <a:p>
            <a:pPr>
              <a:buFontTx/>
              <a:buNone/>
            </a:pPr>
            <a:r>
              <a:rPr lang="hu-HU" sz="4400"/>
              <a:t> Gerjesztő géppel egybeépített generátor (Forgódiódás)</a:t>
            </a:r>
          </a:p>
          <a:p>
            <a:pPr>
              <a:buFontTx/>
              <a:buNone/>
            </a:pPr>
            <a:endParaRPr lang="hu-HU" sz="4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5400">
                <a:solidFill>
                  <a:srgbClr val="003300"/>
                </a:solidFill>
              </a:rPr>
              <a:t>Jellemző adatai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/>
              <a:t>U</a:t>
            </a:r>
            <a:r>
              <a:rPr lang="hu-HU" baseline="-25000"/>
              <a:t>névl </a:t>
            </a:r>
            <a:r>
              <a:rPr lang="hu-HU"/>
              <a:t>(12 V)</a:t>
            </a:r>
          </a:p>
          <a:p>
            <a:pPr>
              <a:lnSpc>
                <a:spcPct val="90000"/>
              </a:lnSpc>
            </a:pPr>
            <a:r>
              <a:rPr lang="hu-HU"/>
              <a:t>U</a:t>
            </a:r>
            <a:r>
              <a:rPr lang="hu-HU" baseline="-25000"/>
              <a:t>üzemi</a:t>
            </a:r>
            <a:r>
              <a:rPr lang="hu-HU"/>
              <a:t> (14 V)</a:t>
            </a:r>
          </a:p>
          <a:p>
            <a:pPr>
              <a:lnSpc>
                <a:spcPct val="90000"/>
              </a:lnSpc>
            </a:pPr>
            <a:r>
              <a:rPr lang="hu-HU"/>
              <a:t>I</a:t>
            </a:r>
            <a:r>
              <a:rPr lang="hu-HU" baseline="-25000"/>
              <a:t>max</a:t>
            </a:r>
            <a:r>
              <a:rPr lang="hu-HU"/>
              <a:t> </a:t>
            </a:r>
          </a:p>
          <a:p>
            <a:pPr>
              <a:lnSpc>
                <a:spcPct val="90000"/>
              </a:lnSpc>
            </a:pPr>
            <a:r>
              <a:rPr lang="hu-HU"/>
              <a:t>I</a:t>
            </a:r>
            <a:r>
              <a:rPr lang="hu-HU" baseline="-25000"/>
              <a:t>névleges</a:t>
            </a:r>
            <a:r>
              <a:rPr lang="hu-HU"/>
              <a:t> = 2I</a:t>
            </a:r>
            <a:r>
              <a:rPr lang="hu-HU" baseline="-25000"/>
              <a:t>max </a:t>
            </a:r>
            <a:r>
              <a:rPr lang="hu-HU"/>
              <a:t>/3 </a:t>
            </a:r>
          </a:p>
          <a:p>
            <a:pPr>
              <a:lnSpc>
                <a:spcPct val="90000"/>
              </a:lnSpc>
            </a:pPr>
            <a:r>
              <a:rPr lang="hu-HU"/>
              <a:t>n</a:t>
            </a:r>
            <a:r>
              <a:rPr lang="hu-HU" baseline="-25000"/>
              <a:t>bekapcs</a:t>
            </a:r>
            <a:r>
              <a:rPr lang="hu-HU"/>
              <a:t> </a:t>
            </a:r>
          </a:p>
          <a:p>
            <a:pPr>
              <a:lnSpc>
                <a:spcPct val="90000"/>
              </a:lnSpc>
            </a:pPr>
            <a:r>
              <a:rPr lang="hu-HU"/>
              <a:t>n</a:t>
            </a:r>
            <a:r>
              <a:rPr lang="hu-HU" baseline="-25000"/>
              <a:t>max</a:t>
            </a:r>
            <a:r>
              <a:rPr lang="hu-HU"/>
              <a:t> </a:t>
            </a:r>
          </a:p>
          <a:p>
            <a:pPr>
              <a:lnSpc>
                <a:spcPct val="90000"/>
              </a:lnSpc>
            </a:pPr>
            <a:r>
              <a:rPr lang="hu-HU"/>
              <a:t>P</a:t>
            </a:r>
            <a:r>
              <a:rPr lang="hu-HU" baseline="-25000"/>
              <a:t>névl</a:t>
            </a:r>
            <a:r>
              <a:rPr lang="hu-HU"/>
              <a:t> = U</a:t>
            </a:r>
            <a:r>
              <a:rPr lang="hu-HU" baseline="-25000"/>
              <a:t>ü</a:t>
            </a:r>
            <a:r>
              <a:rPr lang="hu-HU"/>
              <a:t>I</a:t>
            </a:r>
            <a:r>
              <a:rPr lang="hu-HU" baseline="-25000"/>
              <a:t>névl</a:t>
            </a:r>
          </a:p>
          <a:p>
            <a:pPr>
              <a:lnSpc>
                <a:spcPct val="90000"/>
              </a:lnSpc>
            </a:pPr>
            <a:r>
              <a:rPr lang="hu-HU"/>
              <a:t>P</a:t>
            </a:r>
            <a:r>
              <a:rPr lang="hu-HU" baseline="-25000"/>
              <a:t>max </a:t>
            </a:r>
            <a:r>
              <a:rPr lang="hu-HU"/>
              <a:t>= U</a:t>
            </a:r>
            <a:r>
              <a:rPr lang="hu-HU" baseline="-25000"/>
              <a:t>ü</a:t>
            </a:r>
            <a:r>
              <a:rPr lang="hu-HU"/>
              <a:t>I</a:t>
            </a:r>
            <a:r>
              <a:rPr lang="hu-HU" baseline="-25000"/>
              <a:t>max</a:t>
            </a:r>
            <a:endParaRPr lang="hu-HU"/>
          </a:p>
          <a:p>
            <a:pPr>
              <a:lnSpc>
                <a:spcPct val="90000"/>
              </a:lnSpc>
            </a:pPr>
            <a:endParaRPr lang="hu-HU" baseline="-25000"/>
          </a:p>
          <a:p>
            <a:pPr>
              <a:lnSpc>
                <a:spcPct val="90000"/>
              </a:lnSpc>
            </a:pPr>
            <a:endParaRPr lang="hu-HU"/>
          </a:p>
          <a:p>
            <a:pPr>
              <a:lnSpc>
                <a:spcPct val="90000"/>
              </a:lnSpc>
            </a:pPr>
            <a:endParaRPr lang="hu-HU" baseline="-25000"/>
          </a:p>
          <a:p>
            <a:pPr>
              <a:lnSpc>
                <a:spcPct val="90000"/>
              </a:lnSpc>
            </a:pPr>
            <a:endParaRPr lang="hu-HU" baseline="-25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5400">
                <a:solidFill>
                  <a:srgbClr val="00FFFF"/>
                </a:solidFill>
              </a:rPr>
              <a:t>Kapcsolása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4000"/>
              <a:t>Általában csillag (U</a:t>
            </a:r>
            <a:r>
              <a:rPr lang="hu-HU" sz="4000" baseline="-25000"/>
              <a:t>von</a:t>
            </a:r>
            <a:r>
              <a:rPr lang="hu-HU" sz="4000"/>
              <a:t>=1.7U</a:t>
            </a:r>
            <a:r>
              <a:rPr lang="hu-HU" sz="4000" baseline="-25000"/>
              <a:t>fázis</a:t>
            </a:r>
            <a:r>
              <a:rPr lang="hu-HU" sz="4000"/>
              <a:t> alacsony fordulaton eléri a töltési feszültséget)</a:t>
            </a:r>
          </a:p>
          <a:p>
            <a:pPr>
              <a:buFontTx/>
              <a:buNone/>
            </a:pPr>
            <a:endParaRPr lang="hu-HU" sz="4000"/>
          </a:p>
          <a:p>
            <a:r>
              <a:rPr lang="hu-HU" sz="4000"/>
              <a:t>vagy delta (I</a:t>
            </a:r>
            <a:r>
              <a:rPr lang="hu-HU" sz="4000" baseline="-25000"/>
              <a:t>von</a:t>
            </a:r>
            <a:r>
              <a:rPr lang="hu-HU" sz="4000"/>
              <a:t>=1.7I</a:t>
            </a:r>
            <a:r>
              <a:rPr lang="hu-HU" sz="4000" baseline="-25000"/>
              <a:t>fázis </a:t>
            </a:r>
            <a:r>
              <a:rPr lang="hu-HU" sz="4000"/>
              <a:t>nagyobb teljesítményű generátoroknál)</a:t>
            </a:r>
            <a:endParaRPr lang="hu-HU" sz="4000" baseline="-25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5400" dirty="0">
                <a:solidFill>
                  <a:srgbClr val="FF0066"/>
                </a:solidFill>
              </a:rPr>
              <a:t>Feszültség szabályzás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 sz="2800"/>
              <a:t>U</a:t>
            </a:r>
            <a:r>
              <a:rPr lang="hu-HU" sz="2800" baseline="-25000"/>
              <a:t>i</a:t>
            </a:r>
            <a:r>
              <a:rPr lang="hu-HU" sz="2800"/>
              <a:t> = k    n</a:t>
            </a:r>
          </a:p>
          <a:p>
            <a:pPr>
              <a:lnSpc>
                <a:spcPct val="90000"/>
              </a:lnSpc>
            </a:pPr>
            <a:r>
              <a:rPr lang="hu-HU" sz="2800"/>
              <a:t>600&lt;n&lt;6000</a:t>
            </a:r>
          </a:p>
          <a:p>
            <a:pPr>
              <a:lnSpc>
                <a:spcPct val="90000"/>
              </a:lnSpc>
            </a:pPr>
            <a:r>
              <a:rPr lang="hu-HU" sz="2800"/>
              <a:t>Ha n változik, akkor a fluxust is változtatni kell</a:t>
            </a:r>
          </a:p>
          <a:p>
            <a:pPr>
              <a:lnSpc>
                <a:spcPct val="90000"/>
              </a:lnSpc>
            </a:pPr>
            <a:r>
              <a:rPr lang="hu-HU" sz="2800"/>
              <a:t>U</a:t>
            </a:r>
            <a:r>
              <a:rPr lang="hu-HU" sz="2800" baseline="-25000"/>
              <a:t>névl</a:t>
            </a:r>
            <a:r>
              <a:rPr lang="hu-HU" sz="2800"/>
              <a:t>=14 V</a:t>
            </a:r>
          </a:p>
          <a:p>
            <a:pPr>
              <a:lnSpc>
                <a:spcPct val="90000"/>
              </a:lnSpc>
            </a:pPr>
            <a:r>
              <a:rPr lang="hu-HU" sz="2800"/>
              <a:t>Fordulatszámra lineárisan, gerjesztő áramra nem lineárisan változik </a:t>
            </a:r>
          </a:p>
        </p:txBody>
      </p:sp>
      <p:graphicFrame>
        <p:nvGraphicFramePr>
          <p:cNvPr id="17418" name="Object 10"/>
          <p:cNvGraphicFramePr>
            <a:graphicFrameLocks noChangeAspect="1"/>
          </p:cNvGraphicFramePr>
          <p:nvPr>
            <p:ph sz="half" idx="2"/>
          </p:nvPr>
        </p:nvGraphicFramePr>
        <p:xfrm>
          <a:off x="1763713" y="1700213"/>
          <a:ext cx="377825" cy="349250"/>
        </p:xfrm>
        <a:graphic>
          <a:graphicData uri="http://schemas.openxmlformats.org/presentationml/2006/ole">
            <p:oleObj spid="_x0000_s17418" name="Egyenlet" r:id="rId3" imgW="164957" imgH="152268" progId="Equation.3">
              <p:embed/>
            </p:oleObj>
          </a:graphicData>
        </a:graphic>
      </p:graphicFrame>
      <p:pic>
        <p:nvPicPr>
          <p:cNvPr id="8" name="Kép 7" descr="genfeszteljgörb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48064" y="3933056"/>
            <a:ext cx="3611127" cy="2924944"/>
          </a:xfrm>
          <a:prstGeom prst="rect">
            <a:avLst/>
          </a:prstGeom>
        </p:spPr>
      </p:pic>
      <p:pic>
        <p:nvPicPr>
          <p:cNvPr id="17421" name="Picture 13"/>
          <p:cNvPicPr>
            <a:picLocks noChangeAspect="1" noChangeArrowheads="1"/>
          </p:cNvPicPr>
          <p:nvPr/>
        </p:nvPicPr>
        <p:blipFill>
          <a:blip r:embed="rId5" cstate="print"/>
          <a:srcRect t="32677" r="2420" b="9436"/>
          <a:stretch>
            <a:fillRect/>
          </a:stretch>
        </p:blipFill>
        <p:spPr bwMode="auto">
          <a:xfrm>
            <a:off x="5076056" y="1196752"/>
            <a:ext cx="376555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5400">
                <a:solidFill>
                  <a:srgbClr val="FF0066"/>
                </a:solidFill>
              </a:rPr>
              <a:t>Feszültség szabályzás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/>
              <a:t>Hogyan szabályozzuk akkor a feszültségét a generátornak?</a:t>
            </a:r>
          </a:p>
          <a:p>
            <a:pPr>
              <a:lnSpc>
                <a:spcPct val="90000"/>
              </a:lnSpc>
            </a:pPr>
            <a:endParaRPr lang="hu-HU"/>
          </a:p>
          <a:p>
            <a:pPr>
              <a:lnSpc>
                <a:spcPct val="90000"/>
              </a:lnSpc>
            </a:pPr>
            <a:r>
              <a:rPr lang="hu-HU"/>
              <a:t>Tirill elven működő szabályzás</a:t>
            </a:r>
          </a:p>
          <a:p>
            <a:pPr>
              <a:lnSpc>
                <a:spcPct val="90000"/>
              </a:lnSpc>
            </a:pPr>
            <a:r>
              <a:rPr lang="hu-HU"/>
              <a:t>Adott ideig R</a:t>
            </a:r>
            <a:r>
              <a:rPr lang="hu-HU" baseline="-25000"/>
              <a:t>sz</a:t>
            </a:r>
            <a:r>
              <a:rPr lang="hu-HU"/>
              <a:t> van a gerjesztő körben, utána kiiktatjuk.</a:t>
            </a:r>
          </a:p>
          <a:p>
            <a:pPr>
              <a:lnSpc>
                <a:spcPct val="90000"/>
              </a:lnSpc>
            </a:pPr>
            <a:r>
              <a:rPr lang="hu-HU"/>
              <a:t>Ki- bekapcsoláskor tranziens állapot</a:t>
            </a:r>
          </a:p>
          <a:p>
            <a:pPr>
              <a:lnSpc>
                <a:spcPct val="90000"/>
              </a:lnSpc>
            </a:pPr>
            <a:r>
              <a:rPr lang="hu-HU"/>
              <a:t>Nagy fordulatoknál néha ki kell kapcsolni a gerjesztést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/>
      <p:bldP spid="4096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>
                <a:solidFill>
                  <a:srgbClr val="996633"/>
                </a:solidFill>
              </a:rPr>
              <a:t>Feszültség szabályzás elve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3538538" cy="4525963"/>
          </a:xfrm>
        </p:spPr>
        <p:txBody>
          <a:bodyPr/>
          <a:lstStyle/>
          <a:p>
            <a:r>
              <a:rPr lang="hu-HU"/>
              <a:t>e</a:t>
            </a:r>
            <a:r>
              <a:rPr lang="hu-HU" baseline="-25000"/>
              <a:t>1</a:t>
            </a:r>
            <a:r>
              <a:rPr lang="hu-HU"/>
              <a:t>-e</a:t>
            </a:r>
            <a:r>
              <a:rPr lang="hu-HU" baseline="-25000"/>
              <a:t>2</a:t>
            </a:r>
            <a:r>
              <a:rPr lang="hu-HU"/>
              <a:t> zár: I</a:t>
            </a:r>
            <a:r>
              <a:rPr lang="hu-HU" baseline="-25000"/>
              <a:t>g</a:t>
            </a:r>
            <a:r>
              <a:rPr lang="hu-HU"/>
              <a:t> nő</a:t>
            </a:r>
          </a:p>
          <a:p>
            <a:r>
              <a:rPr lang="hu-HU"/>
              <a:t>e</a:t>
            </a:r>
            <a:r>
              <a:rPr lang="hu-HU" baseline="-25000"/>
              <a:t>1</a:t>
            </a:r>
            <a:r>
              <a:rPr lang="hu-HU"/>
              <a:t>-e</a:t>
            </a:r>
            <a:r>
              <a:rPr lang="hu-HU" baseline="-25000"/>
              <a:t>2</a:t>
            </a:r>
            <a:r>
              <a:rPr lang="hu-HU"/>
              <a:t> nyit: I</a:t>
            </a:r>
            <a:r>
              <a:rPr lang="hu-HU" baseline="-25000"/>
              <a:t>g</a:t>
            </a:r>
            <a:r>
              <a:rPr lang="hu-HU"/>
              <a:t> csökken</a:t>
            </a:r>
          </a:p>
          <a:p>
            <a:endParaRPr lang="hu-HU"/>
          </a:p>
          <a:p>
            <a:r>
              <a:rPr lang="hu-HU"/>
              <a:t>e</a:t>
            </a:r>
            <a:r>
              <a:rPr lang="hu-HU" baseline="-25000"/>
              <a:t>2</a:t>
            </a:r>
            <a:r>
              <a:rPr lang="hu-HU"/>
              <a:t>-e</a:t>
            </a:r>
            <a:r>
              <a:rPr lang="hu-HU" baseline="-25000"/>
              <a:t>3</a:t>
            </a:r>
            <a:r>
              <a:rPr lang="hu-HU"/>
              <a:t> zár: nincs gerjesztés</a:t>
            </a:r>
          </a:p>
        </p:txBody>
      </p:sp>
      <p:pic>
        <p:nvPicPr>
          <p:cNvPr id="43012" name="Picture 4" descr="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14775" y="1989138"/>
            <a:ext cx="5229225" cy="39068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4036" name="Picture 4" descr="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2575"/>
            <a:ext cx="9144000" cy="6575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3035300" cy="4525963"/>
          </a:xfrm>
        </p:spPr>
        <p:txBody>
          <a:bodyPr/>
          <a:lstStyle/>
          <a:p>
            <a:pPr>
              <a:buFontTx/>
              <a:buNone/>
            </a:pPr>
            <a:r>
              <a:rPr lang="hu-HU"/>
              <a:t>e</a:t>
            </a:r>
            <a:r>
              <a:rPr lang="hu-HU" baseline="-25000"/>
              <a:t>1</a:t>
            </a:r>
            <a:r>
              <a:rPr lang="hu-HU"/>
              <a:t>-e</a:t>
            </a:r>
            <a:r>
              <a:rPr lang="hu-HU" baseline="-25000"/>
              <a:t>2</a:t>
            </a:r>
            <a:r>
              <a:rPr lang="hu-HU"/>
              <a:t> zár:</a:t>
            </a:r>
          </a:p>
          <a:p>
            <a:pPr>
              <a:buFontTx/>
              <a:buNone/>
            </a:pPr>
            <a:r>
              <a:rPr lang="hu-HU"/>
              <a:t>i=I(1-e</a:t>
            </a:r>
            <a:r>
              <a:rPr lang="hu-HU" baseline="30000"/>
              <a:t>-t/T</a:t>
            </a:r>
            <a:r>
              <a:rPr lang="hu-HU"/>
              <a:t>)</a:t>
            </a:r>
          </a:p>
          <a:p>
            <a:endParaRPr lang="hu-HU"/>
          </a:p>
          <a:p>
            <a:pPr>
              <a:buFontTx/>
              <a:buNone/>
            </a:pPr>
            <a:r>
              <a:rPr lang="hu-HU"/>
              <a:t>e</a:t>
            </a:r>
            <a:r>
              <a:rPr lang="hu-HU" baseline="-25000"/>
              <a:t>1</a:t>
            </a:r>
            <a:r>
              <a:rPr lang="hu-HU"/>
              <a:t>-e</a:t>
            </a:r>
            <a:r>
              <a:rPr lang="hu-HU" baseline="-25000"/>
              <a:t>2</a:t>
            </a:r>
            <a:r>
              <a:rPr lang="hu-HU"/>
              <a:t> nyit:</a:t>
            </a:r>
          </a:p>
          <a:p>
            <a:pPr>
              <a:buFontTx/>
              <a:buNone/>
            </a:pPr>
            <a:r>
              <a:rPr lang="hu-HU"/>
              <a:t>i=i</a:t>
            </a:r>
            <a:r>
              <a:rPr lang="hu-HU" baseline="-25000"/>
              <a:t>0</a:t>
            </a:r>
            <a:r>
              <a:rPr lang="hu-HU"/>
              <a:t>+(I-i</a:t>
            </a:r>
            <a:r>
              <a:rPr lang="hu-HU" baseline="-25000"/>
              <a:t>0</a:t>
            </a:r>
            <a:r>
              <a:rPr lang="hu-HU"/>
              <a:t>)e</a:t>
            </a:r>
            <a:r>
              <a:rPr lang="hu-HU" baseline="30000"/>
              <a:t>-t/T</a:t>
            </a:r>
            <a:r>
              <a:rPr lang="hu-HU" baseline="20000"/>
              <a:t>1</a:t>
            </a:r>
          </a:p>
        </p:txBody>
      </p:sp>
      <p:pic>
        <p:nvPicPr>
          <p:cNvPr id="45060" name="Picture 4" descr="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113" y="1916113"/>
            <a:ext cx="6243637" cy="3854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3827463" cy="4525963"/>
          </a:xfrm>
        </p:spPr>
        <p:txBody>
          <a:bodyPr/>
          <a:lstStyle/>
          <a:p>
            <a:pPr>
              <a:buFontTx/>
              <a:buNone/>
            </a:pPr>
            <a:endParaRPr lang="hu-HU"/>
          </a:p>
          <a:p>
            <a:pPr>
              <a:buFontTx/>
              <a:buNone/>
            </a:pPr>
            <a:endParaRPr lang="hu-HU"/>
          </a:p>
          <a:p>
            <a:pPr>
              <a:buFontTx/>
              <a:buNone/>
            </a:pPr>
            <a:r>
              <a:rPr lang="hu-HU"/>
              <a:t>e</a:t>
            </a:r>
            <a:r>
              <a:rPr lang="hu-HU" baseline="-25000"/>
              <a:t>2</a:t>
            </a:r>
            <a:r>
              <a:rPr lang="hu-HU"/>
              <a:t>-e</a:t>
            </a:r>
            <a:r>
              <a:rPr lang="hu-HU" baseline="-25000"/>
              <a:t>3</a:t>
            </a:r>
            <a:r>
              <a:rPr lang="hu-HU"/>
              <a:t> zár:</a:t>
            </a:r>
          </a:p>
          <a:p>
            <a:pPr>
              <a:buFontTx/>
              <a:buNone/>
            </a:pPr>
            <a:r>
              <a:rPr lang="hu-HU"/>
              <a:t>i=i</a:t>
            </a:r>
            <a:r>
              <a:rPr lang="hu-HU" baseline="-25000"/>
              <a:t>0</a:t>
            </a:r>
            <a:r>
              <a:rPr lang="hu-HU"/>
              <a:t>e</a:t>
            </a:r>
            <a:r>
              <a:rPr lang="hu-HU" baseline="30000"/>
              <a:t>-t/T</a:t>
            </a:r>
          </a:p>
          <a:p>
            <a:pPr>
              <a:buFontTx/>
              <a:buNone/>
            </a:pPr>
            <a:endParaRPr lang="hu-HU" baseline="30000"/>
          </a:p>
          <a:p>
            <a:pPr>
              <a:buFontTx/>
              <a:buNone/>
            </a:pPr>
            <a:endParaRPr lang="hu-HU" baseline="30000"/>
          </a:p>
          <a:p>
            <a:pPr>
              <a:buFontTx/>
              <a:buNone/>
            </a:pPr>
            <a:r>
              <a:rPr lang="hu-HU"/>
              <a:t>e</a:t>
            </a:r>
            <a:r>
              <a:rPr lang="hu-HU" baseline="-25000"/>
              <a:t>2</a:t>
            </a:r>
            <a:r>
              <a:rPr lang="hu-HU"/>
              <a:t>-e</a:t>
            </a:r>
            <a:r>
              <a:rPr lang="hu-HU" baseline="-25000"/>
              <a:t>3</a:t>
            </a:r>
            <a:r>
              <a:rPr lang="hu-HU"/>
              <a:t> nyit:</a:t>
            </a:r>
          </a:p>
          <a:p>
            <a:pPr>
              <a:buFontTx/>
              <a:buNone/>
            </a:pPr>
            <a:r>
              <a:rPr lang="hu-HU"/>
              <a:t>i=i</a:t>
            </a:r>
            <a:r>
              <a:rPr lang="hu-HU" baseline="-25000"/>
              <a:t>0</a:t>
            </a:r>
            <a:r>
              <a:rPr lang="hu-HU"/>
              <a:t>(1-e</a:t>
            </a:r>
            <a:r>
              <a:rPr lang="hu-HU" baseline="30000"/>
              <a:t>-t/T</a:t>
            </a:r>
            <a:r>
              <a:rPr lang="hu-HU" baseline="16000"/>
              <a:t>1</a:t>
            </a:r>
            <a:r>
              <a:rPr lang="hu-HU"/>
              <a:t>)</a:t>
            </a:r>
          </a:p>
        </p:txBody>
      </p:sp>
      <p:pic>
        <p:nvPicPr>
          <p:cNvPr id="46084" name="Picture 4" descr="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775" y="2397125"/>
            <a:ext cx="6372225" cy="3886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4800">
                <a:solidFill>
                  <a:srgbClr val="006600"/>
                </a:solidFill>
              </a:rPr>
              <a:t>Elektromechanikus rezgőkapcsoló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5051425" cy="4525963"/>
          </a:xfrm>
        </p:spPr>
        <p:txBody>
          <a:bodyPr/>
          <a:lstStyle/>
          <a:p>
            <a:r>
              <a:rPr lang="hu-HU"/>
              <a:t>Egy érintkezős</a:t>
            </a:r>
          </a:p>
          <a:p>
            <a:r>
              <a:rPr lang="hu-HU"/>
              <a:t>Elektromágnes kapcsolja szét az érintkezőket a rugóerő ellenében, ekkor R</a:t>
            </a:r>
            <a:r>
              <a:rPr lang="hu-HU" baseline="-25000"/>
              <a:t>sz</a:t>
            </a:r>
            <a:r>
              <a:rPr lang="hu-HU"/>
              <a:t> beiktatásával I</a:t>
            </a:r>
            <a:r>
              <a:rPr lang="hu-HU" baseline="-25000"/>
              <a:t>g</a:t>
            </a:r>
            <a:r>
              <a:rPr lang="hu-HU"/>
              <a:t> csökken, U</a:t>
            </a:r>
            <a:r>
              <a:rPr lang="hu-HU" baseline="-25000"/>
              <a:t>ind</a:t>
            </a:r>
            <a:r>
              <a:rPr lang="hu-HU"/>
              <a:t> is csökken, de akkor rugó meghúz, érintkezők zárnak</a:t>
            </a:r>
          </a:p>
        </p:txBody>
      </p:sp>
      <p:pic>
        <p:nvPicPr>
          <p:cNvPr id="47108" name="Picture 4" descr="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3713" y="2636838"/>
            <a:ext cx="3570287" cy="29352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8132" name="Picture 4" descr="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638"/>
            <a:ext cx="9144000" cy="68151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Magyarázat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Növekvő fordulatnál vagy kisebb terhelésnél I</a:t>
            </a:r>
            <a:r>
              <a:rPr lang="hu-HU" baseline="-25000"/>
              <a:t>b</a:t>
            </a:r>
            <a:r>
              <a:rPr lang="hu-HU"/>
              <a:t> átlag elég (kisebb fluxus elég), míg kisebb fordulatra vagy növekvő terhelésre nagyobb fluxus kell, azaz nagyobb gerjesztés I</a:t>
            </a:r>
            <a:r>
              <a:rPr lang="hu-HU" baseline="-25000"/>
              <a:t>c</a:t>
            </a:r>
            <a:endParaRPr lang="hu-HU"/>
          </a:p>
          <a:p>
            <a:endParaRPr lang="hu-HU"/>
          </a:p>
          <a:p>
            <a:r>
              <a:rPr lang="hu-HU"/>
              <a:t>Legkisebb rezgési frekvencia 30 Hz</a:t>
            </a:r>
          </a:p>
          <a:p>
            <a:r>
              <a:rPr lang="hu-HU"/>
              <a:t>Átlagos 80-200 Hz között</a:t>
            </a:r>
            <a:r>
              <a:rPr lang="hu-HU" baseline="-25000"/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29600" cy="1143000"/>
          </a:xfrm>
        </p:spPr>
        <p:txBody>
          <a:bodyPr/>
          <a:lstStyle/>
          <a:p>
            <a:r>
              <a:rPr lang="hu-HU" sz="4800">
                <a:solidFill>
                  <a:srgbClr val="006600"/>
                </a:solidFill>
              </a:rPr>
              <a:t>Kétérintkezős Elektromechanikus rezgőkapcsoló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9156" name="Picture 4" descr="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533650"/>
            <a:ext cx="4859338" cy="4495800"/>
          </a:xfrm>
          <a:prstGeom prst="rect">
            <a:avLst/>
          </a:prstGeom>
          <a:noFill/>
        </p:spPr>
      </p:pic>
      <p:pic>
        <p:nvPicPr>
          <p:cNvPr id="49157" name="Picture 5" descr="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3667125"/>
            <a:ext cx="4676775" cy="3190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229600" cy="1143000"/>
          </a:xfrm>
        </p:spPr>
        <p:txBody>
          <a:bodyPr/>
          <a:lstStyle/>
          <a:p>
            <a:r>
              <a:rPr lang="hu-HU" sz="4800">
                <a:solidFill>
                  <a:srgbClr val="006600"/>
                </a:solidFill>
              </a:rPr>
              <a:t>Kétérintkezős Elektromechanikus rezgőkapcsoló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05038"/>
            <a:ext cx="8229600" cy="39211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/>
              <a:t>Nagyobb fordulatoknál R</a:t>
            </a:r>
            <a:r>
              <a:rPr lang="hu-HU" baseline="-25000"/>
              <a:t>sz </a:t>
            </a:r>
            <a:r>
              <a:rPr lang="hu-HU"/>
              <a:t>nem lehet túl nagy az érintkezők beégése miatt</a:t>
            </a:r>
          </a:p>
          <a:p>
            <a:pPr>
              <a:lnSpc>
                <a:spcPct val="90000"/>
              </a:lnSpc>
            </a:pPr>
            <a:r>
              <a:rPr lang="hu-HU"/>
              <a:t>Nagy fordulatnál gerjesztést kikapcsolja az ábra szerinti e</a:t>
            </a:r>
            <a:r>
              <a:rPr lang="hu-HU" baseline="-25000"/>
              <a:t>2</a:t>
            </a:r>
            <a:r>
              <a:rPr lang="hu-HU"/>
              <a:t>-e</a:t>
            </a:r>
            <a:r>
              <a:rPr lang="hu-HU" baseline="-25000"/>
              <a:t>3</a:t>
            </a:r>
            <a:r>
              <a:rPr lang="hu-HU"/>
              <a:t> zárásával</a:t>
            </a:r>
          </a:p>
          <a:p>
            <a:pPr>
              <a:lnSpc>
                <a:spcPct val="90000"/>
              </a:lnSpc>
            </a:pPr>
            <a:r>
              <a:rPr lang="hu-HU"/>
              <a:t>Ha az elektromágnes vasmagjára egy áramtekercset is teszünk a generátor terhelő áramát rávezetve, akkor a túlterheléstől védhetjük meg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4000">
                <a:solidFill>
                  <a:srgbClr val="0000FF"/>
                </a:solidFill>
              </a:rPr>
              <a:t>Feszültségszabályzás elve szerint</a:t>
            </a:r>
          </a:p>
        </p:txBody>
      </p:sp>
      <p:pic>
        <p:nvPicPr>
          <p:cNvPr id="41988" name="Picture 4" descr="2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9750" y="1341438"/>
            <a:ext cx="7235825" cy="5688012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5400">
                <a:solidFill>
                  <a:srgbClr val="666699"/>
                </a:solidFill>
              </a:rPr>
              <a:t>Kapcsolás elve szerint lehet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3600"/>
              <a:t>Elektromechanikus rezgőkapcsoló</a:t>
            </a:r>
          </a:p>
          <a:p>
            <a:endParaRPr lang="hu-HU" sz="3600"/>
          </a:p>
          <a:p>
            <a:r>
              <a:rPr lang="hu-HU" sz="3600"/>
              <a:t>Elektronikus feszültségszabályzó</a:t>
            </a:r>
          </a:p>
          <a:p>
            <a:pPr>
              <a:buFontTx/>
              <a:buNone/>
            </a:pPr>
            <a:r>
              <a:rPr lang="hu-HU" sz="3600"/>
              <a:t>		(fesz. szabályzó egy zéner dióda)</a:t>
            </a:r>
          </a:p>
          <a:p>
            <a:r>
              <a:rPr lang="hu-HU" sz="3600"/>
              <a:t>Integrált áramkörű feszültség-szabályzó	(kis méret, generátorba építik be, pontosan hangolják)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4800">
                <a:solidFill>
                  <a:srgbClr val="006600"/>
                </a:solidFill>
              </a:rPr>
              <a:t>Elektromechanikus rezgőkapcsoló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39941" name="Picture 5" descr="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44675"/>
            <a:ext cx="8964613" cy="52403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5400">
                <a:solidFill>
                  <a:srgbClr val="FF9900"/>
                </a:solidFill>
              </a:rPr>
              <a:t>Elektronikus feszültségszabályzó</a:t>
            </a:r>
            <a:r>
              <a:rPr lang="hu-HU" sz="4000"/>
              <a:t> 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546600" cy="5068888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hu-HU"/>
          </a:p>
          <a:p>
            <a:pPr>
              <a:lnSpc>
                <a:spcPct val="80000"/>
              </a:lnSpc>
            </a:pPr>
            <a:r>
              <a:rPr lang="hu-HU"/>
              <a:t>Előnye: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hu-HU"/>
              <a:t>nincs mozgó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hu-HU"/>
              <a:t>alkatrész, nem igényel karbantartást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hu-HU"/>
              <a:t>R</a:t>
            </a:r>
            <a:r>
              <a:rPr lang="hu-HU" baseline="-25000"/>
              <a:t>1</a:t>
            </a:r>
            <a:r>
              <a:rPr lang="hu-HU"/>
              <a:t>,R</a:t>
            </a:r>
            <a:r>
              <a:rPr lang="hu-HU" baseline="-25000"/>
              <a:t>2</a:t>
            </a:r>
            <a:r>
              <a:rPr lang="hu-HU"/>
              <a:t> fesz. osztó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hu-HU"/>
              <a:t>Ha a Zéner fesz-ge eléri a letörési fesz-t, T</a:t>
            </a:r>
            <a:r>
              <a:rPr lang="hu-HU" baseline="-25000"/>
              <a:t>2</a:t>
            </a:r>
            <a:r>
              <a:rPr lang="hu-HU"/>
              <a:t> nyit, T</a:t>
            </a:r>
            <a:r>
              <a:rPr lang="hu-HU" baseline="-25000"/>
              <a:t>1</a:t>
            </a:r>
            <a:r>
              <a:rPr lang="hu-HU"/>
              <a:t> zár, gerjesztés megszűnik</a:t>
            </a:r>
          </a:p>
        </p:txBody>
      </p:sp>
      <p:pic>
        <p:nvPicPr>
          <p:cNvPr id="19460" name="Picture 4" descr="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263" y="3059113"/>
            <a:ext cx="4211637" cy="37988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rgbClr val="FFC000"/>
                </a:solidFill>
              </a:rPr>
              <a:t>Indító generátor</a:t>
            </a:r>
            <a:endParaRPr lang="hu-HU" dirty="0">
              <a:solidFill>
                <a:srgbClr val="FFC0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hu-H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Nagy elektromosenergia‑igénye</a:t>
            </a:r>
          </a:p>
          <a:p>
            <a:pPr>
              <a:buFont typeface="Arial" pitchFamily="34" charset="0"/>
              <a:buChar char="•"/>
            </a:pPr>
            <a:r>
              <a:rPr lang="hu-H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14/42 </a:t>
            </a:r>
            <a:r>
              <a:rPr lang="hu-H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voltos rendszerre is</a:t>
            </a:r>
          </a:p>
          <a:p>
            <a:pPr>
              <a:buFont typeface="Arial" pitchFamily="34" charset="0"/>
              <a:buChar char="•"/>
            </a:pPr>
            <a:r>
              <a:rPr lang="hu-H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start/stop </a:t>
            </a:r>
            <a:r>
              <a:rPr lang="hu-H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funkció</a:t>
            </a:r>
          </a:p>
          <a:p>
            <a:pPr>
              <a:buFont typeface="Arial" pitchFamily="34" charset="0"/>
              <a:buChar char="•"/>
            </a:pPr>
            <a:r>
              <a:rPr lang="hu-H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gyorsítások </a:t>
            </a:r>
            <a:r>
              <a:rPr lang="hu-H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támogatása</a:t>
            </a:r>
          </a:p>
          <a:p>
            <a:pPr>
              <a:buFont typeface="Arial" pitchFamily="34" charset="0"/>
              <a:buChar char="•"/>
            </a:pPr>
            <a:r>
              <a:rPr lang="hu-H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gyors és zajmentes </a:t>
            </a:r>
            <a:r>
              <a:rPr lang="hu-H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motorindítás</a:t>
            </a:r>
          </a:p>
          <a:p>
            <a:pPr lvl="0"/>
            <a:r>
              <a:rPr lang="hu-H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hajtásláncba teljesen integrált </a:t>
            </a:r>
            <a:r>
              <a:rPr lang="hu-H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indító‑generátor</a:t>
            </a:r>
            <a:endParaRPr lang="hu-HU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hu-H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motorhoz szíjhajtáson keresztül kapcsolt indító‑generátor </a:t>
            </a:r>
            <a:r>
              <a:rPr lang="hu-H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kidolgozása</a:t>
            </a:r>
            <a:endParaRPr lang="hu-H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rgbClr val="FFC000"/>
                </a:solidFill>
              </a:rPr>
              <a:t>Indító generátor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állandómágneses</a:t>
            </a:r>
            <a:r>
              <a:rPr lang="hu-H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hu-H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gerjesztésű</a:t>
            </a:r>
          </a:p>
          <a:p>
            <a:r>
              <a:rPr lang="hu-H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belső rotorú</a:t>
            </a:r>
          </a:p>
          <a:p>
            <a:r>
              <a:rPr lang="hu-H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szinkrongép</a:t>
            </a:r>
          </a:p>
          <a:p>
            <a:r>
              <a:rPr lang="hu-H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kiegészítő, motoroldali kuplunggal kombinálva, motorfék‑üzemmódban a motorról lekapcsolva a fékezési energia jelentős hányada visszanyerhető. Szakemberek a vázolt elrendezést "</a:t>
            </a:r>
            <a:r>
              <a:rPr lang="hu-HU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minimálhibrid</a:t>
            </a:r>
            <a:r>
              <a:rPr lang="hu-H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„ néven említik</a:t>
            </a:r>
            <a:endParaRPr lang="hu-HU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hu-HU" dirty="0" smtClean="0">
                <a:solidFill>
                  <a:srgbClr val="FFC000"/>
                </a:solidFill>
              </a:rPr>
              <a:t>Indító generátor</a:t>
            </a:r>
            <a:endParaRPr lang="hu-HU" dirty="0"/>
          </a:p>
        </p:txBody>
      </p:sp>
      <p:pic>
        <p:nvPicPr>
          <p:cNvPr id="4" name="Tartalom helye 3" descr="Bosch generáto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908720"/>
            <a:ext cx="8302049" cy="594928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918</TotalTime>
  <Words>597</Words>
  <Application>Microsoft Office PowerPoint</Application>
  <PresentationFormat>Diavetítés a képernyőre (4:3 oldalarány)</PresentationFormat>
  <Paragraphs>147</Paragraphs>
  <Slides>31</Slides>
  <Notes>0</Notes>
  <HiddenSlides>0</HiddenSlides>
  <MMClips>0</MMClips>
  <ScaleCrop>false</ScaleCrop>
  <HeadingPairs>
    <vt:vector size="6" baseType="variant"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31</vt:i4>
      </vt:variant>
    </vt:vector>
  </HeadingPairs>
  <TitlesOfParts>
    <vt:vector size="33" baseType="lpstr">
      <vt:lpstr>Alapértelmezett terv</vt:lpstr>
      <vt:lpstr>Egyenlet</vt:lpstr>
      <vt:lpstr>Járművillamosság-elektronika</vt:lpstr>
      <vt:lpstr>Energia ellátás</vt:lpstr>
      <vt:lpstr>Generátorok</vt:lpstr>
      <vt:lpstr>Generátorok</vt:lpstr>
      <vt:lpstr>Egyenáramú generátor</vt:lpstr>
      <vt:lpstr>Egyenáramú generátor</vt:lpstr>
      <vt:lpstr>Váltakozó áramú generátor</vt:lpstr>
      <vt:lpstr>Váltakozó áramú generátor</vt:lpstr>
      <vt:lpstr>Váltakozó áramú generátor</vt:lpstr>
      <vt:lpstr>Körmöspólusú generátor</vt:lpstr>
      <vt:lpstr>Körmös pólusú generátor</vt:lpstr>
      <vt:lpstr>Jellemző adatai</vt:lpstr>
      <vt:lpstr>Kapcsolása</vt:lpstr>
      <vt:lpstr>Feszültség szabályzás</vt:lpstr>
      <vt:lpstr>Feszültség szabályzás</vt:lpstr>
      <vt:lpstr>Feszültség szabályzás elve</vt:lpstr>
      <vt:lpstr>17. dia</vt:lpstr>
      <vt:lpstr>18. dia</vt:lpstr>
      <vt:lpstr>19. dia</vt:lpstr>
      <vt:lpstr>Elektromechanikus rezgőkapcsoló</vt:lpstr>
      <vt:lpstr>21. dia</vt:lpstr>
      <vt:lpstr>Magyarázat</vt:lpstr>
      <vt:lpstr>Kétérintkezős Elektromechanikus rezgőkapcsoló</vt:lpstr>
      <vt:lpstr>Kétérintkezős Elektromechanikus rezgőkapcsoló</vt:lpstr>
      <vt:lpstr>Feszültségszabályzás elve szerint</vt:lpstr>
      <vt:lpstr>Kapcsolás elve szerint lehet</vt:lpstr>
      <vt:lpstr>Elektromechanikus rezgőkapcsoló</vt:lpstr>
      <vt:lpstr>Elektronikus feszültségszabályzó </vt:lpstr>
      <vt:lpstr>Indító generátor</vt:lpstr>
      <vt:lpstr>Indító generátor</vt:lpstr>
      <vt:lpstr>Indító generátor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Járművillamosság-elektronika</dc:title>
  <dc:creator>Széchenyi István Egyetem</dc:creator>
  <cp:lastModifiedBy>Lőrinc Illés</cp:lastModifiedBy>
  <cp:revision>34</cp:revision>
  <dcterms:created xsi:type="dcterms:W3CDTF">2008-10-24T09:33:56Z</dcterms:created>
  <dcterms:modified xsi:type="dcterms:W3CDTF">2010-11-03T10:27:52Z</dcterms:modified>
</cp:coreProperties>
</file>