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75"/>
  </p:notesMasterIdLst>
  <p:handoutMasterIdLst>
    <p:handoutMasterId r:id="rId76"/>
  </p:handoutMasterIdLst>
  <p:sldIdLst>
    <p:sldId id="308" r:id="rId2"/>
    <p:sldId id="323" r:id="rId3"/>
    <p:sldId id="470" r:id="rId4"/>
    <p:sldId id="471" r:id="rId5"/>
    <p:sldId id="473" r:id="rId6"/>
    <p:sldId id="472" r:id="rId7"/>
    <p:sldId id="474" r:id="rId8"/>
    <p:sldId id="475" r:id="rId9"/>
    <p:sldId id="485" r:id="rId10"/>
    <p:sldId id="486" r:id="rId11"/>
    <p:sldId id="487" r:id="rId12"/>
    <p:sldId id="488" r:id="rId13"/>
    <p:sldId id="476" r:id="rId14"/>
    <p:sldId id="489" r:id="rId15"/>
    <p:sldId id="491" r:id="rId16"/>
    <p:sldId id="490" r:id="rId17"/>
    <p:sldId id="492" r:id="rId18"/>
    <p:sldId id="479" r:id="rId19"/>
    <p:sldId id="478" r:id="rId20"/>
    <p:sldId id="493" r:id="rId21"/>
    <p:sldId id="477" r:id="rId22"/>
    <p:sldId id="480" r:id="rId23"/>
    <p:sldId id="494" r:id="rId24"/>
    <p:sldId id="481" r:id="rId25"/>
    <p:sldId id="496" r:id="rId26"/>
    <p:sldId id="495" r:id="rId27"/>
    <p:sldId id="497" r:id="rId28"/>
    <p:sldId id="482" r:id="rId29"/>
    <p:sldId id="498" r:id="rId30"/>
    <p:sldId id="500" r:id="rId31"/>
    <p:sldId id="483" r:id="rId32"/>
    <p:sldId id="499" r:id="rId33"/>
    <p:sldId id="522" r:id="rId34"/>
    <p:sldId id="484" r:id="rId35"/>
    <p:sldId id="501" r:id="rId36"/>
    <p:sldId id="502" r:id="rId37"/>
    <p:sldId id="503" r:id="rId38"/>
    <p:sldId id="504" r:id="rId39"/>
    <p:sldId id="505" r:id="rId40"/>
    <p:sldId id="506" r:id="rId41"/>
    <p:sldId id="507" r:id="rId42"/>
    <p:sldId id="508" r:id="rId43"/>
    <p:sldId id="509" r:id="rId44"/>
    <p:sldId id="510" r:id="rId45"/>
    <p:sldId id="513" r:id="rId46"/>
    <p:sldId id="511" r:id="rId47"/>
    <p:sldId id="514" r:id="rId48"/>
    <p:sldId id="512" r:id="rId49"/>
    <p:sldId id="515" r:id="rId50"/>
    <p:sldId id="516" r:id="rId51"/>
    <p:sldId id="517" r:id="rId52"/>
    <p:sldId id="518" r:id="rId53"/>
    <p:sldId id="519" r:id="rId54"/>
    <p:sldId id="520" r:id="rId55"/>
    <p:sldId id="521" r:id="rId56"/>
    <p:sldId id="523" r:id="rId57"/>
    <p:sldId id="524" r:id="rId58"/>
    <p:sldId id="526" r:id="rId59"/>
    <p:sldId id="527" r:id="rId60"/>
    <p:sldId id="528" r:id="rId61"/>
    <p:sldId id="539" r:id="rId62"/>
    <p:sldId id="540" r:id="rId63"/>
    <p:sldId id="541" r:id="rId64"/>
    <p:sldId id="531" r:id="rId65"/>
    <p:sldId id="532" r:id="rId66"/>
    <p:sldId id="533" r:id="rId67"/>
    <p:sldId id="529" r:id="rId68"/>
    <p:sldId id="530" r:id="rId69"/>
    <p:sldId id="534" r:id="rId70"/>
    <p:sldId id="535" r:id="rId71"/>
    <p:sldId id="536" r:id="rId72"/>
    <p:sldId id="537" r:id="rId73"/>
    <p:sldId id="538" r:id="rId74"/>
  </p:sldIdLst>
  <p:sldSz cx="9144000" cy="6858000" type="overhead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0C0C0"/>
    <a:srgbClr val="FF0000"/>
    <a:srgbClr val="FFFFDD"/>
    <a:srgbClr val="003399"/>
    <a:srgbClr val="336699"/>
    <a:srgbClr val="008080"/>
    <a:srgbClr val="0099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7" autoAdjust="0"/>
    <p:restoredTop sz="94822" autoAdjust="0"/>
  </p:normalViewPr>
  <p:slideViewPr>
    <p:cSldViewPr>
      <p:cViewPr varScale="1">
        <p:scale>
          <a:sx n="66" d="100"/>
          <a:sy n="66" d="100"/>
        </p:scale>
        <p:origin x="-2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80" y="232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hu-H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hu-H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r>
              <a:rPr lang="hu-HU"/>
              <a:t>Próba-1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E153E3C-F72A-49A9-A2AF-BBAACE3A42F1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hu-HU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hu-H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CF8F2A6-4DDE-4F14-904D-C860DCA366E8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900" indent="1143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42900" indent="5715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342900" indent="14859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84905-722A-4941-9269-437FCDF8E883}" type="slidenum">
              <a:rPr lang="hu-HU"/>
              <a:pPr/>
              <a:t>1</a:t>
            </a:fld>
            <a:endParaRPr lang="hu-HU"/>
          </a:p>
        </p:txBody>
      </p:sp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2B60B-6661-43AB-B5CE-6D79D6E35DEE}" type="slidenum">
              <a:rPr lang="hu-HU"/>
              <a:pPr/>
              <a:t>2</a:t>
            </a:fld>
            <a:endParaRPr lang="hu-HU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7B637-3211-434B-8EDE-74981C11FD29}" type="slidenum">
              <a:rPr lang="hu-HU"/>
              <a:pPr/>
              <a:t>3</a:t>
            </a:fld>
            <a:endParaRPr lang="hu-HU"/>
          </a:p>
        </p:txBody>
      </p:sp>
      <p:sp>
        <p:nvSpPr>
          <p:cNvPr id="3584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/>
              <a:t>A súrlódási tényező függ az érdességtől is.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53084-469C-4CF6-B028-0F0ED68F58DB}" type="slidenum">
              <a:rPr lang="hu-HU"/>
              <a:pPr/>
              <a:t>58</a:t>
            </a:fld>
            <a:endParaRPr lang="hu-HU"/>
          </a:p>
        </p:txBody>
      </p:sp>
      <p:sp>
        <p:nvSpPr>
          <p:cNvPr id="4208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/>
              <a:t>Nyomáskülönbség esetén nem jó.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6C353-4FF4-4FB8-BEE9-29AA05F1697E}" type="slidenum">
              <a:rPr lang="hu-HU"/>
              <a:pPr/>
              <a:t>59</a:t>
            </a:fld>
            <a:endParaRPr lang="hu-HU"/>
          </a:p>
        </p:txBody>
      </p:sp>
      <p:sp>
        <p:nvSpPr>
          <p:cNvPr id="4229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29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/>
              <a:t>Nyomáskülönbség esetén nem jó.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21187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kumimoji="1" lang="hu-HU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4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hu-HU"/>
              <a:t>Minta alcímének szerkesztése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2211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0999D96-68CD-49E5-B565-32539F04AB9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152650" cy="3429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305550" cy="34290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22910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33900" y="1219200"/>
            <a:ext cx="422910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609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03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05800" y="6553200"/>
            <a:ext cx="3810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2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848600" y="6553200"/>
            <a:ext cx="381000" cy="304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0"/>
            <a:ext cx="2228850" cy="36671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1800">
                <a:latin typeface="Arial" charset="0"/>
              </a:rPr>
              <a:t>Veszprémi Egyetem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352800" y="0"/>
            <a:ext cx="2698750" cy="36671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1800">
                <a:latin typeface="Arial" charset="0"/>
              </a:rPr>
              <a:t>Gépészeti alapismeretek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283450" y="0"/>
            <a:ext cx="1860550" cy="36671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1800">
                <a:latin typeface="Arial" charset="0"/>
              </a:rPr>
              <a:t>Géptan Tanszék</a:t>
            </a: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037" name="AutoShape 13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8305800" y="6553200"/>
            <a:ext cx="3810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8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9" name="AutoShape 15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7848600" y="6553200"/>
            <a:ext cx="381000" cy="304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0" y="0"/>
            <a:ext cx="2228850" cy="36671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1800">
                <a:latin typeface="Arial" charset="0"/>
              </a:rPr>
              <a:t>Veszprémi Egyetem</a:t>
            </a:r>
          </a:p>
        </p:txBody>
      </p:sp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3352800" y="0"/>
            <a:ext cx="2698750" cy="36671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1800">
                <a:latin typeface="Arial" charset="0"/>
              </a:rPr>
              <a:t>Gépészeti alapismeretek</a:t>
            </a: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7283450" y="0"/>
            <a:ext cx="1860550" cy="36671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1800">
                <a:latin typeface="Arial" charset="0"/>
              </a:rPr>
              <a:t>Géptan Tanszék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833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93BF8AC-B1FB-43DB-9ADB-F1471C7CE234}" type="slidenum">
              <a:rPr lang="hu-HU" sz="1200">
                <a:solidFill>
                  <a:srgbClr val="000066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hu-HU" sz="1200">
              <a:solidFill>
                <a:srgbClr val="0000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Arial" charset="0"/>
          <a:cs typeface="Arial" charset="0"/>
        </a:defRPr>
      </a:lvl9pPr>
    </p:titleStyle>
    <p:bodyStyle>
      <a:lvl1pPr marL="284163" indent="-284163" algn="l" rtl="0" fontAlgn="base">
        <a:spcBef>
          <a:spcPct val="20000"/>
        </a:spcBef>
        <a:spcAft>
          <a:spcPct val="0"/>
        </a:spcAft>
        <a:buClr>
          <a:srgbClr val="CC3300"/>
        </a:buClr>
        <a:buSzPct val="60000"/>
        <a:buFont typeface="Wingdings" pitchFamily="2" charset="2"/>
        <a:buBlip>
          <a:blip r:embed="rId13"/>
        </a:buBlip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6676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Blip>
          <a:blip r:embed="rId14"/>
        </a:buBlip>
        <a:defRPr sz="2400">
          <a:solidFill>
            <a:srgbClr val="000066"/>
          </a:solidFill>
          <a:latin typeface="+mn-lt"/>
        </a:defRPr>
      </a:lvl2pPr>
      <a:lvl3pPr marL="1236663" indent="-2794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rgbClr val="000066"/>
          </a:solidFill>
          <a:latin typeface="+mn-lt"/>
        </a:defRPr>
      </a:lvl3pPr>
      <a:lvl4pPr marL="1719263" indent="-19685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000066"/>
          </a:solidFill>
          <a:latin typeface="+mn-lt"/>
        </a:defRPr>
      </a:lvl4pPr>
      <a:lvl5pPr marL="21701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rgbClr val="000066"/>
          </a:solidFill>
          <a:latin typeface="+mn-lt"/>
        </a:defRPr>
      </a:lvl5pPr>
      <a:lvl6pPr marL="26273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rgbClr val="000066"/>
          </a:solidFill>
          <a:latin typeface="+mn-lt"/>
        </a:defRPr>
      </a:lvl6pPr>
      <a:lvl7pPr marL="30845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rgbClr val="000066"/>
          </a:solidFill>
          <a:latin typeface="+mn-lt"/>
        </a:defRPr>
      </a:lvl7pPr>
      <a:lvl8pPr marL="35417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rgbClr val="000066"/>
          </a:solidFill>
          <a:latin typeface="+mn-lt"/>
        </a:defRPr>
      </a:lvl8pPr>
      <a:lvl9pPr marL="39989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rgbClr val="000066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5.png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57.png"/><Relationship Id="rId4" Type="http://schemas.openxmlformats.org/officeDocument/2006/relationships/oleObject" Target="../embeddings/oleObject3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63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28800"/>
            <a:ext cx="6705600" cy="1219200"/>
          </a:xfrm>
          <a:noFill/>
          <a:ln w="12700">
            <a:solidFill>
              <a:srgbClr val="3366FF"/>
            </a:solidFill>
          </a:ln>
        </p:spPr>
        <p:txBody>
          <a:bodyPr/>
          <a:lstStyle/>
          <a:p>
            <a:pPr algn="ctr"/>
            <a:r>
              <a:rPr lang="hu-HU" sz="6000"/>
              <a:t>Gördülőcsapágyak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2514600" cy="609600"/>
          </a:xfrm>
        </p:spPr>
        <p:txBody>
          <a:bodyPr/>
          <a:lstStyle/>
          <a:p>
            <a:r>
              <a:rPr lang="hu-HU"/>
              <a:t>Hátrányok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10600" cy="3276600"/>
          </a:xfrm>
        </p:spPr>
        <p:txBody>
          <a:bodyPr/>
          <a:lstStyle/>
          <a:p>
            <a:r>
              <a:rPr lang="hu-HU" sz="2800"/>
              <a:t>Lökésszerű terhelésekre érzékeny.</a:t>
            </a:r>
          </a:p>
          <a:p>
            <a:r>
              <a:rPr lang="hu-HU" sz="2800"/>
              <a:t>Szennyeződésekre érzékeny.</a:t>
            </a:r>
          </a:p>
          <a:p>
            <a:r>
              <a:rPr lang="hu-HU" sz="2800"/>
              <a:t>Pontos szerelést igényel.</a:t>
            </a:r>
          </a:p>
          <a:p>
            <a:r>
              <a:rPr lang="hu-HU" sz="2800"/>
              <a:t>Általában osztatlan kivitelűek, ezért szerelés csak tengelyirányú elmozdítással lehetséges.</a:t>
            </a:r>
          </a:p>
          <a:p>
            <a:r>
              <a:rPr lang="hu-HU" sz="2800"/>
              <a:t>Zajosabb, mint a siklócsapágy.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Főbb típusok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7391400" cy="4648200"/>
          </a:xfrm>
        </p:spPr>
        <p:txBody>
          <a:bodyPr/>
          <a:lstStyle/>
          <a:p>
            <a:r>
              <a:rPr lang="hu-HU"/>
              <a:t>Radiális merev golyóscsapágyak</a:t>
            </a:r>
          </a:p>
          <a:p>
            <a:pPr marL="668338" lvl="1" indent="-193675"/>
            <a:r>
              <a:rPr lang="hu-HU"/>
              <a:t>Egysoros mélyhornyú</a:t>
            </a:r>
          </a:p>
          <a:p>
            <a:pPr marL="668338" lvl="1" indent="-193675"/>
            <a:r>
              <a:rPr lang="hu-HU"/>
              <a:t>Kétsoros mélyhornyú</a:t>
            </a:r>
          </a:p>
          <a:p>
            <a:pPr marL="668338" lvl="1" indent="-193675"/>
            <a:r>
              <a:rPr lang="hu-HU"/>
              <a:t>Egysoros ferde hatásvonalú</a:t>
            </a:r>
          </a:p>
          <a:p>
            <a:pPr marL="668338" lvl="1" indent="-193675"/>
            <a:r>
              <a:rPr lang="hu-HU"/>
              <a:t>Kétsoros ferde hatásvonalú</a:t>
            </a:r>
          </a:p>
          <a:p>
            <a:pPr marL="668338" lvl="1" indent="-193675"/>
            <a:r>
              <a:rPr lang="hu-HU"/>
              <a:t>Négypontérintkezésű</a:t>
            </a:r>
          </a:p>
          <a:p>
            <a:r>
              <a:rPr lang="hu-HU"/>
              <a:t>Radiális merev görgőscsapágyak</a:t>
            </a:r>
          </a:p>
          <a:p>
            <a:pPr marL="668338" lvl="1" indent="-193675"/>
            <a:r>
              <a:rPr lang="hu-HU"/>
              <a:t>Kúpgörgős</a:t>
            </a:r>
          </a:p>
          <a:p>
            <a:pPr marL="668338" lvl="1" indent="-193675"/>
            <a:r>
              <a:rPr lang="hu-HU"/>
              <a:t>Hengergörgős</a:t>
            </a:r>
          </a:p>
          <a:p>
            <a:pPr marL="668338" lvl="1" indent="-193675"/>
            <a:r>
              <a:rPr lang="hu-HU"/>
              <a:t>Tűgörgős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Radiális beálló csapágyak</a:t>
            </a:r>
          </a:p>
          <a:p>
            <a:pPr lvl="1">
              <a:lnSpc>
                <a:spcPct val="90000"/>
              </a:lnSpc>
            </a:pPr>
            <a:r>
              <a:rPr lang="hu-HU"/>
              <a:t>Kétsoros beálló golyóscsapágy</a:t>
            </a:r>
          </a:p>
          <a:p>
            <a:pPr lvl="1">
              <a:lnSpc>
                <a:spcPct val="90000"/>
              </a:lnSpc>
            </a:pPr>
            <a:r>
              <a:rPr lang="hu-HU"/>
              <a:t>Egysoros hordógörgős</a:t>
            </a:r>
          </a:p>
          <a:p>
            <a:pPr lvl="1">
              <a:lnSpc>
                <a:spcPct val="90000"/>
              </a:lnSpc>
            </a:pPr>
            <a:r>
              <a:rPr lang="hu-HU"/>
              <a:t>Kétsoros hordógörgős</a:t>
            </a:r>
          </a:p>
          <a:p>
            <a:pPr lvl="1">
              <a:lnSpc>
                <a:spcPct val="90000"/>
              </a:lnSpc>
            </a:pPr>
            <a:r>
              <a:rPr lang="hu-HU"/>
              <a:t>Y-csapágyak</a:t>
            </a:r>
          </a:p>
          <a:p>
            <a:pPr>
              <a:lnSpc>
                <a:spcPct val="90000"/>
              </a:lnSpc>
            </a:pPr>
            <a:r>
              <a:rPr lang="hu-HU"/>
              <a:t>Axiális merev csapágyak</a:t>
            </a:r>
          </a:p>
          <a:p>
            <a:pPr lvl="1">
              <a:lnSpc>
                <a:spcPct val="90000"/>
              </a:lnSpc>
            </a:pPr>
            <a:r>
              <a:rPr lang="hu-HU"/>
              <a:t>Egyfelé ható axiális golyóscsapágy</a:t>
            </a:r>
          </a:p>
          <a:p>
            <a:pPr lvl="1">
              <a:lnSpc>
                <a:spcPct val="90000"/>
              </a:lnSpc>
            </a:pPr>
            <a:r>
              <a:rPr lang="hu-HU"/>
              <a:t>Kétfelé ható axiális golyóscsapágy</a:t>
            </a:r>
          </a:p>
          <a:p>
            <a:pPr lvl="1">
              <a:lnSpc>
                <a:spcPct val="90000"/>
              </a:lnSpc>
            </a:pPr>
            <a:r>
              <a:rPr lang="hu-HU"/>
              <a:t>Axiális kúpgörgős cs.</a:t>
            </a:r>
          </a:p>
          <a:p>
            <a:pPr lvl="1">
              <a:lnSpc>
                <a:spcPct val="90000"/>
              </a:lnSpc>
            </a:pPr>
            <a:r>
              <a:rPr lang="hu-HU"/>
              <a:t>Axiális hengergörgős cs.</a:t>
            </a:r>
          </a:p>
          <a:p>
            <a:pPr>
              <a:lnSpc>
                <a:spcPct val="90000"/>
              </a:lnSpc>
            </a:pPr>
            <a:r>
              <a:rPr lang="hu-HU"/>
              <a:t>Axiális beálló csapágyak</a:t>
            </a:r>
          </a:p>
          <a:p>
            <a:pPr lvl="1">
              <a:lnSpc>
                <a:spcPct val="90000"/>
              </a:lnSpc>
            </a:pPr>
            <a:r>
              <a:rPr lang="hu-HU"/>
              <a:t>Egyfelé ható axiális beálló golyóscsapágy</a:t>
            </a:r>
          </a:p>
          <a:p>
            <a:pPr lvl="1">
              <a:lnSpc>
                <a:spcPct val="90000"/>
              </a:lnSpc>
            </a:pPr>
            <a:r>
              <a:rPr lang="hu-HU"/>
              <a:t>Egyfelé ható axiális beálló görgőscsapágy</a:t>
            </a:r>
          </a:p>
          <a:p>
            <a:pPr>
              <a:lnSpc>
                <a:spcPct val="90000"/>
              </a:lnSpc>
            </a:pPr>
            <a:r>
              <a:rPr lang="hu-HU"/>
              <a:t>Kombinált csapágyak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3200400" cy="1524000"/>
          </a:xfrm>
        </p:spPr>
        <p:txBody>
          <a:bodyPr/>
          <a:lstStyle/>
          <a:p>
            <a:r>
              <a:rPr lang="hu-HU" sz="2800"/>
              <a:t>Egysoros mélyhornyú golyóscsapágy</a:t>
            </a:r>
          </a:p>
        </p:txBody>
      </p:sp>
      <p:graphicFrame>
        <p:nvGraphicFramePr>
          <p:cNvPr id="364548" name="Object 4"/>
          <p:cNvGraphicFramePr>
            <a:graphicFrameLocks noChangeAspect="1"/>
          </p:cNvGraphicFramePr>
          <p:nvPr/>
        </p:nvGraphicFramePr>
        <p:xfrm>
          <a:off x="4572000" y="533400"/>
          <a:ext cx="2971800" cy="6019800"/>
        </p:xfrm>
        <a:graphic>
          <a:graphicData uri="http://schemas.openxmlformats.org/presentationml/2006/ole">
            <p:oleObj spid="_x0000_s364548" name="Drawing" r:id="rId3" imgW="2790720" imgH="4896000" progId="AutoCAD.Drawing.15">
              <p:embed/>
            </p:oleObj>
          </a:graphicData>
        </a:graphic>
      </p:graphicFrame>
      <p:sp>
        <p:nvSpPr>
          <p:cNvPr id="364551" name="Rectangle 7"/>
          <p:cNvSpPr>
            <a:spLocks noChangeArrowheads="1"/>
          </p:cNvSpPr>
          <p:nvPr/>
        </p:nvSpPr>
        <p:spPr bwMode="auto">
          <a:xfrm>
            <a:off x="457200" y="2514600"/>
            <a:ext cx="381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Axiálisan is terhelhető.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hu-HU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Van kétsoros változata is.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3505200" cy="1524000"/>
          </a:xfrm>
        </p:spPr>
        <p:txBody>
          <a:bodyPr/>
          <a:lstStyle/>
          <a:p>
            <a:r>
              <a:rPr lang="hu-HU" sz="2800"/>
              <a:t>Egysoros ferde hatásvonalú golyóscsapágy</a:t>
            </a:r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381000" y="19812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Egyik irányban axiálisan is terhelhető.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hu-HU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Pontos axiális vezetés igénye esetén alkalmazzák.</a:t>
            </a:r>
          </a:p>
        </p:txBody>
      </p:sp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4724400" y="533400"/>
          <a:ext cx="3595688" cy="5791200"/>
        </p:xfrm>
        <a:graphic>
          <a:graphicData uri="http://schemas.openxmlformats.org/presentationml/2006/ole">
            <p:oleObj spid="_x0000_s379909" name="Drawing" r:id="rId3" imgW="2886120" imgH="464832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C:\PISTI\Egyetem\Tech-info\G-csapagy\ferdehg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334000" cy="5199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3505200" cy="1524000"/>
          </a:xfrm>
        </p:spPr>
        <p:txBody>
          <a:bodyPr/>
          <a:lstStyle/>
          <a:p>
            <a:r>
              <a:rPr lang="hu-HU" sz="2800"/>
              <a:t>Kétsoros ferde hatásvonalú golyóscsapágy</a:t>
            </a:r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457200" y="22098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Mindkét irányban axiálisan is terhelhető.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hu-HU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Nyomatékkal is terhelhető.</a:t>
            </a:r>
          </a:p>
        </p:txBody>
      </p:sp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4724400" y="457200"/>
          <a:ext cx="4143375" cy="5867400"/>
        </p:xfrm>
        <a:graphic>
          <a:graphicData uri="http://schemas.openxmlformats.org/presentationml/2006/ole">
            <p:oleObj spid="_x0000_s380933" name="Drawing" r:id="rId3" imgW="2724120" imgH="385776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4114800" cy="1066800"/>
          </a:xfrm>
        </p:spPr>
        <p:txBody>
          <a:bodyPr/>
          <a:lstStyle/>
          <a:p>
            <a:r>
              <a:rPr lang="hu-HU" sz="2800"/>
              <a:t>Négypontérintkezésű golyóscsapágy</a:t>
            </a:r>
          </a:p>
        </p:txBody>
      </p:sp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457200" y="22098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Mindkét irányban axiálisan is terhelhető.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hu-HU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Kis helyigény axiális irányban.</a:t>
            </a:r>
          </a:p>
        </p:txBody>
      </p:sp>
      <p:graphicFrame>
        <p:nvGraphicFramePr>
          <p:cNvPr id="382981" name="Object 5"/>
          <p:cNvGraphicFramePr>
            <a:graphicFrameLocks noChangeAspect="1"/>
          </p:cNvGraphicFramePr>
          <p:nvPr/>
        </p:nvGraphicFramePr>
        <p:xfrm>
          <a:off x="4267200" y="609600"/>
          <a:ext cx="3586163" cy="5791200"/>
        </p:xfrm>
        <a:graphic>
          <a:graphicData uri="http://schemas.openxmlformats.org/presentationml/2006/ole">
            <p:oleObj spid="_x0000_s382981" name="Drawing" r:id="rId3" imgW="2943360" imgH="475308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5410200" y="5334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Nagy, egyirányú axiális terhelés.</a:t>
            </a:r>
          </a:p>
        </p:txBody>
      </p:sp>
      <p:graphicFrame>
        <p:nvGraphicFramePr>
          <p:cNvPr id="367619" name="Object 3"/>
          <p:cNvGraphicFramePr>
            <a:graphicFrameLocks noChangeAspect="1"/>
          </p:cNvGraphicFramePr>
          <p:nvPr/>
        </p:nvGraphicFramePr>
        <p:xfrm>
          <a:off x="381000" y="990600"/>
          <a:ext cx="3186113" cy="5715000"/>
        </p:xfrm>
        <a:graphic>
          <a:graphicData uri="http://schemas.openxmlformats.org/presentationml/2006/ole">
            <p:oleObj spid="_x0000_s367619" name="Drawing" r:id="rId3" imgW="2590920" imgH="4896000" progId="AutoCAD.Drawing.15">
              <p:embed/>
            </p:oleObj>
          </a:graphicData>
        </a:graphic>
      </p:graphicFrame>
      <p:pic>
        <p:nvPicPr>
          <p:cNvPr id="367620" name="Picture 4" descr="C:\PISTI\Egyetem\Gépszerk-II\Gördülőcsapágyak\Képek\lc4_61_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600200"/>
            <a:ext cx="3878263" cy="5105400"/>
          </a:xfrm>
          <a:prstGeom prst="rect">
            <a:avLst/>
          </a:prstGeom>
          <a:noFill/>
        </p:spPr>
      </p:pic>
      <p:sp>
        <p:nvSpPr>
          <p:cNvPr id="367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3962400" cy="533400"/>
          </a:xfrm>
          <a:noFill/>
          <a:ln/>
        </p:spPr>
        <p:txBody>
          <a:bodyPr/>
          <a:lstStyle/>
          <a:p>
            <a:r>
              <a:rPr lang="hu-HU" sz="2800"/>
              <a:t>Kúpgörgős csapágy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5105400" y="4572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Axiálisan nem terhelhető.</a:t>
            </a:r>
          </a:p>
        </p:txBody>
      </p:sp>
      <p:graphicFrame>
        <p:nvGraphicFramePr>
          <p:cNvPr id="366595" name="Object 3"/>
          <p:cNvGraphicFramePr>
            <a:graphicFrameLocks noChangeAspect="1"/>
          </p:cNvGraphicFramePr>
          <p:nvPr/>
        </p:nvGraphicFramePr>
        <p:xfrm>
          <a:off x="457200" y="990600"/>
          <a:ext cx="3063875" cy="5638800"/>
        </p:xfrm>
        <a:graphic>
          <a:graphicData uri="http://schemas.openxmlformats.org/presentationml/2006/ole">
            <p:oleObj spid="_x0000_s366595" name="Drawing" r:id="rId3" imgW="2590920" imgH="4896000" progId="AutoCAD.Drawing.15">
              <p:embed/>
            </p:oleObj>
          </a:graphicData>
        </a:graphic>
      </p:graphicFrame>
      <p:pic>
        <p:nvPicPr>
          <p:cNvPr id="366596" name="Picture 4" descr="C:\PISTI\Egyetem\Gépszerk-II\Gördülőcsapágyak\Képek\rroll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066800"/>
            <a:ext cx="3756025" cy="5486400"/>
          </a:xfrm>
          <a:prstGeom prst="rect">
            <a:avLst/>
          </a:prstGeom>
          <a:noFill/>
        </p:spPr>
      </p:pic>
      <p:sp>
        <p:nvSpPr>
          <p:cNvPr id="366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4038600" cy="533400"/>
          </a:xfrm>
          <a:noFill/>
          <a:ln/>
        </p:spPr>
        <p:txBody>
          <a:bodyPr/>
          <a:lstStyle/>
          <a:p>
            <a:r>
              <a:rPr lang="hu-HU"/>
              <a:t>Hengergörgős csapágy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457200"/>
            <a:ext cx="3657600" cy="685800"/>
          </a:xfrm>
          <a:ln/>
        </p:spPr>
        <p:txBody>
          <a:bodyPr/>
          <a:lstStyle/>
          <a:p>
            <a:pPr algn="ctr"/>
            <a:r>
              <a:rPr lang="hu-HU"/>
              <a:t>Tartalomjegyzék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610600" cy="5181600"/>
          </a:xfrm>
        </p:spPr>
        <p:txBody>
          <a:bodyPr/>
          <a:lstStyle/>
          <a:p>
            <a:r>
              <a:rPr lang="hu-HU" sz="2000" dirty="0"/>
              <a:t>Meghatározás</a:t>
            </a:r>
          </a:p>
          <a:p>
            <a:r>
              <a:rPr lang="hu-HU" sz="2000" dirty="0"/>
              <a:t>Főbb szerkezeti elemek</a:t>
            </a:r>
          </a:p>
          <a:p>
            <a:r>
              <a:rPr lang="hu-HU" sz="2000" dirty="0"/>
              <a:t>Két jellegzetes típus szerkezeti felépítése</a:t>
            </a:r>
          </a:p>
          <a:p>
            <a:r>
              <a:rPr lang="hu-HU" sz="2000" dirty="0"/>
              <a:t>Gördülőelemek típusai</a:t>
            </a:r>
          </a:p>
          <a:p>
            <a:r>
              <a:rPr lang="hu-HU" sz="2000" dirty="0"/>
              <a:t>Gördülőcsapágyak előnyös és hátrányos tulajdonságai</a:t>
            </a:r>
          </a:p>
          <a:p>
            <a:r>
              <a:rPr lang="hu-HU" sz="2000" dirty="0"/>
              <a:t>Főbb típusok</a:t>
            </a:r>
          </a:p>
          <a:p>
            <a:r>
              <a:rPr lang="hu-HU" sz="2000" dirty="0"/>
              <a:t>Gördülőcsapágyak anyaga</a:t>
            </a:r>
          </a:p>
          <a:p>
            <a:r>
              <a:rPr lang="hu-HU" sz="2000" dirty="0"/>
              <a:t>Beépítés</a:t>
            </a:r>
          </a:p>
          <a:p>
            <a:r>
              <a:rPr lang="hu-HU" sz="2000" dirty="0"/>
              <a:t>Illesztés</a:t>
            </a:r>
          </a:p>
          <a:p>
            <a:r>
              <a:rPr lang="hu-HU" sz="2000" dirty="0"/>
              <a:t>Axiális rögzítés</a:t>
            </a:r>
          </a:p>
          <a:p>
            <a:r>
              <a:rPr lang="hu-HU" sz="2000" dirty="0"/>
              <a:t>Tömítés</a:t>
            </a:r>
          </a:p>
          <a:p>
            <a:r>
              <a:rPr lang="hu-HU" sz="2000" dirty="0"/>
              <a:t>Csapágyak jelölése</a:t>
            </a:r>
          </a:p>
          <a:p>
            <a:r>
              <a:rPr lang="hu-HU" sz="2000" dirty="0"/>
              <a:t>Tönkremeneteli módok</a:t>
            </a:r>
          </a:p>
          <a:p>
            <a:r>
              <a:rPr lang="hu-HU" sz="2000" dirty="0"/>
              <a:t>Kiválasztás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1524000"/>
          </a:xfrm>
        </p:spPr>
        <p:txBody>
          <a:bodyPr/>
          <a:lstStyle/>
          <a:p>
            <a:r>
              <a:rPr lang="hu-HU"/>
              <a:t>Kis, egyirányú axiális terhelésre: NJ</a:t>
            </a:r>
          </a:p>
          <a:p>
            <a:r>
              <a:rPr lang="hu-HU"/>
              <a:t>Kis, kétirányú axiális terhelésre: NUP és NJ+sarokgyűrű</a:t>
            </a:r>
          </a:p>
          <a:p>
            <a:endParaRPr lang="hu-HU"/>
          </a:p>
        </p:txBody>
      </p:sp>
      <p:pic>
        <p:nvPicPr>
          <p:cNvPr id="384004" name="Picture 4" descr="C:\PISTI\Egyetem\Gépszerk-II\Gördülőcsapágyak\Képek\b2c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8077200" cy="3589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5580" name="Object 12"/>
          <p:cNvGraphicFramePr>
            <a:graphicFrameLocks noChangeAspect="1"/>
          </p:cNvGraphicFramePr>
          <p:nvPr/>
        </p:nvGraphicFramePr>
        <p:xfrm>
          <a:off x="533400" y="1066800"/>
          <a:ext cx="3352800" cy="5486400"/>
        </p:xfrm>
        <a:graphic>
          <a:graphicData uri="http://schemas.openxmlformats.org/presentationml/2006/ole">
            <p:oleObj spid="_x0000_s365580" name="Drawing" r:id="rId3" imgW="3086280" imgH="4800600" progId="AutoCAD.Drawing.15">
              <p:embed/>
            </p:oleObj>
          </a:graphicData>
        </a:graphic>
      </p:graphicFrame>
      <p:pic>
        <p:nvPicPr>
          <p:cNvPr id="365581" name="Picture 13" descr="C:\PISTI\Egyetem\Menedzser\Csapágy\Tugorg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33400"/>
            <a:ext cx="4038600" cy="2754313"/>
          </a:xfrm>
          <a:prstGeom prst="rect">
            <a:avLst/>
          </a:prstGeom>
          <a:noFill/>
        </p:spPr>
      </p:pic>
      <p:pic>
        <p:nvPicPr>
          <p:cNvPr id="365582" name="Picture 14" descr="C:\PISTI\Egyetem\Menedzser\Csapágy\Tugorgo_2.jpg"/>
          <p:cNvPicPr>
            <a:picLocks noChangeAspect="1" noChangeArrowheads="1"/>
          </p:cNvPicPr>
          <p:nvPr/>
        </p:nvPicPr>
        <p:blipFill>
          <a:blip r:embed="rId5" cstate="print"/>
          <a:srcRect r="10170"/>
          <a:stretch>
            <a:fillRect/>
          </a:stretch>
        </p:blipFill>
        <p:spPr bwMode="auto">
          <a:xfrm>
            <a:off x="4343400" y="3429000"/>
            <a:ext cx="4038600" cy="3065463"/>
          </a:xfrm>
          <a:prstGeom prst="rect">
            <a:avLst/>
          </a:prstGeom>
          <a:noFill/>
        </p:spPr>
      </p:pic>
      <p:sp>
        <p:nvSpPr>
          <p:cNvPr id="36558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4038600" cy="533400"/>
          </a:xfrm>
          <a:noFill/>
          <a:ln/>
        </p:spPr>
        <p:txBody>
          <a:bodyPr/>
          <a:lstStyle/>
          <a:p>
            <a:r>
              <a:rPr lang="hu-HU" sz="2800"/>
              <a:t>Tűgörgős csapágy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4876800" cy="533400"/>
          </a:xfrm>
        </p:spPr>
        <p:txBody>
          <a:bodyPr/>
          <a:lstStyle/>
          <a:p>
            <a:r>
              <a:rPr lang="hu-HU"/>
              <a:t>Kétsoros beálló golyóscsapágy</a:t>
            </a:r>
          </a:p>
        </p:txBody>
      </p:sp>
      <p:graphicFrame>
        <p:nvGraphicFramePr>
          <p:cNvPr id="368647" name="Object 7"/>
          <p:cNvGraphicFramePr>
            <a:graphicFrameLocks noChangeAspect="1"/>
          </p:cNvGraphicFramePr>
          <p:nvPr/>
        </p:nvGraphicFramePr>
        <p:xfrm>
          <a:off x="381000" y="990600"/>
          <a:ext cx="3446463" cy="5715000"/>
        </p:xfrm>
        <a:graphic>
          <a:graphicData uri="http://schemas.openxmlformats.org/presentationml/2006/ole">
            <p:oleObj spid="_x0000_s368647" name="Drawing" r:id="rId3" imgW="2895480" imgH="4800600" progId="AutoCAD.Drawing.15">
              <p:embed/>
            </p:oleObj>
          </a:graphicData>
        </a:graphic>
      </p:graphicFrame>
      <p:pic>
        <p:nvPicPr>
          <p:cNvPr id="368649" name="Picture 9" descr="C:\PISTI\Egyetem\Gépszerk-II\Gördülőcsapágyak\Képek\0300f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990600"/>
            <a:ext cx="2913063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610600" cy="609600"/>
          </a:xfrm>
        </p:spPr>
        <p:txBody>
          <a:bodyPr/>
          <a:lstStyle/>
          <a:p>
            <a:r>
              <a:rPr lang="hu-HU"/>
              <a:t>2-3 fokos szögeltérés megengedett</a:t>
            </a:r>
          </a:p>
        </p:txBody>
      </p:sp>
      <p:pic>
        <p:nvPicPr>
          <p:cNvPr id="386054" name="Picture 6" descr="C:\PISTI\Egyetem\Tech-info\G-csapagy\046_0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3948113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8272" name="Object 0"/>
          <p:cNvGraphicFramePr>
            <a:graphicFrameLocks noChangeAspect="1"/>
          </p:cNvGraphicFramePr>
          <p:nvPr/>
        </p:nvGraphicFramePr>
        <p:xfrm>
          <a:off x="3962400" y="533400"/>
          <a:ext cx="3432175" cy="6096000"/>
        </p:xfrm>
        <a:graphic>
          <a:graphicData uri="http://schemas.openxmlformats.org/presentationml/2006/ole">
            <p:oleObj spid="_x0000_s438272" name="Drawing" r:id="rId3" imgW="2533680" imgH="4800600" progId="AutoCAD.Drawing.15">
              <p:embed/>
            </p:oleObj>
          </a:graphicData>
        </a:graphic>
      </p:graphicFrame>
      <p:sp>
        <p:nvSpPr>
          <p:cNvPr id="369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3505200" cy="990600"/>
          </a:xfrm>
          <a:noFill/>
          <a:ln/>
        </p:spPr>
        <p:txBody>
          <a:bodyPr/>
          <a:lstStyle/>
          <a:p>
            <a:r>
              <a:rPr lang="hu-HU"/>
              <a:t>Egysoros hordógörgős csapágy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0" name="Picture 1028" descr="C:\PISTI\Egyetem\Gépszerk-II\Gördülőcsapágyak\Képek\rsas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389313" cy="4876800"/>
          </a:xfrm>
          <a:prstGeom prst="rect">
            <a:avLst/>
          </a:prstGeom>
          <a:noFill/>
        </p:spPr>
      </p:pic>
      <p:sp>
        <p:nvSpPr>
          <p:cNvPr id="38810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4800600" cy="533400"/>
          </a:xfrm>
          <a:noFill/>
          <a:ln/>
        </p:spPr>
        <p:txBody>
          <a:bodyPr/>
          <a:lstStyle/>
          <a:p>
            <a:r>
              <a:rPr lang="hu-HU"/>
              <a:t>Kétsoros hordógörgős csapágy</a:t>
            </a:r>
          </a:p>
        </p:txBody>
      </p:sp>
      <p:graphicFrame>
        <p:nvGraphicFramePr>
          <p:cNvPr id="439296" name="Object 1024"/>
          <p:cNvGraphicFramePr>
            <a:graphicFrameLocks noChangeAspect="1"/>
          </p:cNvGraphicFramePr>
          <p:nvPr/>
        </p:nvGraphicFramePr>
        <p:xfrm>
          <a:off x="685800" y="990600"/>
          <a:ext cx="3413125" cy="5638800"/>
        </p:xfrm>
        <a:graphic>
          <a:graphicData uri="http://schemas.openxmlformats.org/presentationml/2006/ole">
            <p:oleObj spid="_x0000_s439296" name="Drawing" r:id="rId4" imgW="2876400" imgH="475308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ChangeArrowheads="1"/>
          </p:cNvSpPr>
          <p:nvPr/>
        </p:nvSpPr>
        <p:spPr bwMode="auto">
          <a:xfrm>
            <a:off x="4800600" y="6096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Külső gyűrű gömbfelületűre van kiképezve.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hu-HU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Axiális rögzítés 3 hernyócsavarral.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hu-HU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Csapágyházzal együtt szállítják.</a:t>
            </a:r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3657600" cy="533400"/>
          </a:xfrm>
          <a:noFill/>
          <a:ln/>
        </p:spPr>
        <p:txBody>
          <a:bodyPr/>
          <a:lstStyle/>
          <a:p>
            <a:r>
              <a:rPr lang="hu-HU"/>
              <a:t>Y-csapágy</a:t>
            </a:r>
          </a:p>
        </p:txBody>
      </p:sp>
      <p:pic>
        <p:nvPicPr>
          <p:cNvPr id="387078" name="Picture 6" descr="C:\PISTI\Egyetem\Tech-info\G-csapagy\Y1.gif"/>
          <p:cNvPicPr>
            <a:picLocks noChangeAspect="1" noChangeArrowheads="1"/>
          </p:cNvPicPr>
          <p:nvPr/>
        </p:nvPicPr>
        <p:blipFill>
          <a:blip r:embed="rId2" cstate="print"/>
          <a:srcRect r="28813"/>
          <a:stretch>
            <a:fillRect/>
          </a:stretch>
        </p:blipFill>
        <p:spPr bwMode="auto">
          <a:xfrm>
            <a:off x="457200" y="1066800"/>
            <a:ext cx="401955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3962400" cy="53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/>
              <a:t>Karimás Y-csapágyegység</a:t>
            </a:r>
          </a:p>
        </p:txBody>
      </p:sp>
      <p:pic>
        <p:nvPicPr>
          <p:cNvPr id="389124" name="Picture 4" descr="C:\PISTI\Egyetem\Tech-info\G-csapagy\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6705600" cy="534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7696200" cy="533400"/>
          </a:xfrm>
        </p:spPr>
        <p:txBody>
          <a:bodyPr/>
          <a:lstStyle/>
          <a:p>
            <a:r>
              <a:rPr lang="hu-HU"/>
              <a:t>Egyfelé ható axiális merev golyóscsapágy</a:t>
            </a:r>
          </a:p>
        </p:txBody>
      </p:sp>
      <p:graphicFrame>
        <p:nvGraphicFramePr>
          <p:cNvPr id="440320" name="Object 0"/>
          <p:cNvGraphicFramePr>
            <a:graphicFrameLocks noChangeAspect="1"/>
          </p:cNvGraphicFramePr>
          <p:nvPr/>
        </p:nvGraphicFramePr>
        <p:xfrm>
          <a:off x="685800" y="1143000"/>
          <a:ext cx="4887913" cy="5334000"/>
        </p:xfrm>
        <a:graphic>
          <a:graphicData uri="http://schemas.openxmlformats.org/presentationml/2006/ole">
            <p:oleObj spid="_x0000_s440320" name="Drawing" r:id="rId3" imgW="3743280" imgH="450540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7696200" cy="533400"/>
          </a:xfrm>
        </p:spPr>
        <p:txBody>
          <a:bodyPr/>
          <a:lstStyle/>
          <a:p>
            <a:r>
              <a:rPr lang="hu-HU"/>
              <a:t>Kétfelé ható axiális merev golyóscsapágy</a:t>
            </a:r>
          </a:p>
        </p:txBody>
      </p:sp>
      <p:graphicFrame>
        <p:nvGraphicFramePr>
          <p:cNvPr id="390148" name="Object 4"/>
          <p:cNvGraphicFramePr>
            <a:graphicFrameLocks noChangeAspect="1"/>
          </p:cNvGraphicFramePr>
          <p:nvPr/>
        </p:nvGraphicFramePr>
        <p:xfrm>
          <a:off x="457200" y="1066800"/>
          <a:ext cx="6934200" cy="5327650"/>
        </p:xfrm>
        <a:graphic>
          <a:graphicData uri="http://schemas.openxmlformats.org/presentationml/2006/ole">
            <p:oleObj spid="_x0000_s390148" name="Drawing" r:id="rId3" imgW="4933800" imgH="379080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763000" cy="609600"/>
          </a:xfrm>
        </p:spPr>
        <p:txBody>
          <a:bodyPr/>
          <a:lstStyle/>
          <a:p>
            <a:r>
              <a:rPr lang="hu-HU"/>
              <a:t>Meghatározás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2057400"/>
          </a:xfrm>
        </p:spPr>
        <p:txBody>
          <a:bodyPr/>
          <a:lstStyle/>
          <a:p>
            <a:r>
              <a:rPr lang="hu-HU" sz="2800"/>
              <a:t>Gördülő elemeket tartalmazó csapágyak.</a:t>
            </a:r>
          </a:p>
          <a:p>
            <a:pPr lvl="1"/>
            <a:r>
              <a:rPr lang="hu-HU" sz="2800"/>
              <a:t>A gördülési ellenállás nagyságrendekkel kisebb, mint a száraz súrlódás ellenállása, ezért a csatlakozó alkatrészek könnyen elfordulhatnak.</a:t>
            </a:r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228600" y="35814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hu-HU" sz="3600">
                <a:solidFill>
                  <a:srgbClr val="0033CC"/>
                </a:solidFill>
                <a:latin typeface="Arial" charset="0"/>
              </a:rPr>
              <a:t>Főbb szerkezeti elemek</a:t>
            </a:r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228600" y="44196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84163" indent="-284163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Blip>
                <a:blip r:embed="rId3"/>
              </a:buBlip>
            </a:pPr>
            <a:r>
              <a:rPr lang="hu-HU" sz="2800">
                <a:solidFill>
                  <a:srgbClr val="000066"/>
                </a:solidFill>
                <a:latin typeface="Arial" charset="0"/>
              </a:rPr>
              <a:t>Gördülőelemek</a:t>
            </a:r>
          </a:p>
          <a:p>
            <a:pPr marL="284163" indent="-284163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Blip>
                <a:blip r:embed="rId3"/>
              </a:buBlip>
            </a:pPr>
            <a:r>
              <a:rPr lang="hu-HU" sz="2800">
                <a:solidFill>
                  <a:srgbClr val="000066"/>
                </a:solidFill>
                <a:latin typeface="Arial" charset="0"/>
              </a:rPr>
              <a:t>Gyűrűk, vagy tárcsák</a:t>
            </a:r>
          </a:p>
          <a:p>
            <a:pPr marL="284163" indent="-284163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Blip>
                <a:blip r:embed="rId3"/>
              </a:buBlip>
            </a:pPr>
            <a:r>
              <a:rPr lang="hu-HU" sz="2800">
                <a:solidFill>
                  <a:srgbClr val="000066"/>
                </a:solidFill>
                <a:latin typeface="Arial" charset="0"/>
              </a:rPr>
              <a:t>Kosárszerkezet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7696200" cy="533400"/>
          </a:xfrm>
        </p:spPr>
        <p:txBody>
          <a:bodyPr/>
          <a:lstStyle/>
          <a:p>
            <a:r>
              <a:rPr lang="hu-HU"/>
              <a:t>Egyfelé ható axiális merev hengergörgős csapágy</a:t>
            </a:r>
          </a:p>
        </p:txBody>
      </p:sp>
      <p:pic>
        <p:nvPicPr>
          <p:cNvPr id="393220" name="Picture 4" descr="C:\PISTI\Egyetem\Tech-info\G-csapagy\1500f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724400" cy="2951163"/>
          </a:xfrm>
          <a:prstGeom prst="rect">
            <a:avLst/>
          </a:prstGeom>
          <a:noFill/>
        </p:spPr>
      </p:pic>
      <p:pic>
        <p:nvPicPr>
          <p:cNvPr id="393221" name="Picture 5" descr="C:\PISTI\Egyetem\Tech-info\G-csapagy\1500f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05200"/>
            <a:ext cx="4953000" cy="2808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7467600" cy="533400"/>
          </a:xfrm>
        </p:spPr>
        <p:txBody>
          <a:bodyPr/>
          <a:lstStyle/>
          <a:p>
            <a:r>
              <a:rPr lang="hu-HU"/>
              <a:t>Egyfelé ható axiális beálló golyóscsapágy</a:t>
            </a:r>
          </a:p>
        </p:txBody>
      </p:sp>
      <p:graphicFrame>
        <p:nvGraphicFramePr>
          <p:cNvPr id="441344" name="Object 0"/>
          <p:cNvGraphicFramePr>
            <a:graphicFrameLocks noChangeAspect="1"/>
          </p:cNvGraphicFramePr>
          <p:nvPr/>
        </p:nvGraphicFramePr>
        <p:xfrm>
          <a:off x="457200" y="1219200"/>
          <a:ext cx="8229600" cy="4954588"/>
        </p:xfrm>
        <a:graphic>
          <a:graphicData uri="http://schemas.openxmlformats.org/presentationml/2006/ole">
            <p:oleObj spid="_x0000_s441344" name="Drawing" r:id="rId3" imgW="6724800" imgH="404820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7467600" cy="533400"/>
          </a:xfrm>
        </p:spPr>
        <p:txBody>
          <a:bodyPr/>
          <a:lstStyle/>
          <a:p>
            <a:r>
              <a:rPr lang="hu-HU"/>
              <a:t>Egyfelé ható axiális beálló görgős csapágyak</a:t>
            </a:r>
          </a:p>
        </p:txBody>
      </p:sp>
      <p:graphicFrame>
        <p:nvGraphicFramePr>
          <p:cNvPr id="392195" name="Object 3"/>
          <p:cNvGraphicFramePr>
            <a:graphicFrameLocks noChangeAspect="1"/>
          </p:cNvGraphicFramePr>
          <p:nvPr/>
        </p:nvGraphicFramePr>
        <p:xfrm>
          <a:off x="228600" y="2133600"/>
          <a:ext cx="8686800" cy="4064000"/>
        </p:xfrm>
        <a:graphic>
          <a:graphicData uri="http://schemas.openxmlformats.org/presentationml/2006/ole">
            <p:oleObj spid="_x0000_s392195" name="Drawing" r:id="rId3" imgW="7772400" imgH="3581280" progId="AutoCAD.Drawing.15">
              <p:embed/>
            </p:oleObj>
          </a:graphicData>
        </a:graphic>
      </p:graphicFrame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457200" y="13716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Radiálisan is terhelhető.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7467600" cy="533400"/>
          </a:xfrm>
        </p:spPr>
        <p:txBody>
          <a:bodyPr/>
          <a:lstStyle/>
          <a:p>
            <a:r>
              <a:rPr lang="hu-HU"/>
              <a:t>Kombinált csapágyak (példák)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914400" y="1143000"/>
            <a:ext cx="289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Tűgörgős+ferde hatásvonalú gcs.</a:t>
            </a:r>
          </a:p>
        </p:txBody>
      </p:sp>
      <p:pic>
        <p:nvPicPr>
          <p:cNvPr id="415749" name="Picture 5" descr="C:\PISTI\Egyetem\Tech-info\G-csapagy\kombinal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640138" cy="4267200"/>
          </a:xfrm>
          <a:prstGeom prst="rect">
            <a:avLst/>
          </a:prstGeom>
          <a:noFill/>
        </p:spPr>
      </p:pic>
      <p:pic>
        <p:nvPicPr>
          <p:cNvPr id="415750" name="Picture 6" descr="C:\PISTI\Egyetem\Tech-info\G-csapagy\kombinal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403600" cy="4191000"/>
          </a:xfrm>
          <a:prstGeom prst="rect">
            <a:avLst/>
          </a:prstGeom>
          <a:noFill/>
        </p:spPr>
      </p:pic>
      <p:sp>
        <p:nvSpPr>
          <p:cNvPr id="415751" name="Rectangle 7"/>
          <p:cNvSpPr>
            <a:spLocks noChangeArrowheads="1"/>
          </p:cNvSpPr>
          <p:nvPr/>
        </p:nvSpPr>
        <p:spPr bwMode="auto">
          <a:xfrm>
            <a:off x="5257800" y="11430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Tűgörgős+axiális hengergörgős cs.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Gördülőcsapágyak anyaga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4800600"/>
          </a:xfrm>
        </p:spPr>
        <p:txBody>
          <a:bodyPr/>
          <a:lstStyle/>
          <a:p>
            <a:r>
              <a:rPr lang="hu-HU" sz="2800"/>
              <a:t>Nagy és fárasztó jellegű felületi terhelés miatt különleges tisztaságú acélok (a szennyező anyagokra szigorú előírások). A kiinduló anyagot hőkezelik.</a:t>
            </a:r>
          </a:p>
          <a:p>
            <a:pPr lvl="1"/>
            <a:r>
              <a:rPr lang="hu-HU" sz="2800"/>
              <a:t>Átedzhető acélok: 1% C, 1,5% Cr, nagy keresztmetszeteknél Mn, Mo ötvözés.</a:t>
            </a:r>
          </a:p>
          <a:p>
            <a:pPr lvl="1"/>
            <a:r>
              <a:rPr lang="hu-HU" sz="2800"/>
              <a:t>Betétedzésű acélok: 0,15% C, Cr-Ni, Cr-Mn.</a:t>
            </a:r>
          </a:p>
          <a:p>
            <a:pPr lvl="1"/>
            <a:r>
              <a:rPr lang="hu-HU" sz="2800"/>
              <a:t>Hőálló acélok (125 C</a:t>
            </a:r>
            <a:r>
              <a:rPr lang="hu-HU" sz="2800" baseline="30000"/>
              <a:t>o</a:t>
            </a:r>
            <a:r>
              <a:rPr lang="hu-HU" sz="2800"/>
              <a:t>-felett).</a:t>
            </a:r>
          </a:p>
          <a:p>
            <a:pPr lvl="1"/>
            <a:r>
              <a:rPr lang="hu-HU" sz="2800"/>
              <a:t>Korrózióálló acélok (kevésbé terhelhetők).</a:t>
            </a:r>
          </a:p>
          <a:p>
            <a:endParaRPr lang="hu-HU"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609600"/>
          </a:xfrm>
        </p:spPr>
        <p:txBody>
          <a:bodyPr/>
          <a:lstStyle/>
          <a:p>
            <a:r>
              <a:rPr lang="hu-HU"/>
              <a:t>Csapágyak beépítése olyan legyen, hogy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458200" cy="2667000"/>
          </a:xfrm>
        </p:spPr>
        <p:txBody>
          <a:bodyPr/>
          <a:lstStyle/>
          <a:p>
            <a:r>
              <a:rPr lang="hu-HU"/>
              <a:t>Biztosítsa a tengely egyértelmű helyzetét              (általában kéttámaszú a csapágyazás, de egy helyen több csapágy is lehet).</a:t>
            </a:r>
          </a:p>
          <a:p>
            <a:r>
              <a:rPr lang="hu-HU"/>
              <a:t>Közvetítse a radiális és axiális erőket                               (ha nincs axiális teher, akkor is kell rá számítani).</a:t>
            </a:r>
          </a:p>
          <a:p>
            <a:r>
              <a:rPr lang="hu-HU"/>
              <a:t>Hőtágulás következtében ne feszüljön be a tengely.</a:t>
            </a:r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304800" y="411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hu-HU" sz="3600">
                <a:solidFill>
                  <a:srgbClr val="0033CC"/>
                </a:solidFill>
                <a:latin typeface="Arial" charset="0"/>
              </a:rPr>
              <a:t>Két alapvető csapágyazási mód van</a:t>
            </a:r>
          </a:p>
        </p:txBody>
      </p:sp>
      <p:sp>
        <p:nvSpPr>
          <p:cNvPr id="394245" name="Rectangle 5"/>
          <p:cNvSpPr>
            <a:spLocks noChangeArrowheads="1"/>
          </p:cNvSpPr>
          <p:nvPr/>
        </p:nvSpPr>
        <p:spPr bwMode="auto">
          <a:xfrm>
            <a:off x="304800" y="48768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84163" indent="-284163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Blip>
                <a:blip r:embed="rId2"/>
              </a:buBlip>
            </a:pPr>
            <a:r>
              <a:rPr lang="hu-HU">
                <a:solidFill>
                  <a:srgbClr val="000066"/>
                </a:solidFill>
                <a:latin typeface="Arial" charset="0"/>
              </a:rPr>
              <a:t>Vezetőcsapágyas ágyazás.</a:t>
            </a:r>
          </a:p>
          <a:p>
            <a:pPr marL="284163" indent="-284163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Blip>
                <a:blip r:embed="rId2"/>
              </a:buBlip>
            </a:pPr>
            <a:r>
              <a:rPr lang="hu-HU">
                <a:solidFill>
                  <a:srgbClr val="000066"/>
                </a:solidFill>
                <a:latin typeface="Arial" charset="0"/>
              </a:rPr>
              <a:t>Oldalról megtámasztott ágyazás (tükörkép elrendezésű ágyazás)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763000" cy="609600"/>
          </a:xfrm>
        </p:spPr>
        <p:txBody>
          <a:bodyPr/>
          <a:lstStyle/>
          <a:p>
            <a:r>
              <a:rPr lang="hu-HU"/>
              <a:t>Szerkezeti rajz a beépítés jellemzésére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2286000"/>
          </a:xfrm>
        </p:spPr>
        <p:txBody>
          <a:bodyPr/>
          <a:lstStyle/>
          <a:p>
            <a:r>
              <a:rPr lang="hu-HU" sz="2800"/>
              <a:t>Azt ábrázoljuk, hogy az axiális terhek milyen úton adódnak át a csapágyházra (erőfolyam).</a:t>
            </a:r>
          </a:p>
          <a:p>
            <a:r>
              <a:rPr lang="hu-HU" sz="2800"/>
              <a:t>Ez a csapágy típusától és a beépítés körülményeitől függ.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6705600" cy="533400"/>
          </a:xfrm>
        </p:spPr>
        <p:txBody>
          <a:bodyPr/>
          <a:lstStyle/>
          <a:p>
            <a:r>
              <a:rPr lang="hu-HU"/>
              <a:t>Erőfolyamok mélyhornyú golyóscsapágynál</a:t>
            </a:r>
          </a:p>
        </p:txBody>
      </p:sp>
      <p:graphicFrame>
        <p:nvGraphicFramePr>
          <p:cNvPr id="396294" name="Object 6"/>
          <p:cNvGraphicFramePr>
            <a:graphicFrameLocks noChangeAspect="1"/>
          </p:cNvGraphicFramePr>
          <p:nvPr/>
        </p:nvGraphicFramePr>
        <p:xfrm>
          <a:off x="228600" y="1219200"/>
          <a:ext cx="8686800" cy="4849813"/>
        </p:xfrm>
        <a:graphic>
          <a:graphicData uri="http://schemas.openxmlformats.org/presentationml/2006/ole">
            <p:oleObj spid="_x0000_s396294" name="Drawing" r:id="rId3" imgW="7772400" imgH="436248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5257800" cy="457200"/>
          </a:xfrm>
        </p:spPr>
        <p:txBody>
          <a:bodyPr/>
          <a:lstStyle/>
          <a:p>
            <a:r>
              <a:rPr lang="hu-HU"/>
              <a:t>Erőfolyam kúpgörgős csapágynál</a:t>
            </a:r>
          </a:p>
        </p:txBody>
      </p:sp>
      <p:graphicFrame>
        <p:nvGraphicFramePr>
          <p:cNvPr id="397316" name="Object 4"/>
          <p:cNvGraphicFramePr>
            <a:graphicFrameLocks noChangeAspect="1"/>
          </p:cNvGraphicFramePr>
          <p:nvPr/>
        </p:nvGraphicFramePr>
        <p:xfrm>
          <a:off x="381000" y="1219200"/>
          <a:ext cx="7772400" cy="5100638"/>
        </p:xfrm>
        <a:graphic>
          <a:graphicData uri="http://schemas.openxmlformats.org/presentationml/2006/ole">
            <p:oleObj spid="_x0000_s397316" name="Drawing" r:id="rId3" imgW="6343560" imgH="416232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Vezetőcsapágyas ágyazás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2667000"/>
          </a:xfrm>
        </p:spPr>
        <p:txBody>
          <a:bodyPr/>
          <a:lstStyle/>
          <a:p>
            <a:r>
              <a:rPr lang="hu-HU"/>
              <a:t>Mindkét irányú axiális terhet az egyik megtámasztás veszi fel.</a:t>
            </a:r>
          </a:p>
          <a:p>
            <a:r>
              <a:rPr lang="hu-HU"/>
              <a:t>A másik megtámasztásnál axiális elmozdulási lehetőség van (csapágyházban, vagy csapágyon belül).</a:t>
            </a:r>
          </a:p>
          <a:p>
            <a:r>
              <a:rPr lang="hu-HU"/>
              <a:t>Hosszabb tengelyeknél a hőtágulásból adódó befeszülés elkerülhető.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686800" cy="457200"/>
          </a:xfrm>
        </p:spPr>
        <p:txBody>
          <a:bodyPr/>
          <a:lstStyle/>
          <a:p>
            <a:r>
              <a:rPr lang="hu-HU"/>
              <a:t>Két jellegzetes típus szerkezeti felépítése</a:t>
            </a:r>
          </a:p>
        </p:txBody>
      </p:sp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152400" y="1524000"/>
          <a:ext cx="7467600" cy="5078413"/>
        </p:xfrm>
        <a:graphic>
          <a:graphicData uri="http://schemas.openxmlformats.org/presentationml/2006/ole">
            <p:oleObj spid="_x0000_s359429" name="Drawing" r:id="rId3" imgW="6620040" imgH="4581360" progId="AutoCAD.Drawing.15">
              <p:embed/>
            </p:oleObj>
          </a:graphicData>
        </a:graphic>
      </p:graphicFrame>
      <p:sp>
        <p:nvSpPr>
          <p:cNvPr id="359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6858000" cy="533400"/>
          </a:xfrm>
          <a:noFill/>
          <a:ln/>
        </p:spPr>
        <p:txBody>
          <a:bodyPr/>
          <a:lstStyle/>
          <a:p>
            <a:r>
              <a:rPr lang="hu-HU"/>
              <a:t>Egysoros mélyhornyú golyóscsapágy.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5257800" cy="533400"/>
          </a:xfrm>
        </p:spPr>
        <p:txBody>
          <a:bodyPr/>
          <a:lstStyle/>
          <a:p>
            <a:r>
              <a:rPr lang="hu-HU"/>
              <a:t>Két mélyhornyú golyóscsapággyal</a:t>
            </a:r>
          </a:p>
        </p:txBody>
      </p:sp>
      <p:graphicFrame>
        <p:nvGraphicFramePr>
          <p:cNvPr id="399364" name="Object 4"/>
          <p:cNvGraphicFramePr>
            <a:graphicFrameLocks noChangeAspect="1"/>
          </p:cNvGraphicFramePr>
          <p:nvPr/>
        </p:nvGraphicFramePr>
        <p:xfrm>
          <a:off x="381000" y="1143000"/>
          <a:ext cx="7239000" cy="5592763"/>
        </p:xfrm>
        <a:graphic>
          <a:graphicData uri="http://schemas.openxmlformats.org/presentationml/2006/ole">
            <p:oleObj spid="_x0000_s399364" name="Drawing" r:id="rId3" imgW="6162840" imgH="476244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610600" cy="533400"/>
          </a:xfrm>
        </p:spPr>
        <p:txBody>
          <a:bodyPr/>
          <a:lstStyle/>
          <a:p>
            <a:r>
              <a:rPr lang="hu-HU"/>
              <a:t>Egy mélyhornyú golyóscsapággyal és egy hengergörgős cs.</a:t>
            </a:r>
          </a:p>
        </p:txBody>
      </p:sp>
      <p:graphicFrame>
        <p:nvGraphicFramePr>
          <p:cNvPr id="400388" name="Object 4"/>
          <p:cNvGraphicFramePr>
            <a:graphicFrameLocks noChangeAspect="1"/>
          </p:cNvGraphicFramePr>
          <p:nvPr/>
        </p:nvGraphicFramePr>
        <p:xfrm>
          <a:off x="609600" y="1143000"/>
          <a:ext cx="6477000" cy="5505450"/>
        </p:xfrm>
        <a:graphic>
          <a:graphicData uri="http://schemas.openxmlformats.org/presentationml/2006/ole">
            <p:oleObj spid="_x0000_s400388" name="Drawing" r:id="rId3" imgW="5467320" imgH="464832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457200"/>
          </a:xfrm>
        </p:spPr>
        <p:txBody>
          <a:bodyPr/>
          <a:lstStyle/>
          <a:p>
            <a:r>
              <a:rPr lang="hu-HU"/>
              <a:t>Az előző két beépítés szerkezeti vázlata</a:t>
            </a:r>
          </a:p>
        </p:txBody>
      </p:sp>
      <p:graphicFrame>
        <p:nvGraphicFramePr>
          <p:cNvPr id="401412" name="Object 4"/>
          <p:cNvGraphicFramePr>
            <a:graphicFrameLocks noChangeAspect="1"/>
          </p:cNvGraphicFramePr>
          <p:nvPr/>
        </p:nvGraphicFramePr>
        <p:xfrm>
          <a:off x="609600" y="1371600"/>
          <a:ext cx="8001000" cy="4678363"/>
        </p:xfrm>
        <a:graphic>
          <a:graphicData uri="http://schemas.openxmlformats.org/presentationml/2006/ole">
            <p:oleObj spid="_x0000_s401412" name="Drawing" r:id="rId3" imgW="6515280" imgH="380988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305800" cy="609600"/>
          </a:xfrm>
        </p:spPr>
        <p:txBody>
          <a:bodyPr/>
          <a:lstStyle/>
          <a:p>
            <a:r>
              <a:rPr lang="hu-HU"/>
              <a:t>Oldalról megtámasztott ágyazás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1676400"/>
          </a:xfrm>
        </p:spPr>
        <p:txBody>
          <a:bodyPr/>
          <a:lstStyle/>
          <a:p>
            <a:r>
              <a:rPr lang="hu-HU"/>
              <a:t>Az egyik irányú axiális terhet az egyik megtámasztás veszi fel, a másik irányút pedig a másik megtámasztás.</a:t>
            </a:r>
          </a:p>
          <a:p>
            <a:r>
              <a:rPr lang="hu-HU"/>
              <a:t>Rövidebb tengelyeknél alkalmazzuk, ahol a hőtágulásból adódó befeszülésre nem kell számítani.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33400"/>
          </a:xfrm>
        </p:spPr>
        <p:txBody>
          <a:bodyPr/>
          <a:lstStyle/>
          <a:p>
            <a:r>
              <a:rPr lang="hu-HU"/>
              <a:t>Két mélyhornyú golyóscsapággyal, nincs előfeszítés</a:t>
            </a:r>
          </a:p>
        </p:txBody>
      </p:sp>
      <p:graphicFrame>
        <p:nvGraphicFramePr>
          <p:cNvPr id="403460" name="Object 4"/>
          <p:cNvGraphicFramePr>
            <a:graphicFrameLocks noChangeAspect="1"/>
          </p:cNvGraphicFramePr>
          <p:nvPr/>
        </p:nvGraphicFramePr>
        <p:xfrm>
          <a:off x="609600" y="1219200"/>
          <a:ext cx="6172200" cy="5405438"/>
        </p:xfrm>
        <a:graphic>
          <a:graphicData uri="http://schemas.openxmlformats.org/presentationml/2006/ole">
            <p:oleObj spid="_x0000_s403460" name="Drawing" r:id="rId3" imgW="5057640" imgH="442908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457200"/>
          </a:xfrm>
        </p:spPr>
        <p:txBody>
          <a:bodyPr/>
          <a:lstStyle/>
          <a:p>
            <a:r>
              <a:rPr lang="hu-HU"/>
              <a:t>Az előző beépítés szerkezeti vázlata (X-elrendezés)</a:t>
            </a:r>
          </a:p>
        </p:txBody>
      </p:sp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838200" y="1676400"/>
          <a:ext cx="7696200" cy="4340225"/>
        </p:xfrm>
        <a:graphic>
          <a:graphicData uri="http://schemas.openxmlformats.org/presentationml/2006/ole">
            <p:oleObj spid="_x0000_s406532" name="Drawing" r:id="rId3" imgW="5219640" imgH="294336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077200" cy="457200"/>
          </a:xfrm>
        </p:spPr>
        <p:txBody>
          <a:bodyPr/>
          <a:lstStyle/>
          <a:p>
            <a:r>
              <a:rPr lang="hu-HU"/>
              <a:t>Két ferde hatásvonalú golyóscsapággyal, előfeszítve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457200" y="1143000"/>
          <a:ext cx="7315200" cy="5291138"/>
        </p:xfrm>
        <a:graphic>
          <a:graphicData uri="http://schemas.openxmlformats.org/presentationml/2006/ole">
            <p:oleObj spid="_x0000_s404484" name="Drawing" r:id="rId3" imgW="6000840" imgH="421956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610600" cy="533400"/>
          </a:xfrm>
        </p:spPr>
        <p:txBody>
          <a:bodyPr/>
          <a:lstStyle/>
          <a:p>
            <a:r>
              <a:rPr lang="hu-HU"/>
              <a:t>Két kúpgörgős csapággyal, előfeszítve</a:t>
            </a:r>
          </a:p>
        </p:txBody>
      </p:sp>
      <p:graphicFrame>
        <p:nvGraphicFramePr>
          <p:cNvPr id="407557" name="Object 5"/>
          <p:cNvGraphicFramePr>
            <a:graphicFrameLocks noChangeAspect="1"/>
          </p:cNvGraphicFramePr>
          <p:nvPr/>
        </p:nvGraphicFramePr>
        <p:xfrm>
          <a:off x="228600" y="1524000"/>
          <a:ext cx="8686800" cy="4425950"/>
        </p:xfrm>
        <a:graphic>
          <a:graphicData uri="http://schemas.openxmlformats.org/presentationml/2006/ole">
            <p:oleObj spid="_x0000_s407557" name="Drawing" r:id="rId3" imgW="6581880" imgH="325764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33400"/>
          </a:xfrm>
        </p:spPr>
        <p:txBody>
          <a:bodyPr/>
          <a:lstStyle/>
          <a:p>
            <a:r>
              <a:rPr lang="hu-HU"/>
              <a:t>Az előző két beépítés szerkezeti vázlata (O-elrendezés)</a:t>
            </a:r>
          </a:p>
        </p:txBody>
      </p:sp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762000" y="1524000"/>
          <a:ext cx="7543800" cy="4241800"/>
        </p:xfrm>
        <a:graphic>
          <a:graphicData uri="http://schemas.openxmlformats.org/presentationml/2006/ole">
            <p:oleObj spid="_x0000_s405508" name="Drawing" r:id="rId3" imgW="5419800" imgH="304812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Gördülőcsapágyak illesztése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334000"/>
          </a:xfrm>
        </p:spPr>
        <p:txBody>
          <a:bodyPr/>
          <a:lstStyle/>
          <a:p>
            <a:r>
              <a:rPr lang="hu-HU"/>
              <a:t>A furatátmérőt a tengelyhez, a külső átmérőt a házhoz illesztjük.</a:t>
            </a:r>
          </a:p>
          <a:p>
            <a:r>
              <a:rPr lang="hu-HU"/>
              <a:t>Ha a terhelés iránya változik a gyűrűhöz képest, akkor szilárdan illesztünk (N, P tűrések a ház furatában. k, m, n tűrések a tengelyen).</a:t>
            </a:r>
          </a:p>
          <a:p>
            <a:r>
              <a:rPr lang="hu-HU"/>
              <a:t>Ha a terhelés iránya állandó a gyűrűhöz képest, akkor laza vagy átmeneti az illesztés.</a:t>
            </a:r>
          </a:p>
          <a:p>
            <a:r>
              <a:rPr lang="hu-HU"/>
              <a:t>A szabad csapágy külső átmérője laza illesztésű.</a:t>
            </a:r>
          </a:p>
          <a:p>
            <a:r>
              <a:rPr lang="hu-HU"/>
              <a:t>A csapággyűrűk tűrése nem felel meg az ISO szabványoknak. Mindkét gyűrű tényleges mérete kisebb, mint a névleges.</a:t>
            </a:r>
          </a:p>
          <a:p>
            <a:r>
              <a:rPr lang="hu-HU"/>
              <a:t>A könnyű szerelhetőség érdekében túl szoros illesztést ne alkalmazzunk.          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C:\PISTI\Egyetem\Gépszerk-II\Gördülőcsapágyak\Képek\rdgball.gif"/>
          <p:cNvPicPr>
            <a:picLocks noChangeAspect="1" noChangeArrowheads="1"/>
          </p:cNvPicPr>
          <p:nvPr/>
        </p:nvPicPr>
        <p:blipFill>
          <a:blip r:embed="rId2" cstate="print"/>
          <a:srcRect t="2563" b="2563"/>
          <a:stretch>
            <a:fillRect/>
          </a:stretch>
        </p:blipFill>
        <p:spPr bwMode="auto">
          <a:xfrm>
            <a:off x="2667000" y="533400"/>
            <a:ext cx="42037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Axiális rögzítés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6019800" cy="533400"/>
          </a:xfrm>
        </p:spPr>
        <p:txBody>
          <a:bodyPr/>
          <a:lstStyle/>
          <a:p>
            <a:r>
              <a:rPr lang="hu-HU"/>
              <a:t>Tengelyanyával és biztosító lemezzel.</a:t>
            </a:r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/>
        </p:nvGraphicFramePr>
        <p:xfrm>
          <a:off x="609600" y="1600200"/>
          <a:ext cx="6629400" cy="5010150"/>
        </p:xfrm>
        <a:graphic>
          <a:graphicData uri="http://schemas.openxmlformats.org/presentationml/2006/ole">
            <p:oleObj spid="_x0000_s409605" name="Drawing" r:id="rId3" imgW="5495760" imgH="415296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2743200" cy="533400"/>
          </a:xfrm>
        </p:spPr>
        <p:txBody>
          <a:bodyPr/>
          <a:lstStyle/>
          <a:p>
            <a:r>
              <a:rPr lang="hu-HU" sz="2800"/>
              <a:t>Tengelyanya</a:t>
            </a:r>
          </a:p>
        </p:txBody>
      </p:sp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990600" y="1371600"/>
          <a:ext cx="6553200" cy="4703763"/>
        </p:xfrm>
        <a:graphic>
          <a:graphicData uri="http://schemas.openxmlformats.org/presentationml/2006/ole">
            <p:oleObj spid="_x0000_s410628" name="Drawing" r:id="rId3" imgW="4352760" imgH="312408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3429000" cy="762000"/>
          </a:xfrm>
        </p:spPr>
        <p:txBody>
          <a:bodyPr/>
          <a:lstStyle/>
          <a:p>
            <a:r>
              <a:rPr lang="hu-HU" sz="2800"/>
              <a:t>Rögzítőgyűrűvel</a:t>
            </a:r>
          </a:p>
        </p:txBody>
      </p:sp>
      <p:graphicFrame>
        <p:nvGraphicFramePr>
          <p:cNvPr id="442368" name="Object 0"/>
          <p:cNvGraphicFramePr>
            <a:graphicFrameLocks noChangeAspect="1"/>
          </p:cNvGraphicFramePr>
          <p:nvPr/>
        </p:nvGraphicFramePr>
        <p:xfrm>
          <a:off x="3886200" y="685800"/>
          <a:ext cx="3543300" cy="5791200"/>
        </p:xfrm>
        <a:graphic>
          <a:graphicData uri="http://schemas.openxmlformats.org/presentationml/2006/ole">
            <p:oleObj spid="_x0000_s442368" name="Drawing" r:id="rId3" imgW="2657520" imgH="434340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7696200" cy="533400"/>
          </a:xfrm>
        </p:spPr>
        <p:txBody>
          <a:bodyPr/>
          <a:lstStyle/>
          <a:p>
            <a:r>
              <a:rPr lang="hu-HU" sz="2800"/>
              <a:t>Rögzítőgyűrű tengelyhez és furathoz</a:t>
            </a:r>
          </a:p>
        </p:txBody>
      </p:sp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381000" y="1295400"/>
          <a:ext cx="8382000" cy="4730750"/>
        </p:xfrm>
        <a:graphic>
          <a:graphicData uri="http://schemas.openxmlformats.org/presentationml/2006/ole">
            <p:oleObj spid="_x0000_s412676" name="Drawing" r:id="rId3" imgW="6953400" imgH="392436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3581400" cy="2895600"/>
          </a:xfrm>
        </p:spPr>
        <p:txBody>
          <a:bodyPr/>
          <a:lstStyle/>
          <a:p>
            <a:r>
              <a:rPr lang="hu-HU" sz="2800"/>
              <a:t>Tengelyvégnél csavarral és alátéttel rögzíthető a belső gyűrű.       A külső gyűrű csapágyfedéllel.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3962400" y="533400"/>
          <a:ext cx="3709988" cy="6096000"/>
        </p:xfrm>
        <a:graphic>
          <a:graphicData uri="http://schemas.openxmlformats.org/presentationml/2006/ole">
            <p:oleObj spid="_x0000_s413700" name="Drawing" r:id="rId3" imgW="2828880" imgH="464832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3048000" cy="2819400"/>
          </a:xfrm>
        </p:spPr>
        <p:txBody>
          <a:bodyPr/>
          <a:lstStyle/>
          <a:p>
            <a:r>
              <a:rPr lang="hu-HU" sz="2800"/>
              <a:t>Sima tengelyre kúpos szorítóhüvellyel rögzíthető a kúpos furatú csapágy.</a:t>
            </a:r>
          </a:p>
        </p:txBody>
      </p:sp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3352800" y="609600"/>
          <a:ext cx="4256088" cy="6019800"/>
        </p:xfrm>
        <a:graphic>
          <a:graphicData uri="http://schemas.openxmlformats.org/presentationml/2006/ole">
            <p:oleObj spid="_x0000_s414724" name="Drawing" r:id="rId3" imgW="3333600" imgH="471492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Csapágyak tömítése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705600" cy="2819400"/>
          </a:xfrm>
        </p:spPr>
        <p:txBody>
          <a:bodyPr/>
          <a:lstStyle/>
          <a:p>
            <a:r>
              <a:rPr lang="hu-HU"/>
              <a:t>A tömítés feladata:</a:t>
            </a:r>
          </a:p>
          <a:p>
            <a:pPr lvl="1"/>
            <a:r>
              <a:rPr lang="hu-HU"/>
              <a:t>Szennyeződés ne jusson a csapágyba.</a:t>
            </a:r>
          </a:p>
          <a:p>
            <a:pPr lvl="1"/>
            <a:r>
              <a:rPr lang="hu-HU"/>
              <a:t>Kenőanyag ne távozzon el.</a:t>
            </a:r>
          </a:p>
          <a:p>
            <a:r>
              <a:rPr lang="hu-HU"/>
              <a:t>Tömítési lehetőségek:</a:t>
            </a:r>
          </a:p>
          <a:p>
            <a:pPr lvl="1"/>
            <a:r>
              <a:rPr lang="hu-HU"/>
              <a:t>Tömített csapágy.</a:t>
            </a:r>
          </a:p>
          <a:p>
            <a:pPr lvl="1"/>
            <a:r>
              <a:rPr lang="hu-HU"/>
              <a:t>Önálló tömítés.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610600" cy="533400"/>
          </a:xfrm>
        </p:spPr>
        <p:txBody>
          <a:bodyPr/>
          <a:lstStyle/>
          <a:p>
            <a:r>
              <a:rPr lang="hu-HU" sz="2800"/>
              <a:t>Nemezgyűrűs tömítés</a:t>
            </a:r>
          </a:p>
        </p:txBody>
      </p:sp>
      <p:graphicFrame>
        <p:nvGraphicFramePr>
          <p:cNvPr id="417796" name="Object 4"/>
          <p:cNvGraphicFramePr>
            <a:graphicFrameLocks noChangeAspect="1"/>
          </p:cNvGraphicFramePr>
          <p:nvPr/>
        </p:nvGraphicFramePr>
        <p:xfrm>
          <a:off x="533400" y="1981200"/>
          <a:ext cx="6553200" cy="4614863"/>
        </p:xfrm>
        <a:graphic>
          <a:graphicData uri="http://schemas.openxmlformats.org/presentationml/2006/ole">
            <p:oleObj spid="_x0000_s417796" name="Drawing" r:id="rId3" imgW="5924520" imgH="4172040" progId="AutoCAD.Drawing.15">
              <p:embed/>
            </p:oleObj>
          </a:graphicData>
        </a:graphic>
      </p:graphicFrame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000066"/>
                </a:solidFill>
                <a:latin typeface="Arial" charset="0"/>
              </a:rPr>
              <a:t>Kisebb fordulatszámú, zsírkenésű csapágyaknál.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2286000"/>
            <a:ext cx="31242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800"/>
              <a:t>Fémházas típus</a:t>
            </a:r>
          </a:p>
        </p:txBody>
      </p:sp>
      <p:sp>
        <p:nvSpPr>
          <p:cNvPr id="419844" name="Rectangle 4"/>
          <p:cNvSpPr>
            <a:spLocks noChangeArrowheads="1"/>
          </p:cNvSpPr>
          <p:nvPr/>
        </p:nvSpPr>
        <p:spPr bwMode="auto">
          <a:xfrm>
            <a:off x="5410200" y="1143000"/>
            <a:ext cx="327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 sz="2800">
                <a:solidFill>
                  <a:srgbClr val="000066"/>
                </a:solidFill>
                <a:latin typeface="Arial" charset="0"/>
              </a:rPr>
              <a:t>v</a:t>
            </a:r>
            <a:r>
              <a:rPr lang="hu-HU" sz="2800" baseline="-25000">
                <a:solidFill>
                  <a:srgbClr val="000066"/>
                </a:solidFill>
                <a:latin typeface="Arial" charset="0"/>
              </a:rPr>
              <a:t>max</a:t>
            </a:r>
            <a:r>
              <a:rPr lang="hu-HU" sz="2800">
                <a:solidFill>
                  <a:srgbClr val="000066"/>
                </a:solidFill>
                <a:latin typeface="Arial" charset="0"/>
              </a:rPr>
              <a:t>=15 m/s kerületi sebesség</a:t>
            </a:r>
          </a:p>
        </p:txBody>
      </p:sp>
      <p:sp>
        <p:nvSpPr>
          <p:cNvPr id="419846" name="Rectangle 6"/>
          <p:cNvSpPr>
            <a:spLocks noChangeArrowheads="1"/>
          </p:cNvSpPr>
          <p:nvPr/>
        </p:nvSpPr>
        <p:spPr bwMode="auto">
          <a:xfrm>
            <a:off x="152400" y="4572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84163" indent="-284163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Blip>
                <a:blip r:embed="rId4"/>
              </a:buBlip>
            </a:pPr>
            <a:r>
              <a:rPr lang="hu-HU" sz="2800">
                <a:solidFill>
                  <a:srgbClr val="000066"/>
                </a:solidFill>
                <a:latin typeface="Arial" charset="0"/>
              </a:rPr>
              <a:t>Rugós tömítőgyűrű (szimering)</a:t>
            </a:r>
          </a:p>
        </p:txBody>
      </p:sp>
      <p:graphicFrame>
        <p:nvGraphicFramePr>
          <p:cNvPr id="419847" name="Object 7"/>
          <p:cNvGraphicFramePr>
            <a:graphicFrameLocks noChangeAspect="1"/>
          </p:cNvGraphicFramePr>
          <p:nvPr/>
        </p:nvGraphicFramePr>
        <p:xfrm>
          <a:off x="228600" y="1066800"/>
          <a:ext cx="4495800" cy="5181600"/>
        </p:xfrm>
        <a:graphic>
          <a:graphicData uri="http://schemas.openxmlformats.org/presentationml/2006/ole">
            <p:oleObj spid="_x0000_s419847" name="Drawing" r:id="rId5" imgW="3733920" imgH="3952800" progId="AutoCAD.Drawing.15">
              <p:embed/>
            </p:oleObj>
          </a:graphicData>
        </a:graphic>
      </p:graphicFrame>
      <p:pic>
        <p:nvPicPr>
          <p:cNvPr id="419848" name="Picture 8" descr="C:\PISTI\Egyetem\Tech-info\Tomites\sim3.gif"/>
          <p:cNvPicPr>
            <a:picLocks noChangeAspect="1" noChangeArrowheads="1"/>
          </p:cNvPicPr>
          <p:nvPr/>
        </p:nvPicPr>
        <p:blipFill>
          <a:blip r:embed="rId6" cstate="print"/>
          <a:srcRect l="6731" r="5769"/>
          <a:stretch>
            <a:fillRect/>
          </a:stretch>
        </p:blipFill>
        <p:spPr bwMode="auto">
          <a:xfrm>
            <a:off x="4876800" y="3200400"/>
            <a:ext cx="3962400" cy="299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43600" y="1676400"/>
            <a:ext cx="27432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800"/>
              <a:t>Fémvázas típus</a:t>
            </a:r>
          </a:p>
        </p:txBody>
      </p:sp>
      <p:graphicFrame>
        <p:nvGraphicFramePr>
          <p:cNvPr id="421891" name="Object 3"/>
          <p:cNvGraphicFramePr>
            <a:graphicFrameLocks noChangeAspect="1"/>
          </p:cNvGraphicFramePr>
          <p:nvPr/>
        </p:nvGraphicFramePr>
        <p:xfrm>
          <a:off x="381000" y="609600"/>
          <a:ext cx="5399088" cy="6019800"/>
        </p:xfrm>
        <a:graphic>
          <a:graphicData uri="http://schemas.openxmlformats.org/presentationml/2006/ole">
            <p:oleObj spid="_x0000_s421891" name="Drawing" r:id="rId4" imgW="4019400" imgH="4400640" progId="AutoCAD.Drawing.15">
              <p:embed/>
            </p:oleObj>
          </a:graphicData>
        </a:graphic>
      </p:graphicFrame>
      <p:pic>
        <p:nvPicPr>
          <p:cNvPr id="421894" name="Picture 6" descr="C:\PISTI\Egyetem\Tech-info\Tomites\sim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200400"/>
            <a:ext cx="227965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6934200" cy="533400"/>
          </a:xfrm>
          <a:noFill/>
          <a:ln/>
        </p:spPr>
        <p:txBody>
          <a:bodyPr/>
          <a:lstStyle/>
          <a:p>
            <a:r>
              <a:rPr lang="hu-HU"/>
              <a:t>Egyfelé ható axiális golyóscsapágy</a:t>
            </a:r>
          </a:p>
        </p:txBody>
      </p:sp>
      <p:graphicFrame>
        <p:nvGraphicFramePr>
          <p:cNvPr id="360454" name="Object 1030"/>
          <p:cNvGraphicFramePr>
            <a:graphicFrameLocks noChangeAspect="1"/>
          </p:cNvGraphicFramePr>
          <p:nvPr/>
        </p:nvGraphicFramePr>
        <p:xfrm>
          <a:off x="609600" y="1066800"/>
          <a:ext cx="6858000" cy="5427663"/>
        </p:xfrm>
        <a:graphic>
          <a:graphicData uri="http://schemas.openxmlformats.org/presentationml/2006/ole">
            <p:oleObj spid="_x0000_s360454" name="Drawing" r:id="rId3" imgW="5753160" imgH="455292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610600" cy="533400"/>
          </a:xfrm>
        </p:spPr>
        <p:txBody>
          <a:bodyPr/>
          <a:lstStyle/>
          <a:p>
            <a:r>
              <a:rPr lang="hu-HU" sz="2800"/>
              <a:t>V-gyűrűs tömítés</a:t>
            </a:r>
          </a:p>
        </p:txBody>
      </p:sp>
      <p:pic>
        <p:nvPicPr>
          <p:cNvPr id="423941" name="Picture 5" descr="C:\PISTI\Egyetem\Tech-info\Tomites\vr1ad.gif"/>
          <p:cNvPicPr>
            <a:picLocks noChangeAspect="1" noChangeArrowheads="1"/>
          </p:cNvPicPr>
          <p:nvPr/>
        </p:nvPicPr>
        <p:blipFill>
          <a:blip r:embed="rId2" cstate="print"/>
          <a:srcRect r="12500"/>
          <a:stretch>
            <a:fillRect/>
          </a:stretch>
        </p:blipFill>
        <p:spPr bwMode="auto">
          <a:xfrm>
            <a:off x="304800" y="1143000"/>
            <a:ext cx="2667000" cy="5257800"/>
          </a:xfrm>
          <a:prstGeom prst="rect">
            <a:avLst/>
          </a:prstGeom>
          <a:noFill/>
        </p:spPr>
      </p:pic>
      <p:pic>
        <p:nvPicPr>
          <p:cNvPr id="423942" name="Picture 6" descr="C:\PISTI\Egyetem\Tech-info\Tomites\vr1cd.gif"/>
          <p:cNvPicPr>
            <a:picLocks noChangeAspect="1" noChangeArrowheads="1"/>
          </p:cNvPicPr>
          <p:nvPr/>
        </p:nvPicPr>
        <p:blipFill>
          <a:blip r:embed="rId3" cstate="print"/>
          <a:srcRect l="5136" r="7544"/>
          <a:stretch>
            <a:fillRect/>
          </a:stretch>
        </p:blipFill>
        <p:spPr bwMode="auto">
          <a:xfrm>
            <a:off x="3276600" y="1143000"/>
            <a:ext cx="2746375" cy="5334000"/>
          </a:xfrm>
          <a:prstGeom prst="rect">
            <a:avLst/>
          </a:prstGeom>
          <a:noFill/>
        </p:spPr>
      </p:pic>
      <p:pic>
        <p:nvPicPr>
          <p:cNvPr id="423943" name="Picture 7" descr="C:\PISTI\Egyetem\Tech-info\Tomites\vr7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143000"/>
            <a:ext cx="25527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Csapágyak jelölése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2667000"/>
          </a:xfrm>
        </p:spPr>
        <p:txBody>
          <a:bodyPr/>
          <a:lstStyle/>
          <a:p>
            <a:r>
              <a:rPr lang="hu-HU"/>
              <a:t>Nemzetközileg szabványosított.</a:t>
            </a:r>
          </a:p>
          <a:p>
            <a:r>
              <a:rPr lang="hu-HU"/>
              <a:t>Egy tengelyátmérőhöz (furatátmérőhöz) különböző szélességű és külső átmérőjű csapágyakat lehet választani.</a:t>
            </a:r>
          </a:p>
          <a:p>
            <a:r>
              <a:rPr lang="hu-HU"/>
              <a:t>Minden furatátmérőhöz tartozik:</a:t>
            </a:r>
          </a:p>
          <a:p>
            <a:pPr lvl="1"/>
            <a:r>
              <a:rPr lang="hu-HU"/>
              <a:t>több szélességsorozat és</a:t>
            </a:r>
          </a:p>
          <a:p>
            <a:pPr lvl="1"/>
            <a:r>
              <a:rPr lang="hu-HU"/>
              <a:t>egy külső átmérő sorozat.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26" name="Object 2"/>
          <p:cNvGraphicFramePr>
            <a:graphicFrameLocks noChangeAspect="1"/>
          </p:cNvGraphicFramePr>
          <p:nvPr/>
        </p:nvGraphicFramePr>
        <p:xfrm>
          <a:off x="228600" y="609600"/>
          <a:ext cx="8610600" cy="3254375"/>
        </p:xfrm>
        <a:graphic>
          <a:graphicData uri="http://schemas.openxmlformats.org/presentationml/2006/ole">
            <p:oleObj spid="_x0000_s436226" name="Drawing" r:id="rId3" imgW="6838920" imgH="2467080" progId="AutoCAD.Rajz.14">
              <p:embed/>
            </p:oleObj>
          </a:graphicData>
        </a:graphic>
      </p:graphicFrame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2286000" y="4114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84163" indent="-284163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 sz="2800">
                <a:solidFill>
                  <a:srgbClr val="000066"/>
                </a:solidFill>
                <a:latin typeface="Arial" charset="0"/>
              </a:rPr>
              <a:t>6 1 9 20</a:t>
            </a:r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2438400" y="61722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Mélyhornyú golyóscsapágy</a:t>
            </a:r>
          </a:p>
        </p:txBody>
      </p:sp>
      <p:sp>
        <p:nvSpPr>
          <p:cNvPr id="436229" name="Rectangle 5"/>
          <p:cNvSpPr>
            <a:spLocks noChangeArrowheads="1"/>
          </p:cNvSpPr>
          <p:nvPr/>
        </p:nvSpPr>
        <p:spPr bwMode="auto">
          <a:xfrm>
            <a:off x="2667000" y="5715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1-es szélesség sorozat.</a:t>
            </a:r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2971800" y="5257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9-es átmérő sorozat.</a:t>
            </a:r>
          </a:p>
        </p:txBody>
      </p:sp>
      <p:sp>
        <p:nvSpPr>
          <p:cNvPr id="436231" name="Rectangle 7"/>
          <p:cNvSpPr>
            <a:spLocks noChangeArrowheads="1"/>
          </p:cNvSpPr>
          <p:nvPr/>
        </p:nvSpPr>
        <p:spPr bwMode="auto">
          <a:xfrm>
            <a:off x="3276600" y="4724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Furatátmérő ötöde.</a:t>
            </a:r>
          </a:p>
        </p:txBody>
      </p:sp>
      <p:sp>
        <p:nvSpPr>
          <p:cNvPr id="436232" name="Line 8"/>
          <p:cNvSpPr>
            <a:spLocks noChangeShapeType="1"/>
          </p:cNvSpPr>
          <p:nvPr/>
        </p:nvSpPr>
        <p:spPr bwMode="auto">
          <a:xfrm flipV="1">
            <a:off x="2514600" y="4648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36233" name="Line 9"/>
          <p:cNvSpPr>
            <a:spLocks noChangeShapeType="1"/>
          </p:cNvSpPr>
          <p:nvPr/>
        </p:nvSpPr>
        <p:spPr bwMode="auto">
          <a:xfrm flipV="1">
            <a:off x="2819400" y="4648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36234" name="Line 10"/>
          <p:cNvSpPr>
            <a:spLocks noChangeShapeType="1"/>
          </p:cNvSpPr>
          <p:nvPr/>
        </p:nvSpPr>
        <p:spPr bwMode="auto">
          <a:xfrm flipV="1">
            <a:off x="30480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001000" cy="1905000"/>
          </a:xfrm>
        </p:spPr>
        <p:txBody>
          <a:bodyPr/>
          <a:lstStyle/>
          <a:p>
            <a:r>
              <a:rPr lang="hu-HU"/>
              <a:t>Kosárszerkezet jelölése.</a:t>
            </a:r>
          </a:p>
          <a:p>
            <a:r>
              <a:rPr lang="hu-HU"/>
              <a:t>Csapágyhézag jelölése (C</a:t>
            </a:r>
            <a:r>
              <a:rPr lang="hu-HU" baseline="-25000"/>
              <a:t>1</a:t>
            </a:r>
            <a:r>
              <a:rPr lang="hu-HU"/>
              <a:t>, C</a:t>
            </a:r>
            <a:r>
              <a:rPr lang="hu-HU" baseline="-25000"/>
              <a:t>2</a:t>
            </a:r>
            <a:r>
              <a:rPr lang="hu-HU"/>
              <a:t>, C</a:t>
            </a:r>
            <a:r>
              <a:rPr lang="hu-HU" baseline="-25000"/>
              <a:t>3</a:t>
            </a:r>
            <a:r>
              <a:rPr lang="hu-HU"/>
              <a:t>….)</a:t>
            </a:r>
          </a:p>
          <a:p>
            <a:r>
              <a:rPr lang="hu-HU"/>
              <a:t>Pontossági fokozat jelölése (P5, P4,…)</a:t>
            </a:r>
          </a:p>
          <a:p>
            <a:r>
              <a:rPr lang="hu-HU"/>
              <a:t>A fenti adatokat akkor jelöljük ha eltérnek a normáltól.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Csapágyak tönkremenetele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10600" cy="3581400"/>
          </a:xfrm>
        </p:spPr>
        <p:txBody>
          <a:bodyPr/>
          <a:lstStyle/>
          <a:p>
            <a:r>
              <a:rPr lang="hu-HU"/>
              <a:t>Anyagkifáradás okozza, mert a gördülőelemek és a futópályák terhelése időben ciklikusan változik.</a:t>
            </a:r>
          </a:p>
          <a:p>
            <a:r>
              <a:rPr lang="hu-HU"/>
              <a:t>Megjelenési formák: hámlás , kipattogzás, gödrösödés. A csapágyzaj megnövekszik.</a:t>
            </a:r>
          </a:p>
          <a:p>
            <a:r>
              <a:rPr lang="hu-HU"/>
              <a:t>100 C</a:t>
            </a:r>
            <a:r>
              <a:rPr lang="hu-HU" baseline="30000"/>
              <a:t>o</a:t>
            </a:r>
            <a:r>
              <a:rPr lang="hu-HU"/>
              <a:t>-alatt nem kell számítani a névleges élettartam csökkenésére.</a:t>
            </a:r>
          </a:p>
          <a:p>
            <a:r>
              <a:rPr lang="hu-HU"/>
              <a:t>A csapágykiválasztás a szükséges élettartam alapján történik.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610600" cy="609600"/>
          </a:xfrm>
        </p:spPr>
        <p:txBody>
          <a:bodyPr/>
          <a:lstStyle/>
          <a:p>
            <a:r>
              <a:rPr lang="hu-HU"/>
              <a:t>Kifáradási görbe (Wöhler-görbe)</a:t>
            </a:r>
          </a:p>
        </p:txBody>
      </p:sp>
      <p:graphicFrame>
        <p:nvGraphicFramePr>
          <p:cNvPr id="443392" name="Object 1024"/>
          <p:cNvGraphicFramePr>
            <a:graphicFrameLocks noChangeAspect="1"/>
          </p:cNvGraphicFramePr>
          <p:nvPr/>
        </p:nvGraphicFramePr>
        <p:xfrm>
          <a:off x="304800" y="1371600"/>
          <a:ext cx="4343400" cy="3976688"/>
        </p:xfrm>
        <a:graphic>
          <a:graphicData uri="http://schemas.openxmlformats.org/presentationml/2006/ole">
            <p:oleObj spid="_x0000_s443392" name="Drawing" r:id="rId3" imgW="4610160" imgH="3943440" progId="AutoCAD.Rajz.14">
              <p:embed/>
            </p:oleObj>
          </a:graphicData>
        </a:graphic>
      </p:graphicFrame>
      <p:pic>
        <p:nvPicPr>
          <p:cNvPr id="428038" name="Picture 6"/>
          <p:cNvPicPr>
            <a:picLocks noChangeAspect="1" noChangeArrowheads="1"/>
          </p:cNvPicPr>
          <p:nvPr/>
        </p:nvPicPr>
        <p:blipFill>
          <a:blip r:embed="rId4" cstate="print"/>
          <a:srcRect l="16429" t="11250" r="15117" b="10001"/>
          <a:stretch>
            <a:fillRect/>
          </a:stretch>
        </p:blipFill>
        <p:spPr bwMode="auto">
          <a:xfrm>
            <a:off x="4724400" y="1828800"/>
            <a:ext cx="42672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8039" name="Text Box 7"/>
          <p:cNvSpPr txBox="1">
            <a:spLocks noChangeArrowheads="1"/>
          </p:cNvSpPr>
          <p:nvPr/>
        </p:nvSpPr>
        <p:spPr bwMode="auto">
          <a:xfrm>
            <a:off x="457200" y="55626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000066"/>
                </a:solidFill>
                <a:latin typeface="Arial" charset="0"/>
              </a:rPr>
              <a:t>A görbéhez 90%-os túlélési valószínűség tartozik.</a:t>
            </a:r>
          </a:p>
        </p:txBody>
      </p:sp>
      <p:sp>
        <p:nvSpPr>
          <p:cNvPr id="428040" name="Text Box 8"/>
          <p:cNvSpPr txBox="1">
            <a:spLocks noChangeArrowheads="1"/>
          </p:cNvSpPr>
          <p:nvPr/>
        </p:nvSpPr>
        <p:spPr bwMode="auto">
          <a:xfrm>
            <a:off x="5257800" y="1371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000066"/>
                </a:solidFill>
                <a:latin typeface="Arial" charset="0"/>
              </a:rPr>
              <a:t>Élettartam egyenlet: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61" name="Picture 1029"/>
          <p:cNvPicPr>
            <a:picLocks noChangeAspect="1" noChangeArrowheads="1"/>
          </p:cNvPicPr>
          <p:nvPr/>
        </p:nvPicPr>
        <p:blipFill>
          <a:blip r:embed="rId2" cstate="print"/>
          <a:srcRect l="2777" t="11105" r="5556" b="11162"/>
          <a:stretch>
            <a:fillRect/>
          </a:stretch>
        </p:blipFill>
        <p:spPr bwMode="auto">
          <a:xfrm>
            <a:off x="304800" y="685800"/>
            <a:ext cx="86868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Csapágykiválasztás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382000" cy="4343400"/>
          </a:xfrm>
        </p:spPr>
        <p:txBody>
          <a:bodyPr/>
          <a:lstStyle/>
          <a:p>
            <a:r>
              <a:rPr lang="hu-HU"/>
              <a:t>Katalógusból.</a:t>
            </a:r>
          </a:p>
          <a:p>
            <a:r>
              <a:rPr lang="hu-HU"/>
              <a:t>Katalógusban szereplő adatok</a:t>
            </a:r>
          </a:p>
          <a:p>
            <a:pPr lvl="1"/>
            <a:r>
              <a:rPr lang="hu-HU"/>
              <a:t>Csapágyjel</a:t>
            </a:r>
          </a:p>
          <a:p>
            <a:pPr lvl="1"/>
            <a:r>
              <a:rPr lang="hu-HU"/>
              <a:t>Főbb méretek</a:t>
            </a:r>
          </a:p>
          <a:p>
            <a:pPr lvl="1"/>
            <a:r>
              <a:rPr lang="hu-HU"/>
              <a:t>Csatlakozó méretek (szükséges rádiuszok, átmérők)</a:t>
            </a:r>
          </a:p>
          <a:p>
            <a:pPr lvl="1"/>
            <a:r>
              <a:rPr lang="hu-HU"/>
              <a:t>C-dinamikus alapterhelés.</a:t>
            </a:r>
          </a:p>
          <a:p>
            <a:pPr lvl="1"/>
            <a:r>
              <a:rPr lang="hu-HU"/>
              <a:t>C</a:t>
            </a:r>
            <a:r>
              <a:rPr lang="hu-HU" baseline="-25000"/>
              <a:t>o</a:t>
            </a:r>
            <a:r>
              <a:rPr lang="hu-HU"/>
              <a:t>-statikus alapterhelés.</a:t>
            </a:r>
          </a:p>
          <a:p>
            <a:pPr lvl="1"/>
            <a:r>
              <a:rPr lang="hu-HU"/>
              <a:t>n</a:t>
            </a:r>
            <a:r>
              <a:rPr lang="hu-HU" baseline="-25000"/>
              <a:t>max</a:t>
            </a:r>
            <a:r>
              <a:rPr lang="hu-HU"/>
              <a:t>-határfordulatszám</a:t>
            </a:r>
          </a:p>
          <a:p>
            <a:r>
              <a:rPr lang="hu-HU"/>
              <a:t>A csapágykiválasztás alapja a szükséges élettartam.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C-dinamikus alapterhelés:</a:t>
            </a:r>
          </a:p>
          <a:p>
            <a:pPr lvl="1">
              <a:lnSpc>
                <a:spcPct val="90000"/>
              </a:lnSpc>
            </a:pPr>
            <a:r>
              <a:rPr lang="hu-HU"/>
              <a:t>Az az állandó nagyságú terhelés, melynél a csapágy élettartama 1 millió fordulat. </a:t>
            </a:r>
          </a:p>
          <a:p>
            <a:pPr>
              <a:lnSpc>
                <a:spcPct val="90000"/>
              </a:lnSpc>
            </a:pPr>
            <a:r>
              <a:rPr lang="hu-HU"/>
              <a:t>C</a:t>
            </a:r>
            <a:r>
              <a:rPr lang="hu-HU" baseline="-25000"/>
              <a:t>o</a:t>
            </a:r>
            <a:r>
              <a:rPr lang="hu-HU"/>
              <a:t>-statikus alapterhelés:</a:t>
            </a:r>
          </a:p>
          <a:p>
            <a:pPr lvl="1">
              <a:lnSpc>
                <a:spcPct val="90000"/>
              </a:lnSpc>
            </a:pPr>
            <a:r>
              <a:rPr lang="hu-HU"/>
              <a:t>Az a terhelés, amely egy előírt nagyságú maradó deformációt okoz a legjobban terhelt gördülőtesten és a futópályán. Jelentősége:kis fordulatú, lengő mozgást végző csapágyak esetén, vagy ha nagy a dinamikus terhelés. </a:t>
            </a:r>
          </a:p>
          <a:p>
            <a:pPr>
              <a:lnSpc>
                <a:spcPct val="90000"/>
              </a:lnSpc>
            </a:pPr>
            <a:r>
              <a:rPr lang="hu-HU"/>
              <a:t>n</a:t>
            </a:r>
            <a:r>
              <a:rPr lang="hu-HU" baseline="-25000"/>
              <a:t>max</a:t>
            </a:r>
            <a:r>
              <a:rPr lang="hu-HU"/>
              <a:t>-határfordulatszám:</a:t>
            </a:r>
          </a:p>
          <a:p>
            <a:pPr lvl="1">
              <a:lnSpc>
                <a:spcPct val="90000"/>
              </a:lnSpc>
            </a:pPr>
            <a:r>
              <a:rPr lang="hu-HU"/>
              <a:t>Az a legnagyobb fordulatszám, melyet az átlagos körülmények között üzemelő csapágy a névleges élettartam csökkenése nélkül elvisel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53340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Csapágykiválasztás lépései:</a:t>
            </a:r>
          </a:p>
          <a:p>
            <a:pPr lvl="1">
              <a:lnSpc>
                <a:spcPct val="90000"/>
              </a:lnSpc>
            </a:pPr>
            <a:r>
              <a:rPr lang="hu-HU"/>
              <a:t>Adott: </a:t>
            </a:r>
          </a:p>
          <a:p>
            <a:pPr lvl="2">
              <a:lnSpc>
                <a:spcPct val="90000"/>
              </a:lnSpc>
            </a:pPr>
            <a:r>
              <a:rPr lang="hu-HU"/>
              <a:t>n - fordulatszám [1/perc],</a:t>
            </a:r>
          </a:p>
          <a:p>
            <a:pPr lvl="2">
              <a:lnSpc>
                <a:spcPct val="90000"/>
              </a:lnSpc>
            </a:pPr>
            <a:r>
              <a:rPr lang="hu-HU"/>
              <a:t>F – egyenértékű terhelés,</a:t>
            </a:r>
          </a:p>
          <a:p>
            <a:pPr lvl="2">
              <a:lnSpc>
                <a:spcPct val="90000"/>
              </a:lnSpc>
            </a:pPr>
            <a:r>
              <a:rPr lang="hu-HU"/>
              <a:t>L</a:t>
            </a:r>
            <a:r>
              <a:rPr lang="hu-HU" baseline="-25000"/>
              <a:t>h</a:t>
            </a:r>
            <a:r>
              <a:rPr lang="hu-HU"/>
              <a:t> – elvárt élettartam.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hu-HU"/>
          </a:p>
          <a:p>
            <a:pPr lvl="1">
              <a:lnSpc>
                <a:spcPct val="90000"/>
              </a:lnSpc>
            </a:pPr>
            <a:r>
              <a:rPr lang="hu-HU"/>
              <a:t>Az élettartamot átszámoljuk millió fordulatra és kiszámoljuk az élettartam tényezőt.</a:t>
            </a:r>
          </a:p>
          <a:p>
            <a:pPr lvl="1">
              <a:lnSpc>
                <a:spcPct val="90000"/>
              </a:lnSpc>
            </a:pPr>
            <a:endParaRPr lang="hu-HU"/>
          </a:p>
          <a:p>
            <a:pPr lvl="1">
              <a:lnSpc>
                <a:spcPct val="90000"/>
              </a:lnSpc>
            </a:pPr>
            <a:r>
              <a:rPr lang="hu-HU"/>
              <a:t>Szükséges dinamikus alapterhelés:</a:t>
            </a:r>
          </a:p>
          <a:p>
            <a:pPr lvl="1">
              <a:lnSpc>
                <a:spcPct val="90000"/>
              </a:lnSpc>
            </a:pPr>
            <a:r>
              <a:rPr lang="hu-HU"/>
              <a:t>A katalógusból kikeressük azt a csapágyat, melynek dinamikus alapterhelése legalább a szükséges.</a:t>
            </a:r>
          </a:p>
        </p:txBody>
      </p:sp>
      <p:pic>
        <p:nvPicPr>
          <p:cNvPr id="430085" name="Picture 5"/>
          <p:cNvPicPr>
            <a:picLocks noChangeAspect="1" noChangeArrowheads="1"/>
          </p:cNvPicPr>
          <p:nvPr/>
        </p:nvPicPr>
        <p:blipFill>
          <a:blip r:embed="rId2" cstate="print"/>
          <a:srcRect l="7973" t="27003" r="16280" b="25739"/>
          <a:stretch>
            <a:fillRect/>
          </a:stretch>
        </p:blipFill>
        <p:spPr bwMode="auto">
          <a:xfrm>
            <a:off x="5486400" y="2743200"/>
            <a:ext cx="3124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343400"/>
            <a:ext cx="12192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088" name="Rectangle 8"/>
          <p:cNvSpPr>
            <a:spLocks noChangeArrowheads="1"/>
          </p:cNvSpPr>
          <p:nvPr/>
        </p:nvSpPr>
        <p:spPr bwMode="auto">
          <a:xfrm>
            <a:off x="5257800" y="914400"/>
            <a:ext cx="335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66763" lvl="1" indent="-2921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Blip>
                <a:blip r:embed="rId4"/>
              </a:buBlip>
            </a:pPr>
            <a:r>
              <a:rPr lang="hu-HU">
                <a:solidFill>
                  <a:srgbClr val="000066"/>
                </a:solidFill>
                <a:latin typeface="Arial" charset="0"/>
              </a:rPr>
              <a:t>Keressük a szükséges C din. Alapterhelést.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9" name="Picture 3" descr="C:\PISTI\Egyetem\Gépszerk-II\Gördülőcsapágyak\Képek\lc4_16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6934200" cy="5637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5334000" cy="5943600"/>
          </a:xfrm>
        </p:spPr>
        <p:txBody>
          <a:bodyPr/>
          <a:lstStyle/>
          <a:p>
            <a:r>
              <a:rPr lang="hu-HU"/>
              <a:t>Csapágyellenőrzés lépései:</a:t>
            </a:r>
          </a:p>
          <a:p>
            <a:pPr lvl="1"/>
            <a:r>
              <a:rPr lang="hu-HU"/>
              <a:t>Adott: </a:t>
            </a:r>
          </a:p>
          <a:p>
            <a:pPr lvl="2"/>
            <a:r>
              <a:rPr lang="hu-HU"/>
              <a:t>n - fordulatszám [1/perc],</a:t>
            </a:r>
          </a:p>
          <a:p>
            <a:pPr lvl="2"/>
            <a:r>
              <a:rPr lang="hu-HU"/>
              <a:t>F – egyenértékű terhelés,</a:t>
            </a:r>
          </a:p>
          <a:p>
            <a:pPr lvl="2"/>
            <a:r>
              <a:rPr lang="hu-HU"/>
              <a:t>C – din. Alapterhelés.</a:t>
            </a:r>
          </a:p>
          <a:p>
            <a:pPr lvl="2"/>
            <a:r>
              <a:rPr lang="hu-HU"/>
              <a:t>L</a:t>
            </a:r>
            <a:r>
              <a:rPr lang="hu-HU" baseline="-25000"/>
              <a:t>hszüks</a:t>
            </a:r>
            <a:r>
              <a:rPr lang="hu-HU"/>
              <a:t>- szükséges élettart.</a:t>
            </a:r>
          </a:p>
          <a:p>
            <a:pPr lvl="1"/>
            <a:r>
              <a:rPr lang="hu-HU"/>
              <a:t>Kiszámoljuk az élettartam tényezőt az élettartam egyenletből:</a:t>
            </a:r>
          </a:p>
          <a:p>
            <a:pPr lvl="1"/>
            <a:endParaRPr lang="hu-HU"/>
          </a:p>
          <a:p>
            <a:pPr lvl="1"/>
            <a:r>
              <a:rPr lang="hu-HU"/>
              <a:t>Kiszámoljuk az élettartamot:</a:t>
            </a:r>
          </a:p>
          <a:p>
            <a:pPr lvl="1"/>
            <a:r>
              <a:rPr lang="hu-HU"/>
              <a:t>Megfelel a csapágy, ha az élettartama nagyobb, mint a szükséges</a:t>
            </a:r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5257800" y="990600"/>
            <a:ext cx="335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66763" lvl="1" indent="-2921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Blip>
                <a:blip r:embed="rId2"/>
              </a:buBlip>
            </a:pPr>
            <a:r>
              <a:rPr lang="hu-HU">
                <a:solidFill>
                  <a:srgbClr val="000066"/>
                </a:solidFill>
                <a:latin typeface="Arial" charset="0"/>
              </a:rPr>
              <a:t>Keressük az L</a:t>
            </a:r>
            <a:r>
              <a:rPr lang="hu-HU" baseline="-25000">
                <a:solidFill>
                  <a:srgbClr val="000066"/>
                </a:solidFill>
                <a:latin typeface="Arial" charset="0"/>
              </a:rPr>
              <a:t>h</a:t>
            </a:r>
            <a:r>
              <a:rPr lang="hu-HU">
                <a:solidFill>
                  <a:srgbClr val="000066"/>
                </a:solidFill>
                <a:latin typeface="Arial" charset="0"/>
              </a:rPr>
              <a:t> élettartamot</a:t>
            </a:r>
          </a:p>
        </p:txBody>
      </p:sp>
      <p:pic>
        <p:nvPicPr>
          <p:cNvPr id="4311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124200"/>
            <a:ext cx="8207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11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343400"/>
            <a:ext cx="26670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382000" cy="609600"/>
          </a:xfrm>
        </p:spPr>
        <p:txBody>
          <a:bodyPr/>
          <a:lstStyle/>
          <a:p>
            <a:r>
              <a:rPr lang="hu-HU"/>
              <a:t>Egyenértékű terhelés számítása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10600" cy="1676400"/>
          </a:xfrm>
        </p:spPr>
        <p:txBody>
          <a:bodyPr/>
          <a:lstStyle/>
          <a:p>
            <a:r>
              <a:rPr lang="hu-HU"/>
              <a:t>Az az állandó nagyságú radiális vagy axiális terhelés, melynek ugyanaz a hatása a csapágy élettartamára, mint a kombinált, vagy változó nagyságú terhelésnek.</a:t>
            </a:r>
          </a:p>
          <a:p>
            <a:r>
              <a:rPr lang="hu-HU"/>
              <a:t>Mélyhornyú radiális golyóscsapágy:</a:t>
            </a:r>
          </a:p>
        </p:txBody>
      </p:sp>
      <p:pic>
        <p:nvPicPr>
          <p:cNvPr id="432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0"/>
            <a:ext cx="3657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2134" name="Text Box 6"/>
          <p:cNvSpPr txBox="1">
            <a:spLocks noChangeArrowheads="1"/>
          </p:cNvSpPr>
          <p:nvPr/>
        </p:nvSpPr>
        <p:spPr bwMode="auto">
          <a:xfrm>
            <a:off x="533400" y="3886200"/>
            <a:ext cx="3810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000066"/>
                </a:solidFill>
                <a:latin typeface="Arial" charset="0"/>
              </a:rPr>
              <a:t>F</a:t>
            </a:r>
            <a:r>
              <a:rPr lang="hu-HU" baseline="-25000">
                <a:solidFill>
                  <a:srgbClr val="000066"/>
                </a:solidFill>
                <a:latin typeface="Arial" charset="0"/>
              </a:rPr>
              <a:t>r</a:t>
            </a:r>
            <a:r>
              <a:rPr lang="hu-HU">
                <a:solidFill>
                  <a:srgbClr val="000066"/>
                </a:solidFill>
                <a:latin typeface="Arial" charset="0"/>
              </a:rPr>
              <a:t>      : radiális terhelés,</a:t>
            </a:r>
          </a:p>
          <a:p>
            <a:pPr>
              <a:spcBef>
                <a:spcPct val="50000"/>
              </a:spcBef>
            </a:pPr>
            <a:r>
              <a:rPr lang="hu-HU">
                <a:solidFill>
                  <a:srgbClr val="000066"/>
                </a:solidFill>
                <a:latin typeface="Arial" charset="0"/>
              </a:rPr>
              <a:t>F</a:t>
            </a:r>
            <a:r>
              <a:rPr lang="hu-HU" baseline="-25000">
                <a:solidFill>
                  <a:srgbClr val="000066"/>
                </a:solidFill>
                <a:latin typeface="Arial" charset="0"/>
              </a:rPr>
              <a:t>ax</a:t>
            </a:r>
            <a:r>
              <a:rPr lang="hu-HU">
                <a:solidFill>
                  <a:srgbClr val="000066"/>
                </a:solidFill>
                <a:latin typeface="Arial" charset="0"/>
              </a:rPr>
              <a:t>   : axiális terhelés,</a:t>
            </a:r>
          </a:p>
          <a:p>
            <a:pPr>
              <a:spcBef>
                <a:spcPct val="50000"/>
              </a:spcBef>
            </a:pPr>
            <a:r>
              <a:rPr lang="hu-HU">
                <a:solidFill>
                  <a:srgbClr val="000066"/>
                </a:solidFill>
                <a:latin typeface="Arial" charset="0"/>
              </a:rPr>
              <a:t>X, Y   : terhelési tényezők,</a:t>
            </a:r>
          </a:p>
          <a:p>
            <a:pPr>
              <a:spcBef>
                <a:spcPct val="50000"/>
              </a:spcBef>
            </a:pPr>
            <a:r>
              <a:rPr lang="hu-HU">
                <a:solidFill>
                  <a:srgbClr val="000066"/>
                </a:solidFill>
                <a:latin typeface="Arial" charset="0"/>
              </a:rPr>
              <a:t>V       : forgási tényező.</a:t>
            </a:r>
          </a:p>
        </p:txBody>
      </p:sp>
      <p:sp>
        <p:nvSpPr>
          <p:cNvPr id="432137" name="Rectangle 9"/>
          <p:cNvSpPr>
            <a:spLocks noChangeArrowheads="1"/>
          </p:cNvSpPr>
          <p:nvPr/>
        </p:nvSpPr>
        <p:spPr bwMode="auto">
          <a:xfrm>
            <a:off x="4876800" y="3962400"/>
            <a:ext cx="3886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000066"/>
                </a:solidFill>
                <a:latin typeface="Arial" charset="0"/>
              </a:rPr>
              <a:t>Ha F</a:t>
            </a:r>
            <a:r>
              <a:rPr lang="hu-HU" baseline="-25000">
                <a:solidFill>
                  <a:srgbClr val="000066"/>
                </a:solidFill>
                <a:latin typeface="Arial" charset="0"/>
              </a:rPr>
              <a:t>ax</a:t>
            </a:r>
            <a:r>
              <a:rPr lang="hu-HU">
                <a:solidFill>
                  <a:srgbClr val="000066"/>
                </a:solidFill>
                <a:latin typeface="Arial" charset="0"/>
              </a:rPr>
              <a:t>=0 vagy F</a:t>
            </a:r>
            <a:r>
              <a:rPr lang="hu-HU" baseline="-25000">
                <a:solidFill>
                  <a:srgbClr val="000066"/>
                </a:solidFill>
                <a:latin typeface="Arial" charset="0"/>
              </a:rPr>
              <a:t>ax</a:t>
            </a:r>
            <a:r>
              <a:rPr lang="hu-HU">
                <a:solidFill>
                  <a:srgbClr val="000066"/>
                </a:solidFill>
                <a:latin typeface="Arial" charset="0"/>
              </a:rPr>
              <a:t>/F</a:t>
            </a:r>
            <a:r>
              <a:rPr lang="hu-HU" baseline="-25000">
                <a:solidFill>
                  <a:srgbClr val="000066"/>
                </a:solidFill>
                <a:latin typeface="Arial" charset="0"/>
              </a:rPr>
              <a:t>r</a:t>
            </a:r>
            <a:r>
              <a:rPr lang="hu-HU">
                <a:solidFill>
                  <a:srgbClr val="000066"/>
                </a:solidFill>
                <a:latin typeface="Symbol" pitchFamily="18" charset="2"/>
              </a:rPr>
              <a:t>£</a:t>
            </a:r>
            <a:r>
              <a:rPr lang="hu-HU">
                <a:solidFill>
                  <a:srgbClr val="000066"/>
                </a:solidFill>
                <a:latin typeface="Arial" charset="0"/>
              </a:rPr>
              <a:t>e, akkor Y=0 és X=1.</a:t>
            </a:r>
          </a:p>
          <a:p>
            <a:pPr>
              <a:spcBef>
                <a:spcPct val="50000"/>
              </a:spcBef>
            </a:pPr>
            <a:r>
              <a:rPr lang="hu-HU">
                <a:solidFill>
                  <a:srgbClr val="000066"/>
                </a:solidFill>
                <a:latin typeface="Arial" charset="0"/>
              </a:rPr>
              <a:t>Egyébként X és Y függ F</a:t>
            </a:r>
            <a:r>
              <a:rPr lang="hu-HU" baseline="-25000">
                <a:solidFill>
                  <a:srgbClr val="000066"/>
                </a:solidFill>
                <a:latin typeface="Arial" charset="0"/>
              </a:rPr>
              <a:t>ax</a:t>
            </a:r>
            <a:r>
              <a:rPr lang="hu-HU">
                <a:solidFill>
                  <a:srgbClr val="000066"/>
                </a:solidFill>
                <a:latin typeface="Arial" charset="0"/>
              </a:rPr>
              <a:t>/C</a:t>
            </a:r>
            <a:r>
              <a:rPr lang="hu-HU" baseline="-25000">
                <a:solidFill>
                  <a:srgbClr val="000066"/>
                </a:solidFill>
                <a:latin typeface="Arial" charset="0"/>
              </a:rPr>
              <a:t>o</a:t>
            </a:r>
            <a:r>
              <a:rPr lang="hu-HU">
                <a:solidFill>
                  <a:srgbClr val="000066"/>
                </a:solidFill>
                <a:latin typeface="Arial" charset="0"/>
              </a:rPr>
              <a:t>-tól.</a:t>
            </a:r>
          </a:p>
        </p:txBody>
      </p:sp>
      <p:sp>
        <p:nvSpPr>
          <p:cNvPr id="432138" name="Rectangle 10"/>
          <p:cNvSpPr>
            <a:spLocks noChangeArrowheads="1"/>
          </p:cNvSpPr>
          <p:nvPr/>
        </p:nvSpPr>
        <p:spPr bwMode="auto">
          <a:xfrm>
            <a:off x="304800" y="61722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84163" indent="-284163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Blip>
                <a:blip r:embed="rId3"/>
              </a:buBlip>
            </a:pPr>
            <a:r>
              <a:rPr lang="hu-HU">
                <a:solidFill>
                  <a:srgbClr val="000066"/>
                </a:solidFill>
                <a:latin typeface="Arial" charset="0"/>
              </a:rPr>
              <a:t>A többi csapágyra is hasonló képletek érvényesek.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382000" cy="990600"/>
          </a:xfrm>
        </p:spPr>
        <p:txBody>
          <a:bodyPr/>
          <a:lstStyle/>
          <a:p>
            <a:r>
              <a:rPr lang="hu-HU"/>
              <a:t>Változó terhelés esetén az egyenértékű terhelésekből átlagos egyenértékű terhelést képzünk:</a:t>
            </a:r>
          </a:p>
        </p:txBody>
      </p:sp>
      <p:pic>
        <p:nvPicPr>
          <p:cNvPr id="433159" name="Picture 7"/>
          <p:cNvPicPr>
            <a:picLocks noChangeAspect="1" noChangeArrowheads="1"/>
          </p:cNvPicPr>
          <p:nvPr/>
        </p:nvPicPr>
        <p:blipFill>
          <a:blip r:embed="rId2" cstate="print"/>
          <a:srcRect l="7608" t="13704" b="10921"/>
          <a:stretch>
            <a:fillRect/>
          </a:stretch>
        </p:blipFill>
        <p:spPr bwMode="auto">
          <a:xfrm>
            <a:off x="533400" y="1752600"/>
            <a:ext cx="80010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610600" cy="533400"/>
          </a:xfrm>
        </p:spPr>
        <p:txBody>
          <a:bodyPr/>
          <a:lstStyle/>
          <a:p>
            <a:r>
              <a:rPr lang="hu-HU"/>
              <a:t>Satikus terhelhetőség ellenőrzése:</a:t>
            </a:r>
          </a:p>
        </p:txBody>
      </p:sp>
      <p:pic>
        <p:nvPicPr>
          <p:cNvPr id="434180" name="Picture 4"/>
          <p:cNvPicPr>
            <a:picLocks noChangeAspect="1" noChangeArrowheads="1"/>
          </p:cNvPicPr>
          <p:nvPr/>
        </p:nvPicPr>
        <p:blipFill>
          <a:blip r:embed="rId2" cstate="print"/>
          <a:srcRect l="51888"/>
          <a:stretch>
            <a:fillRect/>
          </a:stretch>
        </p:blipFill>
        <p:spPr bwMode="auto">
          <a:xfrm>
            <a:off x="4953000" y="1295400"/>
            <a:ext cx="35052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4181" name="Rectangle 5"/>
          <p:cNvSpPr>
            <a:spLocks noChangeArrowheads="1"/>
          </p:cNvSpPr>
          <p:nvPr/>
        </p:nvSpPr>
        <p:spPr bwMode="auto">
          <a:xfrm>
            <a:off x="381000" y="1676400"/>
            <a:ext cx="434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Méretezési feltétel: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hu-HU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hu-HU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hu-HU">
                <a:solidFill>
                  <a:srgbClr val="000066"/>
                </a:solidFill>
                <a:latin typeface="Arial" charset="0"/>
              </a:rPr>
              <a:t>Statikus egyenértékű terhelés: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696200" cy="609600"/>
          </a:xfrm>
        </p:spPr>
        <p:txBody>
          <a:bodyPr/>
          <a:lstStyle/>
          <a:p>
            <a:r>
              <a:rPr lang="hu-HU"/>
              <a:t>Gördülőelemek típusai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609600" y="1219200"/>
          <a:ext cx="6781800" cy="5441950"/>
        </p:xfrm>
        <a:graphic>
          <a:graphicData uri="http://schemas.openxmlformats.org/presentationml/2006/ole">
            <p:oleObj spid="_x0000_s363524" name="Drawing" r:id="rId3" imgW="5210280" imgH="4181400" progId="AutoCAD.Drawing.15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Előnyös tulajdonságok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10600" cy="4419600"/>
          </a:xfrm>
        </p:spPr>
        <p:txBody>
          <a:bodyPr/>
          <a:lstStyle/>
          <a:p>
            <a:r>
              <a:rPr lang="hu-HU"/>
              <a:t>A kis gördülési ellenállás fordulatszámtól gyakorlatilag független (siklócsapágyaknál ez nem így van).</a:t>
            </a:r>
          </a:p>
          <a:p>
            <a:r>
              <a:rPr lang="hu-HU"/>
              <a:t>Forgásirány váltást jól bírja.</a:t>
            </a:r>
          </a:p>
          <a:p>
            <a:r>
              <a:rPr lang="hu-HU"/>
              <a:t>Egyszerű kenés (általában zsírkenés) és tömítés. Csekély kenőanyagfogyasztás.</a:t>
            </a:r>
          </a:p>
          <a:p>
            <a:r>
              <a:rPr lang="hu-HU"/>
              <a:t>Kis beépítési hossz.</a:t>
            </a:r>
          </a:p>
          <a:p>
            <a:r>
              <a:rPr lang="hu-HU"/>
              <a:t>Van olyan csapágy, amely radiális és axiális terhelést is fel tud venni.</a:t>
            </a:r>
          </a:p>
          <a:p>
            <a:r>
              <a:rPr lang="hu-HU"/>
              <a:t>Élettartam számítható.</a:t>
            </a:r>
          </a:p>
          <a:p>
            <a:r>
              <a:rPr lang="hu-HU"/>
              <a:t>Kereskedelmi áru.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őadás">
  <a:themeElements>
    <a:clrScheme name="">
      <a:dk1>
        <a:srgbClr val="006666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5656"/>
      </a:accent4>
      <a:accent5>
        <a:srgbClr val="E2F4FF"/>
      </a:accent5>
      <a:accent6>
        <a:srgbClr val="E7E7B9"/>
      </a:accent6>
      <a:hlink>
        <a:srgbClr val="FF9966"/>
      </a:hlink>
      <a:folHlink>
        <a:srgbClr val="FFCC66"/>
      </a:folHlink>
    </a:clrScheme>
    <a:fontScheme name="Előadás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lőadás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őadás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őadá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Data\Microsoft\Sablonok\Előadás.pot</Template>
  <TotalTime>8052</TotalTime>
  <Words>1355</Words>
  <Application>Microsoft Office PowerPoint</Application>
  <PresentationFormat>Írásvetítő</PresentationFormat>
  <Paragraphs>255</Paragraphs>
  <Slides>73</Slides>
  <Notes>5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73</vt:i4>
      </vt:variant>
    </vt:vector>
  </HeadingPairs>
  <TitlesOfParts>
    <vt:vector size="80" baseType="lpstr">
      <vt:lpstr>Times New Roman</vt:lpstr>
      <vt:lpstr>Arial</vt:lpstr>
      <vt:lpstr>Arial Narrow</vt:lpstr>
      <vt:lpstr>Wingdings</vt:lpstr>
      <vt:lpstr>Symbol</vt:lpstr>
      <vt:lpstr>Előadás</vt:lpstr>
      <vt:lpstr>AutoCAD Rajz</vt:lpstr>
      <vt:lpstr>Gördülőcsapágyak</vt:lpstr>
      <vt:lpstr>Tartalomjegyzék</vt:lpstr>
      <vt:lpstr>Meghatározás</vt:lpstr>
      <vt:lpstr>Két jellegzetes típus szerkezeti felépítése</vt:lpstr>
      <vt:lpstr>5. dia</vt:lpstr>
      <vt:lpstr>6. dia</vt:lpstr>
      <vt:lpstr>7. dia</vt:lpstr>
      <vt:lpstr>Gördülőelemek típusai</vt:lpstr>
      <vt:lpstr>Előnyös tulajdonságok</vt:lpstr>
      <vt:lpstr>Hátrányok</vt:lpstr>
      <vt:lpstr>Főbb típusok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Gördülőcsapágyak anyaga</vt:lpstr>
      <vt:lpstr>Csapágyak beépítése olyan legyen, hogy</vt:lpstr>
      <vt:lpstr>Szerkezeti rajz a beépítés jellemzésére</vt:lpstr>
      <vt:lpstr>37. dia</vt:lpstr>
      <vt:lpstr>38. dia</vt:lpstr>
      <vt:lpstr>Vezetőcsapágyas ágyazás</vt:lpstr>
      <vt:lpstr>40. dia</vt:lpstr>
      <vt:lpstr>41. dia</vt:lpstr>
      <vt:lpstr>42. dia</vt:lpstr>
      <vt:lpstr>Oldalról megtámasztott ágyazás</vt:lpstr>
      <vt:lpstr>44. dia</vt:lpstr>
      <vt:lpstr>45. dia</vt:lpstr>
      <vt:lpstr>46. dia</vt:lpstr>
      <vt:lpstr>47. dia</vt:lpstr>
      <vt:lpstr>48. dia</vt:lpstr>
      <vt:lpstr>Gördülőcsapágyak illesztése</vt:lpstr>
      <vt:lpstr>Axiális rögzítés</vt:lpstr>
      <vt:lpstr>51. dia</vt:lpstr>
      <vt:lpstr>52. dia</vt:lpstr>
      <vt:lpstr>53. dia</vt:lpstr>
      <vt:lpstr>54. dia</vt:lpstr>
      <vt:lpstr>55. dia</vt:lpstr>
      <vt:lpstr>Csapágyak tömítése</vt:lpstr>
      <vt:lpstr>57. dia</vt:lpstr>
      <vt:lpstr>58. dia</vt:lpstr>
      <vt:lpstr>59. dia</vt:lpstr>
      <vt:lpstr>60. dia</vt:lpstr>
      <vt:lpstr>Csapágyak jelölése</vt:lpstr>
      <vt:lpstr>62. dia</vt:lpstr>
      <vt:lpstr>63. dia</vt:lpstr>
      <vt:lpstr>Csapágyak tönkremenetele</vt:lpstr>
      <vt:lpstr>65. dia</vt:lpstr>
      <vt:lpstr>66. dia</vt:lpstr>
      <vt:lpstr>Csapágykiválasztás</vt:lpstr>
      <vt:lpstr>68. dia</vt:lpstr>
      <vt:lpstr>69. dia</vt:lpstr>
      <vt:lpstr>70. dia</vt:lpstr>
      <vt:lpstr>Egyenértékű terhelés számítása</vt:lpstr>
      <vt:lpstr>72. dia</vt:lpstr>
      <vt:lpstr>73.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Én</dc:creator>
  <cp:lastModifiedBy>Én</cp:lastModifiedBy>
  <cp:revision>354</cp:revision>
  <cp:lastPrinted>1601-01-01T00:00:00Z</cp:lastPrinted>
  <dcterms:created xsi:type="dcterms:W3CDTF">1601-01-01T00:00:00Z</dcterms:created>
  <dcterms:modified xsi:type="dcterms:W3CDTF">2011-09-25T17:09:13Z</dcterms:modified>
</cp:coreProperties>
</file>