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6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2021. 11. 23.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2021. 11. 23.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2021. 11. 23.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2021. 11. 23.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2021. 11. 23.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2021. 11. 23.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2021. 11. 23.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2021. 11. 23.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2021. 11. 23.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2021. 11. 23.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2021. 11. 23.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2021. 11. 23.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467544" y="1196752"/>
            <a:ext cx="813690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 FOGALMA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JELENTŐSÉGE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STÍLUS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STILISZTIKA </a:t>
            </a:r>
            <a:endParaRPr lang="hu-H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NYELVI KIFEJEZÉSMÓD </a:t>
            </a:r>
            <a:endParaRPr lang="hu-H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hu-H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VÁLASZTÁS </a:t>
            </a:r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ELRENDEZÉS </a:t>
            </a:r>
            <a:endParaRPr lang="hu-HU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STÍLUSELEM, STÍLUSÉRTÉK </a:t>
            </a:r>
          </a:p>
          <a:p>
            <a:pPr marL="457200" indent="-457200">
              <a:buFontTx/>
              <a:buChar char="-"/>
            </a:pP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SZÖVEG HÍRÉRTÉKE </a:t>
            </a:r>
            <a:endParaRPr lang="hu-H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JELENTÉSTÖBBLET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05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323528" y="1268760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„</a:t>
            </a:r>
            <a:r>
              <a:rPr lang="hu-HU" sz="3200" b="1" dirty="0"/>
              <a:t>A stílus a </a:t>
            </a:r>
            <a:r>
              <a:rPr lang="hu-HU" sz="3200" b="1" dirty="0">
                <a:solidFill>
                  <a:srgbClr val="FF0000"/>
                </a:solidFill>
              </a:rPr>
              <a:t>kellő szó</a:t>
            </a:r>
            <a:r>
              <a:rPr lang="hu-HU" sz="3200" dirty="0"/>
              <a:t>" (Deme László</a:t>
            </a:r>
            <a:r>
              <a:rPr lang="hu-HU" sz="3200" dirty="0" smtClean="0"/>
              <a:t>)</a:t>
            </a:r>
            <a:endParaRPr lang="hu-HU" sz="32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321151" y="3064604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„</a:t>
            </a:r>
            <a:r>
              <a:rPr lang="hu-HU" sz="3200" b="1" dirty="0"/>
              <a:t>A stílus </a:t>
            </a:r>
            <a:r>
              <a:rPr lang="hu-HU" sz="3200" b="1" dirty="0">
                <a:solidFill>
                  <a:srgbClr val="FF0000"/>
                </a:solidFill>
              </a:rPr>
              <a:t>maga az ember</a:t>
            </a:r>
            <a:r>
              <a:rPr lang="hu-HU" sz="3200" dirty="0"/>
              <a:t>" (</a:t>
            </a:r>
            <a:r>
              <a:rPr lang="hu-HU" sz="3200" dirty="0" err="1"/>
              <a:t>Buffon</a:t>
            </a:r>
            <a:r>
              <a:rPr lang="hu-HU" sz="3200" dirty="0"/>
              <a:t>)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249852" y="4797152"/>
            <a:ext cx="75608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„</a:t>
            </a:r>
            <a:r>
              <a:rPr lang="hu-HU" sz="3200" b="1" dirty="0"/>
              <a:t>Az írás és a beszéd módja... </a:t>
            </a:r>
            <a:r>
              <a:rPr lang="hu-HU" sz="3200" b="1" dirty="0">
                <a:solidFill>
                  <a:srgbClr val="FF0000"/>
                </a:solidFill>
              </a:rPr>
              <a:t>jellemkérdés</a:t>
            </a:r>
            <a:r>
              <a:rPr lang="hu-HU" sz="3200" dirty="0"/>
              <a:t>" (</a:t>
            </a:r>
            <a:r>
              <a:rPr lang="hu-HU" sz="3200" dirty="0" smtClean="0"/>
              <a:t>Illyés Gyula) 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360652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7352" y="908720"/>
            <a:ext cx="87849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stílus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sokféleképpen értelmezhető </a:t>
            </a:r>
            <a:r>
              <a:rPr lang="hu-H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nemzetkö­zi műveltségszó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amely évezredek óta használatos. Jelentése az idők folyamán bővült. 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35496" y="2636912"/>
            <a:ext cx="864096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szólás és a szerkesztés módjára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utalt még Cicerónál,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már az angolban a „</a:t>
            </a:r>
            <a:r>
              <a:rPr lang="hu-H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style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hu-HU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divat, mód, fajta, jelleg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jelentésben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vagy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olaszban a „</a:t>
            </a:r>
            <a:r>
              <a:rPr lang="hu-H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stile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hu-HU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technika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(mint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cselekvé­si mód)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értelemben is használatos. </a:t>
            </a:r>
          </a:p>
        </p:txBody>
      </p:sp>
    </p:spTree>
    <p:extLst>
      <p:ext uri="{BB962C8B-B14F-4D97-AF65-F5344CB8AC3E}">
        <p14:creationId xmlns:p14="http://schemas.microsoft.com/office/powerpoint/2010/main" val="292705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1520" y="1340768"/>
            <a:ext cx="87129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szó története a </a:t>
            </a:r>
            <a:r>
              <a:rPr lang="hu-HU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görögökhöz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nyúlik vissza,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ott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esz­közt,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hegyes tárgyat, oszlopot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jelölt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sztülosz</a:t>
            </a:r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endParaRPr lang="hu-H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rómaiak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viszont a viasztáblára véső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íróvesszőt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nevezték „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stylu</a:t>
            </a:r>
            <a:r>
              <a:rPr lang="hu-H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hu-H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hu-H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nak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(Horatius!),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majd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írás módját és a gondos megformálást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ve­le jelölték. </a:t>
            </a:r>
          </a:p>
        </p:txBody>
      </p:sp>
    </p:spTree>
    <p:extLst>
      <p:ext uri="{BB962C8B-B14F-4D97-AF65-F5344CB8AC3E}">
        <p14:creationId xmlns:p14="http://schemas.microsoft.com/office/powerpoint/2010/main" val="74040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79512" y="2060848"/>
            <a:ext cx="87129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Eredetileg a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jogi megnyilatkozások, szónoklatok szerkesztésére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vonatko­zott,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mindennemű szóbeli vagy írásbeli közlemény </a:t>
            </a:r>
            <a:r>
              <a:rPr lang="hu-HU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nyelvi kifejezésmódját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értjük rajta.</a:t>
            </a:r>
          </a:p>
        </p:txBody>
      </p:sp>
    </p:spTree>
    <p:extLst>
      <p:ext uri="{BB962C8B-B14F-4D97-AF65-F5344CB8AC3E}">
        <p14:creationId xmlns:p14="http://schemas.microsoft.com/office/powerpoint/2010/main" val="107178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07504" y="980728"/>
            <a:ext cx="892899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Előfordul a szó tágabb értelemben is, amikor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művészi formanyelvről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(pl. építészet, zene, tánc stb.) beszélünk. Lehet átfogó jelentésű, mint a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korstílus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vagy szűkebb, ami­kor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egyéni kifejezésmód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ról nyilatkozunk.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Lehet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stílusa </a:t>
            </a:r>
            <a:r>
              <a:rPr lang="hu-H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viselkedésmódnak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(Igazán ere­deti vagy, elragadó a stílusod!),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minősíthetünk vele egy </a:t>
            </a:r>
            <a:r>
              <a:rPr lang="hu-H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berendezett lakást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(Stílusosan rendezted be...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valamilyen </a:t>
            </a:r>
            <a:r>
              <a:rPr lang="hu-H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rendezvényt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(Ünnepélyes...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de gyakran a </a:t>
            </a:r>
            <a:r>
              <a:rPr lang="hu-H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tevékenység minőségére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utal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(Kitűnő előadó... ).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03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07504" y="980728"/>
            <a:ext cx="89289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stilisztika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 stílus tudománya - az egyik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nyelvészeti tudományág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amely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nyelvi rendszerben rejlő lehetőségeket vizsgálja, valamint azt kutatja, hogy milyen sa­játos szerepet tölthetnek be a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beszélő és az író által kiválasztott nyelvi elemek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köz­lésben,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milyen </a:t>
            </a:r>
            <a:r>
              <a:rPr lang="hu-H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többlettartalommal</a:t>
            </a:r>
            <a:r>
              <a:rPr lang="hu-HU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azdagítják a jelentést.</a:t>
            </a:r>
          </a:p>
        </p:txBody>
      </p:sp>
    </p:spTree>
    <p:extLst>
      <p:ext uri="{BB962C8B-B14F-4D97-AF65-F5344CB8AC3E}">
        <p14:creationId xmlns:p14="http://schemas.microsoft.com/office/powerpoint/2010/main" val="297252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07504" y="980728"/>
            <a:ext cx="892899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 a nyelv jellegzetes használati módja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amely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közlés eredményességét szolgálja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Célja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az, hogy a valóságot a beszélő szándéka szerint ábrázolja,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hitelesen fe­jezze ki szándékolt közleményét.</a:t>
            </a:r>
          </a:p>
        </p:txBody>
      </p:sp>
    </p:spTree>
    <p:extLst>
      <p:ext uri="{BB962C8B-B14F-4D97-AF65-F5344CB8AC3E}">
        <p14:creationId xmlns:p14="http://schemas.microsoft.com/office/powerpoint/2010/main" val="61315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07504" y="980728"/>
            <a:ext cx="892899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Kifejező erejét </a:t>
            </a:r>
            <a:r>
              <a:rPr lang="hu-HU" sz="3200" b="1" dirty="0">
                <a:solidFill>
                  <a:srgbClr val="FF0000"/>
                </a:solidFill>
              </a:rPr>
              <a:t>a közlésfolyamat több tényezője be­folyásolhatja</a:t>
            </a:r>
            <a:r>
              <a:rPr lang="hu-HU" sz="3200" dirty="0"/>
              <a:t>, így </a:t>
            </a:r>
            <a:endParaRPr lang="hu-HU" sz="3200" dirty="0" smtClean="0"/>
          </a:p>
          <a:p>
            <a:endParaRPr lang="hu-HU" sz="3200" dirty="0"/>
          </a:p>
          <a:p>
            <a:r>
              <a:rPr lang="hu-HU" sz="3200" dirty="0" smtClean="0"/>
              <a:t>a </a:t>
            </a:r>
            <a:r>
              <a:rPr lang="hu-HU" sz="3200" dirty="0"/>
              <a:t>beszélő egyénisége, </a:t>
            </a:r>
            <a:endParaRPr lang="hu-HU" sz="3200" dirty="0" smtClean="0"/>
          </a:p>
          <a:p>
            <a:r>
              <a:rPr lang="hu-HU" sz="3200" dirty="0" smtClean="0"/>
              <a:t>lelkiállapota</a:t>
            </a:r>
            <a:r>
              <a:rPr lang="hu-HU" sz="3200" dirty="0"/>
              <a:t>, </a:t>
            </a:r>
            <a:endParaRPr lang="hu-HU" sz="3200" dirty="0" smtClean="0"/>
          </a:p>
          <a:p>
            <a:endParaRPr lang="hu-HU" sz="3200" dirty="0" smtClean="0"/>
          </a:p>
          <a:p>
            <a:r>
              <a:rPr lang="hu-HU" sz="3200" dirty="0" smtClean="0"/>
              <a:t>a </a:t>
            </a:r>
            <a:r>
              <a:rPr lang="hu-HU" sz="3200" dirty="0"/>
              <a:t>beszédhelyzet, </a:t>
            </a:r>
            <a:endParaRPr lang="hu-HU" sz="3200" dirty="0" smtClean="0"/>
          </a:p>
          <a:p>
            <a:r>
              <a:rPr lang="hu-HU" sz="3200" dirty="0" smtClean="0"/>
              <a:t>a </a:t>
            </a:r>
            <a:r>
              <a:rPr lang="hu-HU" sz="3200" dirty="0"/>
              <a:t>téma és a mű­faj, </a:t>
            </a:r>
            <a:endParaRPr lang="hu-HU" sz="3200" dirty="0" smtClean="0"/>
          </a:p>
          <a:p>
            <a:endParaRPr lang="hu-HU" sz="3200" dirty="0"/>
          </a:p>
          <a:p>
            <a:r>
              <a:rPr lang="hu-HU" sz="3200" dirty="0" smtClean="0"/>
              <a:t>illetve </a:t>
            </a:r>
            <a:r>
              <a:rPr lang="hu-HU" sz="3200" dirty="0"/>
              <a:t>a hallgatóhoz való viszony. 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97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07504" y="980728"/>
            <a:ext cx="892899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Más-más kapcsolatra utal pl. ha azt mondjuk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menj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el, </a:t>
            </a:r>
            <a:endParaRPr lang="hu-HU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távozz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eredj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nyomás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kopj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le, </a:t>
            </a:r>
            <a:endParaRPr lang="hu-HU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szívódj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föl, </a:t>
            </a:r>
            <a:endParaRPr lang="hu-HU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lépj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olajra, </a:t>
            </a:r>
            <a:endParaRPr lang="hu-HU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játssz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kámfort... 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53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07504" y="980728"/>
            <a:ext cx="89289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Válogatnunk kell tehát a nyelv eszköztárából, hogy minél pontosabban és árnyaltabban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tudjuk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kifejezni gondolatainkat, érzelmeinket és szándékainkat. 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248892" y="3861048"/>
            <a:ext cx="89289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nyelvi stílus tehát nem más, mint válogatás a nyelv eszköztárából és azok elrendezése.</a:t>
            </a:r>
            <a:endParaRPr lang="hu-H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67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07504" y="980728"/>
            <a:ext cx="892899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Stílusunk lehet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eredeti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jellegtelen (stílustalan), </a:t>
            </a: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színes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szürke,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változatos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lapos…, </a:t>
            </a: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aszerint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hogy mit és hogyan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mondunk/írunk.</a:t>
            </a: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Nyelvhasználatunk persze tükrözi kulturáltságunkat és a műveltségünket is.</a:t>
            </a:r>
          </a:p>
        </p:txBody>
      </p:sp>
    </p:spTree>
    <p:extLst>
      <p:ext uri="{BB962C8B-B14F-4D97-AF65-F5344CB8AC3E}">
        <p14:creationId xmlns:p14="http://schemas.microsoft.com/office/powerpoint/2010/main" val="24619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07504" y="980728"/>
            <a:ext cx="89289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stílust a nyelvi elemek </a:t>
            </a:r>
            <a:r>
              <a:rPr lang="hu-H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kiválasztása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elrendezésük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módja alakítja ki.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Stilisztikai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értelemben az elrendezésen a nyelvi elemek kombinációját értjük. </a:t>
            </a:r>
          </a:p>
        </p:txBody>
      </p:sp>
    </p:spTree>
    <p:extLst>
      <p:ext uri="{BB962C8B-B14F-4D97-AF65-F5344CB8AC3E}">
        <p14:creationId xmlns:p14="http://schemas.microsoft.com/office/powerpoint/2010/main" val="346781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07504" y="980728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STÍLUSRÉTEGEK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STÍLUSÁRNYALATOK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1115616" y="2348880"/>
            <a:ext cx="66967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Egy-egy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csoport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kifejezésmódja, nyelvi eszköztára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stílusváltozatokat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alakít ki, ezeket </a:t>
            </a:r>
            <a:r>
              <a:rPr lang="hu-H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stílusrétegek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nek nevezzük. </a:t>
            </a:r>
          </a:p>
        </p:txBody>
      </p:sp>
    </p:spTree>
    <p:extLst>
      <p:ext uri="{BB962C8B-B14F-4D97-AF65-F5344CB8AC3E}">
        <p14:creationId xmlns:p14="http://schemas.microsoft.com/office/powerpoint/2010/main" val="53534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07504" y="980728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STÍLUSRÉTEGEK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STÍLUSÁRNYALATOK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138634" y="1576536"/>
            <a:ext cx="889786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stílusrétegeket elkülönítő tényezők sokfélék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lehetnek: elsődleges a </a:t>
            </a: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szóhaszná­lat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kifejezéskészlet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szövegalkotás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kommunikációs csatorna (írott vagy beszélt forma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közléshelyzet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(magánbeszélgetés vagy nyilvánosság előtti), 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beszélő és a címzett társadalmi hovatartozása és nyelvi </a:t>
            </a: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igényessége is tipizál.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02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31" y="834971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STÍLUSRÉTEGEK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STÍLUSÁRNYALATOK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120489" y="1772816"/>
            <a:ext cx="88978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stílusrétegek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mai magyar nyelvváltozatokra épülve a következők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Írott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nyelvi stílusok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 </a:t>
            </a:r>
            <a:r>
              <a:rPr lang="hu-H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tudományos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stílus, a </a:t>
            </a:r>
            <a:r>
              <a:rPr lang="hu-H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publicisztikai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stílus, a </a:t>
            </a:r>
            <a:r>
              <a:rPr lang="hu-H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hivatalos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stílus és a </a:t>
            </a:r>
            <a:r>
              <a:rPr lang="hu-H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szépirodalmi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stílus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Beszélt nyelvi stílusok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 </a:t>
            </a:r>
            <a:r>
              <a:rPr lang="hu-HU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társalgási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stílus és a </a:t>
            </a:r>
            <a:r>
              <a:rPr lang="hu-HU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szónoki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stílus.</a:t>
            </a:r>
          </a:p>
        </p:txBody>
      </p:sp>
    </p:spTree>
    <p:extLst>
      <p:ext uri="{BB962C8B-B14F-4D97-AF65-F5344CB8AC3E}">
        <p14:creationId xmlns:p14="http://schemas.microsoft.com/office/powerpoint/2010/main" val="293895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31" y="834971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STÍLUSRÉTEGEK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STÍLUSÁRNYALATOK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120489" y="1772816"/>
            <a:ext cx="88978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stílusrétegek szókészletének keveredése nemegyszer hangulati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zavarhoz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vezethet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mindennapi közlésben,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ám </a:t>
            </a:r>
            <a:r>
              <a:rPr lang="hu-H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művészi szövegben megnöveli a kifejezőerőt, a </a:t>
            </a:r>
            <a:r>
              <a:rPr lang="hu-HU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stílus </a:t>
            </a:r>
            <a:r>
              <a:rPr lang="hu-H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expresszivitását.</a:t>
            </a:r>
          </a:p>
        </p:txBody>
      </p:sp>
    </p:spTree>
    <p:extLst>
      <p:ext uri="{BB962C8B-B14F-4D97-AF65-F5344CB8AC3E}">
        <p14:creationId xmlns:p14="http://schemas.microsoft.com/office/powerpoint/2010/main" val="255445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31" y="834971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STÍLUSRÉTEGEK ÉS </a:t>
            </a:r>
            <a:r>
              <a:rPr lang="hu-H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STÍLUSÁRNYALATOK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120489" y="1772816"/>
            <a:ext cx="889786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stílusárnyalat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vagy </a:t>
            </a:r>
            <a:r>
              <a:rPr lang="hu-H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hangnem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tehát a stílus jellemző tulajdonsága, amelyben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megmutatkozik </a:t>
            </a: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beszélő lelkiállapota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személyes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viszonya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témához, a hallgatóhoz vagy a beszédhelyzethez.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stílusárnyalat a stílusrétegeken belül alakul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ki.</a:t>
            </a:r>
            <a:endParaRPr lang="hu-HU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40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31" y="834971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STÍLUSRÉTEGEK ÉS </a:t>
            </a:r>
            <a:r>
              <a:rPr lang="hu-H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STÍLUSÁRNYALATOK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120489" y="1772816"/>
            <a:ext cx="889786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stílusárnyalat (hangnem) többféle szempontból minősíthető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tényezőit figyelembe véve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beszélhetünk:</a:t>
            </a:r>
            <a:endParaRPr lang="hu-HU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251520" y="3717032"/>
            <a:ext cx="84249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beszédhelyzetről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választékos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ünnepélyes, patetikus, bombasztikus), 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témáról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(világos, tiszta, logikus, eleven, homályos, szemléletes, száraz, széteső), 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közlőről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a címzettel való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viszonyról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fesztelen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bizalmas, családias, kedveskedő, durva, közönséges), 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lelkiállapotról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(élénk,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kedélyes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tréfás, emelkedett, fennkölt, gúnyos, humoros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)…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83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31" y="834971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STÍLUSRÉTEGEK ÉS </a:t>
            </a:r>
            <a:r>
              <a:rPr lang="hu-H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STÍLUSÁRNYALATOK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120489" y="1772816"/>
            <a:ext cx="88978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felhasznált nyelvváltozat szerint </a:t>
            </a:r>
          </a:p>
          <a:p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irodalmi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köznyelvi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népies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szaknyelvi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argó </a:t>
            </a: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stílust (stílusárnyalatot) ismerünk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2554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31" y="834971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STÍLUSRÉTEGEK ÉS </a:t>
            </a:r>
            <a:r>
              <a:rPr lang="hu-H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STÍLUSÁRNYALATOK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129596" y="1700808"/>
            <a:ext cx="889786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nyelvi igényesség mértéke </a:t>
            </a:r>
            <a:endParaRPr lang="hu-H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egyszerű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választékos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finomkodó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emelkedett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durva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vagy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zóvirágos,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stb.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stílust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alakít ki. </a:t>
            </a:r>
          </a:p>
        </p:txBody>
      </p:sp>
    </p:spTree>
    <p:extLst>
      <p:ext uri="{BB962C8B-B14F-4D97-AF65-F5344CB8AC3E}">
        <p14:creationId xmlns:p14="http://schemas.microsoft.com/office/powerpoint/2010/main" val="231932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31" y="834971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STÍLUSRÉTEGEK ÉS </a:t>
            </a:r>
            <a:r>
              <a:rPr lang="hu-H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STÍLUSÁRNYALATOK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129596" y="1700808"/>
            <a:ext cx="889786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Stílusosságról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akkor beszélhetünk, ha a közlés stílusszintje illik az alkalomhoz, pontosan és árnyaltan fejezi ki a beszélő személyes érzelmeit, gondolatait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Stílustalanság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minden, a helyzethez nem illő szó, nyelvi nemtörődömség, lezserség.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97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31" y="834971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STÍLUSRÉTEGEK ÉS </a:t>
            </a:r>
            <a:r>
              <a:rPr lang="hu-H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STÍLUSÁRNYALATOK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129596" y="1700808"/>
            <a:ext cx="889786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Stílusosságról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akkor beszélhetünk, ha a közlés stílusszintje illik az alkalomhoz, pontosan és árnyaltan fejezi ki a beszélő személyes érzelmeit, gondolatait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Stílustalanság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minden, a helyzethez nem illő szó, nyelvi nemtörődömség, lezserség.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02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31" y="834971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érzelmi kifejezés stílusárnyalatai 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29596" y="1700808"/>
            <a:ext cx="88978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hu-H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erősítés változatai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hu-H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nagyítás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túlzás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a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kicsinyítés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(lehet gúnyos vagy kedveskedő), illetve az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enyhítés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Ilyenkor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megnő a közlésben a kifejezőerő, és az ábrázolt valóságot hangulati és érzelmi hatásában fog­juk fel.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22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31" y="834971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érzelmi kifejezés stílusárnyalatai 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29596" y="1700808"/>
            <a:ext cx="889786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köznyelvben gyakoriak az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idővel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a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mennyiséggel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kapcsolatos </a:t>
            </a: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nagyításaink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túlzásaink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méregdrága, kristálytiszta, csupa fül vagyok, </a:t>
            </a:r>
            <a:endParaRPr lang="hu-HU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ezer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éve nem láttalak, </a:t>
            </a:r>
            <a:endParaRPr lang="hu-HU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elmennék érte a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világ végére is, </a:t>
            </a:r>
            <a:endParaRPr lang="hu-HU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örök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hálára </a:t>
            </a:r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kötelez,</a:t>
            </a:r>
          </a:p>
          <a:p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ezer köszönet …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stb. 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52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31" y="834971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érzelmi kifejezés stílusárnyalatai 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29596" y="1700808"/>
            <a:ext cx="889786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nagyítás ellentéte a </a:t>
            </a:r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kicsinyítés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lyenkor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valóságosnál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kevesebbet mondunk, vol­taképpen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ellenkező értékű túlzással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élünk.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Így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pl.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Csak egy percig maradj még, Egy szem búza sem termett.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37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31" y="834971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érzelmi kifejezés stílusárnyalatai 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29596" y="1700808"/>
            <a:ext cx="889786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kicsinyítés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kifejezhet </a:t>
            </a:r>
          </a:p>
          <a:p>
            <a:r>
              <a:rPr lang="hu-H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komikumot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nyílt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gúnyt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vagy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finom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iróniát.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köznyelvben elmarasztalóan így fogalmazunk: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finom kis alak, szép kis dolog... </a:t>
            </a:r>
            <a:endParaRPr lang="hu-HU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irónia klasszikus példája Shakespeare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Julius </a:t>
            </a:r>
            <a:r>
              <a:rPr lang="hu-H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Caesarjából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Antonius beszéde, ahol a bizonyító érvek mind az ismétlődő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„Brutus derék férfiú"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állítást cáfolják.</a:t>
            </a:r>
          </a:p>
        </p:txBody>
      </p:sp>
    </p:spTree>
    <p:extLst>
      <p:ext uri="{BB962C8B-B14F-4D97-AF65-F5344CB8AC3E}">
        <p14:creationId xmlns:p14="http://schemas.microsoft.com/office/powerpoint/2010/main" val="222316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31" y="834971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érzelmi kifejezés stílusárnyalatai 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210498" y="1726907"/>
            <a:ext cx="889786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Szókészletünkben az </a:t>
            </a:r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erősítést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leggyakrabban az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expresszív jelentésű szavakkal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fejezzük ki.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Szavaink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 része ugyanis megőrizte érzelmi színezetét, s így a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rokon ér­telmű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kifejezések sorában a semleges szavak szinonimáiként választhatók: pl.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kirak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helyett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kipenderít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kigondol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helyett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kifundál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mérges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helyett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felfortyan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stb.</a:t>
            </a:r>
          </a:p>
        </p:txBody>
      </p:sp>
    </p:spTree>
    <p:extLst>
      <p:ext uri="{BB962C8B-B14F-4D97-AF65-F5344CB8AC3E}">
        <p14:creationId xmlns:p14="http://schemas.microsoft.com/office/powerpoint/2010/main" val="98125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31" y="834971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érzelmi kifejezés stílusárnyalatai 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210498" y="1726907"/>
            <a:ext cx="889786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Sokféle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árnyalatot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hordoznak a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csoportnyelvi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szavak és az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argó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 bár sokszor stí­lusrontó hatásúak, időnként nélkülözhetetlenek az irodalmi nyelvben is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(Pl.: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behúz a csőbe, félti az irháját, dugába dől, srác, </a:t>
            </a:r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zsír, stb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endParaRPr lang="hu-HU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Egyre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inkább terjed, hogy hatáskeltés céljából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durva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kifejezéseket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használunk a semleges hatásúak helyett.</a:t>
            </a:r>
          </a:p>
        </p:txBody>
      </p:sp>
    </p:spTree>
    <p:extLst>
      <p:ext uri="{BB962C8B-B14F-4D97-AF65-F5344CB8AC3E}">
        <p14:creationId xmlns:p14="http://schemas.microsoft.com/office/powerpoint/2010/main" val="245022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31" y="834971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érzelmi kifejezés stílusárnyalatai 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210498" y="1726907"/>
            <a:ext cx="889786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Némely körökben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megszólításként hallható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szamár, hülye, állat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stb. szó.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csú­nya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helyett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ronda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nevet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helyett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röhög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az eszik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helyett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zabál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használatos. </a:t>
            </a:r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Ezt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jelen­séget </a:t>
            </a:r>
            <a:r>
              <a:rPr lang="hu-H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kakofemizmusnak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nevezzük.</a:t>
            </a:r>
          </a:p>
        </p:txBody>
      </p:sp>
    </p:spTree>
    <p:extLst>
      <p:ext uri="{BB962C8B-B14F-4D97-AF65-F5344CB8AC3E}">
        <p14:creationId xmlns:p14="http://schemas.microsoft.com/office/powerpoint/2010/main" val="400260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31" y="834971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érzelmi kifejezés stílusárnyalatai 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210498" y="1726907"/>
            <a:ext cx="889786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 a beszélő és a címzett viszonya, illetve a témához való viszony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közömbös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sem­leges stílusban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fejezzük ki magunkat. Ilyenkor szavainknak nincs vagy kevéssé van érzelmi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töltése. Pl. a hírolvasó, bemondó stílusa ilyen.)</a:t>
            </a: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/>
              <a:t>A </a:t>
            </a:r>
            <a:r>
              <a:rPr lang="hu-HU" sz="3200" dirty="0" smtClean="0"/>
              <a:t>„</a:t>
            </a:r>
            <a:r>
              <a:rPr lang="hu-HU" sz="3200" b="1" dirty="0" smtClean="0"/>
              <a:t>nulla </a:t>
            </a:r>
            <a:r>
              <a:rPr lang="hu-HU" sz="3200" b="1" dirty="0"/>
              <a:t>fokú </a:t>
            </a:r>
            <a:r>
              <a:rPr lang="hu-HU" sz="3200" b="1" dirty="0" smtClean="0"/>
              <a:t>stílusérték</a:t>
            </a:r>
            <a:r>
              <a:rPr lang="hu-HU" sz="3200" dirty="0" smtClean="0"/>
              <a:t>” </a:t>
            </a:r>
            <a:r>
              <a:rPr lang="hu-HU" sz="3200" dirty="0"/>
              <a:t>elsősorban a </a:t>
            </a:r>
            <a:r>
              <a:rPr lang="hu-HU" sz="3200" b="1" i="1" dirty="0"/>
              <a:t>tudományos</a:t>
            </a:r>
            <a:r>
              <a:rPr lang="hu-HU" sz="3200" dirty="0"/>
              <a:t> és a </a:t>
            </a:r>
            <a:r>
              <a:rPr lang="hu-HU" sz="3200" b="1" i="1" dirty="0"/>
              <a:t>hi­vatalos</a:t>
            </a:r>
            <a:r>
              <a:rPr lang="hu-HU" sz="3200" dirty="0"/>
              <a:t> stílus jellemzője.</a:t>
            </a:r>
          </a:p>
          <a:p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87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31" y="834971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érzelmi kifejezés stílusárnyalatai 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33662" y="1628800"/>
            <a:ext cx="889786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Amikor a közlésben a hallgató iránti udvariasságból, kíméletből vagy tapintatból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enyhítjük a kifejezést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eufemizmussal</a:t>
            </a:r>
            <a:r>
              <a:rPr lang="hu-H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élünk. A mindennapi beszédben és publiciszti­kában találkozhatunk azzal, hogy pozitívabb jelentésű szinonima fejezi ki az elmarasz­talást, a fenntartást. Pl.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mond igazat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(hazudik),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valami szép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(csúnya). A lop a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köznyelvben: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elcsen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elemel, elvisz,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hivatalos nyelvben: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eltulajdonít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bizalmaskodó társalgásban: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szerez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népnyelvben: </a:t>
            </a:r>
            <a:r>
              <a:rPr lang="hu-H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elsinkofál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megdézsmál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1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07504" y="1268760"/>
            <a:ext cx="889786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stílusárnyalat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vagy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hangnem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tehát </a:t>
            </a:r>
            <a:endParaRPr lang="hu-HU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stílus jellemző tulajdonsága, amelyben meg­mutatkozik a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beszélő lelkiállapota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személyes viszonya a témához, a hallgatóhoz vagy a beszédhelyzethez. </a:t>
            </a:r>
            <a:endParaRPr lang="hu-H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stílusárnyalat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stílusrétegeken belül alakul ki </a:t>
            </a:r>
          </a:p>
        </p:txBody>
      </p:sp>
    </p:spTree>
    <p:extLst>
      <p:ext uri="{BB962C8B-B14F-4D97-AF65-F5344CB8AC3E}">
        <p14:creationId xmlns:p14="http://schemas.microsoft.com/office/powerpoint/2010/main" val="173762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07503" y="1052736"/>
            <a:ext cx="889786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A nyelv és a stílus szorosan összefügg, viszonyuk voltaképpen nem más, mint </a:t>
            </a:r>
            <a:r>
              <a:rPr lang="hu-HU" sz="3200" b="1" dirty="0" smtClean="0"/>
              <a:t>a nyelvi-stilisztikai eszközök felhasználása, </a:t>
            </a:r>
            <a:r>
              <a:rPr lang="hu-HU" sz="3200" b="1" dirty="0"/>
              <a:t>integrációja.</a:t>
            </a:r>
            <a:r>
              <a:rPr lang="hu-HU" sz="3200" dirty="0"/>
              <a:t> </a:t>
            </a:r>
            <a:endParaRPr lang="hu-HU" sz="3200" dirty="0" smtClean="0"/>
          </a:p>
          <a:p>
            <a:endParaRPr lang="hu-HU" sz="3200" dirty="0"/>
          </a:p>
          <a:p>
            <a:r>
              <a:rPr lang="hu-HU" sz="3200" dirty="0" smtClean="0"/>
              <a:t>Ezért </a:t>
            </a:r>
            <a:r>
              <a:rPr lang="hu-HU" sz="3200" dirty="0"/>
              <a:t>van az, hogy a nyelv történetének különböző korszakaiban a stílus is megváltozik, </a:t>
            </a:r>
            <a:r>
              <a:rPr lang="hu-HU" sz="3200" b="1" i="1" dirty="0"/>
              <a:t>új, a kor nyelvi ízlését tükröző stílusformák születnek, míg mások kikopnak a nyelvhasználat­ból. </a:t>
            </a:r>
            <a:r>
              <a:rPr lang="hu-HU" sz="3200" dirty="0"/>
              <a:t>A szavakra vonatkozó használati tanácsadás a szótárakban áll rendelkezésünkre.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03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07503" y="1052736"/>
            <a:ext cx="889786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Szavainkat</a:t>
            </a:r>
            <a:r>
              <a:rPr lang="hu-HU" sz="3200" dirty="0"/>
              <a:t> </a:t>
            </a:r>
            <a:r>
              <a:rPr lang="hu-HU" sz="3200" b="1" dirty="0"/>
              <a:t>kettős tulajdonság jellemzi</a:t>
            </a:r>
            <a:r>
              <a:rPr lang="hu-HU" sz="3200" dirty="0"/>
              <a:t>. </a:t>
            </a:r>
            <a:endParaRPr lang="hu-HU" sz="3200" dirty="0" smtClean="0"/>
          </a:p>
          <a:p>
            <a:endParaRPr lang="hu-HU" sz="3200" dirty="0"/>
          </a:p>
          <a:p>
            <a:r>
              <a:rPr lang="hu-HU" sz="3200" dirty="0" smtClean="0"/>
              <a:t>Egyrészt </a:t>
            </a:r>
            <a:r>
              <a:rPr lang="hu-HU" sz="3200" dirty="0"/>
              <a:t>önmagukban is van jelentésük, ezt a nyelvtudományban különbözőképpen nevezik: </a:t>
            </a:r>
            <a:r>
              <a:rPr lang="hu-HU" sz="3200" b="1" dirty="0"/>
              <a:t>szótári, fogalmi, kognitív vagy </a:t>
            </a:r>
            <a:r>
              <a:rPr lang="hu-HU" sz="3200" b="1" dirty="0" err="1" smtClean="0">
                <a:solidFill>
                  <a:srgbClr val="C00000"/>
                </a:solidFill>
              </a:rPr>
              <a:t>de­notatív</a:t>
            </a:r>
            <a:r>
              <a:rPr lang="hu-HU" sz="3200" b="1" dirty="0" smtClean="0">
                <a:solidFill>
                  <a:srgbClr val="C00000"/>
                </a:solidFill>
              </a:rPr>
              <a:t> (denotációs) </a:t>
            </a:r>
            <a:r>
              <a:rPr lang="hu-HU" sz="3200" b="1" dirty="0"/>
              <a:t>jelentés </a:t>
            </a:r>
            <a:r>
              <a:rPr lang="hu-HU" sz="3200" b="1" i="1" dirty="0"/>
              <a:t>(denotáció </a:t>
            </a:r>
            <a:r>
              <a:rPr lang="hu-HU" sz="3200" b="1" dirty="0"/>
              <a:t>= megjelölés).</a:t>
            </a:r>
            <a:r>
              <a:rPr lang="hu-HU" sz="3200" dirty="0"/>
              <a:t> </a:t>
            </a:r>
            <a:endParaRPr lang="hu-HU" sz="3200" dirty="0" smtClean="0"/>
          </a:p>
          <a:p>
            <a:endParaRPr lang="hu-HU" sz="3200" dirty="0"/>
          </a:p>
          <a:p>
            <a:r>
              <a:rPr lang="hu-HU" sz="3200" dirty="0" smtClean="0"/>
              <a:t>Másrészt </a:t>
            </a:r>
            <a:r>
              <a:rPr lang="hu-HU" sz="3200" dirty="0"/>
              <a:t>a közlésben, a szövegstruktúrában nyerik el teljes jelentésüket, ez a </a:t>
            </a:r>
            <a:r>
              <a:rPr lang="hu-HU" sz="3200" b="1" dirty="0" err="1" smtClean="0">
                <a:solidFill>
                  <a:srgbClr val="C00000"/>
                </a:solidFill>
              </a:rPr>
              <a:t>konnotatív</a:t>
            </a:r>
            <a:r>
              <a:rPr lang="hu-HU" sz="3200" b="1" dirty="0" smtClean="0">
                <a:solidFill>
                  <a:srgbClr val="C00000"/>
                </a:solidFill>
              </a:rPr>
              <a:t> (</a:t>
            </a:r>
            <a:r>
              <a:rPr lang="hu-HU" sz="3200" b="1" dirty="0" err="1" smtClean="0">
                <a:solidFill>
                  <a:srgbClr val="C00000"/>
                </a:solidFill>
              </a:rPr>
              <a:t>konnotációs</a:t>
            </a:r>
            <a:r>
              <a:rPr lang="hu-HU" sz="3200" b="1" dirty="0" smtClean="0">
                <a:solidFill>
                  <a:srgbClr val="C00000"/>
                </a:solidFill>
              </a:rPr>
              <a:t>) </a:t>
            </a:r>
            <a:r>
              <a:rPr lang="hu-HU" sz="3200" b="1" dirty="0"/>
              <a:t>jelentés </a:t>
            </a:r>
            <a:r>
              <a:rPr lang="hu-HU" sz="3200" b="1" i="1" dirty="0"/>
              <a:t>(</a:t>
            </a:r>
            <a:r>
              <a:rPr lang="hu-HU" sz="3200" b="1" i="1" dirty="0" err="1"/>
              <a:t>konnotáció</a:t>
            </a:r>
            <a:r>
              <a:rPr lang="hu-HU" sz="3200" b="1" i="1" dirty="0"/>
              <a:t> </a:t>
            </a:r>
            <a:r>
              <a:rPr lang="hu-HU" sz="3200" b="1" dirty="0"/>
              <a:t>= együttjelölés</a:t>
            </a:r>
            <a:r>
              <a:rPr lang="hu-HU" sz="3200" dirty="0"/>
              <a:t>). A két jelentés egyszerre hat a stílusban.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27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07503" y="1052736"/>
            <a:ext cx="889786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Szavainkat</a:t>
            </a:r>
            <a:r>
              <a:rPr lang="hu-HU" sz="3200" dirty="0"/>
              <a:t> </a:t>
            </a:r>
            <a:r>
              <a:rPr lang="hu-HU" sz="3200" b="1" dirty="0"/>
              <a:t>kettős tulajdonság jellemzi</a:t>
            </a:r>
            <a:r>
              <a:rPr lang="hu-HU" sz="3200" dirty="0"/>
              <a:t>. </a:t>
            </a:r>
            <a:endParaRPr lang="hu-HU" sz="3200" dirty="0" smtClean="0"/>
          </a:p>
          <a:p>
            <a:endParaRPr lang="hu-HU" sz="3200" dirty="0"/>
          </a:p>
          <a:p>
            <a:r>
              <a:rPr lang="hu-HU" sz="3200" dirty="0" smtClean="0"/>
              <a:t>Egyrészt </a:t>
            </a:r>
            <a:r>
              <a:rPr lang="hu-HU" sz="3200" dirty="0"/>
              <a:t>önmagukban is van jelentésük, ezt a nyelvtudományban különbözőképpen nevezik: </a:t>
            </a:r>
            <a:r>
              <a:rPr lang="hu-HU" sz="3200" b="1" dirty="0"/>
              <a:t>szótári, fogalmi, kognitív vagy </a:t>
            </a:r>
            <a:r>
              <a:rPr lang="hu-HU" sz="3200" b="1" dirty="0" err="1" smtClean="0">
                <a:solidFill>
                  <a:srgbClr val="C00000"/>
                </a:solidFill>
              </a:rPr>
              <a:t>de­notatív</a:t>
            </a:r>
            <a:r>
              <a:rPr lang="hu-HU" sz="3200" b="1" dirty="0" smtClean="0">
                <a:solidFill>
                  <a:srgbClr val="C00000"/>
                </a:solidFill>
              </a:rPr>
              <a:t> (denotációs) </a:t>
            </a:r>
            <a:r>
              <a:rPr lang="hu-HU" sz="3200" b="1" dirty="0"/>
              <a:t>jelentés </a:t>
            </a:r>
            <a:r>
              <a:rPr lang="hu-HU" sz="3200" b="1" i="1" dirty="0"/>
              <a:t>(denotáció </a:t>
            </a:r>
            <a:r>
              <a:rPr lang="hu-HU" sz="3200" b="1" dirty="0"/>
              <a:t>= megjelölés).</a:t>
            </a:r>
            <a:r>
              <a:rPr lang="hu-HU" sz="3200" dirty="0"/>
              <a:t> </a:t>
            </a:r>
            <a:endParaRPr lang="hu-HU" sz="3200" dirty="0" smtClean="0"/>
          </a:p>
          <a:p>
            <a:endParaRPr lang="hu-HU" sz="3200" dirty="0"/>
          </a:p>
          <a:p>
            <a:r>
              <a:rPr lang="hu-HU" sz="3200" dirty="0" smtClean="0"/>
              <a:t>Másrészt </a:t>
            </a:r>
            <a:r>
              <a:rPr lang="hu-HU" sz="3200" dirty="0"/>
              <a:t>a közlésben, a szövegstruktúrában nyerik el teljes jelentésüket, ez a </a:t>
            </a:r>
            <a:r>
              <a:rPr lang="hu-HU" sz="3200" b="1" dirty="0" err="1" smtClean="0">
                <a:solidFill>
                  <a:srgbClr val="C00000"/>
                </a:solidFill>
              </a:rPr>
              <a:t>konnotatív</a:t>
            </a:r>
            <a:r>
              <a:rPr lang="hu-HU" sz="3200" b="1" dirty="0" smtClean="0">
                <a:solidFill>
                  <a:srgbClr val="C00000"/>
                </a:solidFill>
              </a:rPr>
              <a:t> (</a:t>
            </a:r>
            <a:r>
              <a:rPr lang="hu-HU" sz="3200" b="1" dirty="0" err="1" smtClean="0">
                <a:solidFill>
                  <a:srgbClr val="C00000"/>
                </a:solidFill>
              </a:rPr>
              <a:t>konnotációs</a:t>
            </a:r>
            <a:r>
              <a:rPr lang="hu-HU" sz="3200" b="1" dirty="0" smtClean="0">
                <a:solidFill>
                  <a:srgbClr val="C00000"/>
                </a:solidFill>
              </a:rPr>
              <a:t>) </a:t>
            </a:r>
            <a:r>
              <a:rPr lang="hu-HU" sz="3200" b="1" dirty="0"/>
              <a:t>jelentés </a:t>
            </a:r>
            <a:r>
              <a:rPr lang="hu-HU" sz="3200" b="1" i="1" dirty="0"/>
              <a:t>(</a:t>
            </a:r>
            <a:r>
              <a:rPr lang="hu-HU" sz="3200" b="1" i="1" dirty="0" err="1"/>
              <a:t>konnotáció</a:t>
            </a:r>
            <a:r>
              <a:rPr lang="hu-HU" sz="3200" b="1" i="1" dirty="0"/>
              <a:t> </a:t>
            </a:r>
            <a:r>
              <a:rPr lang="hu-HU" sz="3200" b="1" dirty="0"/>
              <a:t>= együttjelölés</a:t>
            </a:r>
            <a:r>
              <a:rPr lang="hu-HU" sz="3200" dirty="0"/>
              <a:t>). A két jelentés egyszerre hat a stílusban.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72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07503" y="1052736"/>
            <a:ext cx="8897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/>
              <a:t>FELADATOK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251520" y="1844824"/>
            <a:ext cx="87538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Keressünk stílushibákat az alábbi szövegekben! Indokoljuk a választásunkat, és javítsuk ki a hibákat!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323528" y="3429000"/>
            <a:ext cx="80648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Széchenyi István melldöngetve ajánlotta fel egyévi jövedelmét az Akadémiára.</a:t>
            </a: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Szerintem én úgy gondolom, hogy mindenki a saját dolgával foglalkozzon.</a:t>
            </a: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Mindenki érzi valahol, hogy mi is az élete valódi célja.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79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07503" y="1052736"/>
            <a:ext cx="8897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/>
              <a:t>FELADATOK (folytatás)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251520" y="1844824"/>
            <a:ext cx="87538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Keressünk stílushibákat az alábbi szövegekben! Indokoljuk a választásunkat, és javítsuk ki a hibákat!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323528" y="3429000"/>
            <a:ext cx="80648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 szerelmes versek a szerelemről szólnak, a szerelem örök téma, akárcsak a halál.</a:t>
            </a: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 költő itt azt gondolja, hogy érdemes küzdeni.</a:t>
            </a: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Az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Epilogusban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Arany János az élete menetéről agyalt.</a:t>
            </a: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Ady minden verse tök jó.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33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07503" y="1052736"/>
            <a:ext cx="8897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/>
              <a:t>FELADATOK (folytatás)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251520" y="1844824"/>
            <a:ext cx="8753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Gyűjtsük olyan szavakat, kifejezéseket, amelyek…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321975" y="2924944"/>
            <a:ext cx="80648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ozitív érzelmi töltésűek;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égies szavak (archaikus kifejezés);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 keletű szavak (neologizmusok);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ájnyelvi szavak;</a:t>
            </a:r>
          </a:p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saját leendő szakmád szavai, kifejezései.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179511" y="5517232"/>
            <a:ext cx="8753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Legalább hármat kérünk mindegyikből!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35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690602" y="18864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STÍLUSRÓL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07503" y="1052736"/>
            <a:ext cx="8897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/>
              <a:t>FELADATOK (folytatás)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251520" y="1844824"/>
            <a:ext cx="87538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Fogalmazd át az alábbi szöveget úgy, hogy humoros legyen!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321975" y="2924944"/>
            <a:ext cx="80648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Kiírás az iroda ajtaján</a:t>
            </a:r>
          </a:p>
          <a:p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Augusztus 10. és augusztus 20. között szabadságon vagyok. Kérem</a:t>
            </a:r>
            <a:r>
              <a:rPr lang="hu-H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sürgős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esetben keresse Kovács Pál kollégámat a 203-as teremben! 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07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1887</Words>
  <Application>Microsoft Office PowerPoint</Application>
  <PresentationFormat>Diavetítés a képernyőre (4:3 oldalarány)</PresentationFormat>
  <Paragraphs>273</Paragraphs>
  <Slides>40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40</vt:i4>
      </vt:variant>
    </vt:vector>
  </HeadingPairs>
  <TitlesOfParts>
    <vt:vector size="41" baseType="lpstr">
      <vt:lpstr>Office-téma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viki1</dc:creator>
  <cp:lastModifiedBy>Váraljai Viktória</cp:lastModifiedBy>
  <cp:revision>92</cp:revision>
  <dcterms:created xsi:type="dcterms:W3CDTF">2021-11-22T13:05:39Z</dcterms:created>
  <dcterms:modified xsi:type="dcterms:W3CDTF">2021-11-23T15:04:17Z</dcterms:modified>
</cp:coreProperties>
</file>